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76"/>
  </p:notesMasterIdLst>
  <p:sldIdLst>
    <p:sldId id="307" r:id="rId2"/>
    <p:sldId id="309" r:id="rId3"/>
    <p:sldId id="311" r:id="rId4"/>
    <p:sldId id="310" r:id="rId5"/>
    <p:sldId id="308" r:id="rId6"/>
    <p:sldId id="257" r:id="rId7"/>
    <p:sldId id="258" r:id="rId8"/>
    <p:sldId id="29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69" r:id="rId33"/>
    <p:sldId id="270" r:id="rId34"/>
    <p:sldId id="284" r:id="rId35"/>
    <p:sldId id="285" r:id="rId36"/>
    <p:sldId id="286" r:id="rId37"/>
    <p:sldId id="287" r:id="rId38"/>
    <p:sldId id="292" r:id="rId39"/>
    <p:sldId id="293" r:id="rId40"/>
    <p:sldId id="294" r:id="rId41"/>
    <p:sldId id="295" r:id="rId42"/>
    <p:sldId id="297" r:id="rId43"/>
    <p:sldId id="301" r:id="rId44"/>
    <p:sldId id="304" r:id="rId45"/>
    <p:sldId id="303" r:id="rId46"/>
    <p:sldId id="312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30" r:id="rId61"/>
    <p:sldId id="331" r:id="rId62"/>
    <p:sldId id="332" r:id="rId63"/>
    <p:sldId id="333" r:id="rId64"/>
    <p:sldId id="334" r:id="rId65"/>
    <p:sldId id="335" r:id="rId66"/>
    <p:sldId id="338" r:id="rId67"/>
    <p:sldId id="337" r:id="rId68"/>
    <p:sldId id="336" r:id="rId69"/>
    <p:sldId id="342" r:id="rId70"/>
    <p:sldId id="343" r:id="rId71"/>
    <p:sldId id="341" r:id="rId72"/>
    <p:sldId id="344" r:id="rId73"/>
    <p:sldId id="345" r:id="rId74"/>
    <p:sldId id="346" r:id="rId7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3E6B0CCC-9C77-45B4-8782-D11A6AF99421}">
          <p14:sldIdLst>
            <p14:sldId id="307"/>
            <p14:sldId id="309"/>
            <p14:sldId id="311"/>
            <p14:sldId id="310"/>
            <p14:sldId id="308"/>
            <p14:sldId id="257"/>
            <p14:sldId id="258"/>
            <p14:sldId id="290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69"/>
            <p14:sldId id="270"/>
            <p14:sldId id="284"/>
            <p14:sldId id="285"/>
            <p14:sldId id="286"/>
            <p14:sldId id="287"/>
            <p14:sldId id="292"/>
            <p14:sldId id="293"/>
            <p14:sldId id="294"/>
            <p14:sldId id="295"/>
            <p14:sldId id="297"/>
            <p14:sldId id="301"/>
            <p14:sldId id="304"/>
            <p14:sldId id="303"/>
            <p14:sldId id="312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30"/>
            <p14:sldId id="331"/>
            <p14:sldId id="332"/>
            <p14:sldId id="333"/>
            <p14:sldId id="334"/>
            <p14:sldId id="335"/>
            <p14:sldId id="338"/>
            <p14:sldId id="337"/>
            <p14:sldId id="336"/>
            <p14:sldId id="342"/>
            <p14:sldId id="343"/>
            <p14:sldId id="341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54" d="100"/>
          <a:sy n="54" d="100"/>
        </p:scale>
        <p:origin x="552" y="2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7DB39-7E72-4295-9C6A-B95AEF9FE558}" type="datetimeFigureOut">
              <a:rPr lang="tr-TR" smtClean="0"/>
              <a:t>13.2.2025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8F074-D44C-4039-9CFA-FDE5813A70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7144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8F074-D44C-4039-9CFA-FDE5813A70C2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09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8F074-D44C-4039-9CFA-FDE5813A70C2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368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8F074-D44C-4039-9CFA-FDE5813A70C2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56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490408-1F93-4FAC-B89C-E867B7C4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10D297D-3190-4FA1-8F30-165AD9E3A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DFD6A8-284C-4B82-89E7-2EC873C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CB95BF-53DD-43A8-9957-645398F7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42E555-0135-4EAD-9BAC-30CA92E2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43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714255D-AD86-4AB8-A58C-B0238885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39EEBEC-22FF-4F5E-A5E7-5196BE37F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28FC73-5BA7-4F59-9F67-0BD27AE2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13B083E-0516-49C7-9877-D28F01F6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42408C6-D0FA-4A76-8723-4CA8A50D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46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4FEDE8C-188D-442D-BFEA-68C3BD902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EFC111C-A442-4E53-973B-8BBC2C10F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D8EDC01-11BA-44EE-A612-7E154441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781CFB5-C7A6-483E-A3C9-1C2665FC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5D54544-0600-41CF-90DD-14B9B4D7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67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2BFABDE-A339-47CF-A34C-42F329A52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FB7E3E-1B2B-41D0-A3DA-C38E53746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034DCD-0B4F-488B-91CD-E45A40C2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958AB1-B039-4E56-9ED0-244A1D82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BC0E78-1F4B-4D21-93C3-A8565A5B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975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40DF21F-D7A4-4E1D-9493-7CAF1339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0AB3F18-7C29-4AD1-B6AE-3422A834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297847-BB1F-4181-9105-A1E842D81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4BB9FB-4D31-43FF-82F3-EF8D1DBA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94CA6A-653D-4318-89B3-42A34FDC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EA92C1-AAF0-44D2-9B3A-908D3320A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9A75B6-160B-48D5-BEB7-8B5885726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8F2B36-866D-430F-B145-884F36088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E0729B0-D8EB-49C8-B0E6-0BDEB4BB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CBDA78-1103-4152-A247-B66B7797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0D47466-BD61-417B-819B-06E619029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881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0FC84EF-5BCC-40F8-9017-3811CCA24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4D361E-F644-4A1E-9D09-1AF2E797C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792F79-62A7-4B06-A764-83E7411DC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1860DF9-DF6F-4B61-AC22-AC9D55D5F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807F152-C9B5-4A63-92BF-29207013D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E3A764A-1381-4398-A425-BED48E155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4B0A91E-D175-4906-A3F6-FC96DE27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043FC6-A4B7-45BA-BF21-1E3E0E3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019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EB59B1C-D289-4EAD-9701-2A931369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E799558-9AC7-46EC-B498-2C275EC4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2D812D-B3A9-4B0E-8286-EB700784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884D6D2-2BAC-4183-8182-A7E1B063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23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16DFDBF-7ADA-4375-84FF-8038A223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F885F33-3C4E-4EDC-836D-891700A8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44DFA-4254-4AA7-BA42-9B3371DA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23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1AFA95E-113F-4D00-9FBC-CD9F5EF5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2D5C2B-192D-4420-A8F5-2AD1DD394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187733-37DD-4AA5-B82F-809F2EEB3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81C159F-24E4-48BD-8218-5224E9B9B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FC5E98C-90CD-44D1-AD3C-8C436E6D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29AC0A5-9D44-4493-806A-B4F6A7AA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829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76174BA-5D2A-4DBF-A1CF-11ABE97C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FF07FE5-CA31-4648-8E90-5DAAAAAB3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69AC33-03C1-47BF-843B-803229551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BC87C39-8CFD-4049-B14E-5C0B7488B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A268EF-D1C1-4C38-AE35-B5EB1756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BD7A72F-6650-477D-9519-CFB77626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92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1A8A960-82CA-4222-B38B-A6A1DE43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95081F-15ED-473B-B585-4BC2515B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9DD8909-B675-4C41-9174-E8576C70A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13.2.2025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9B9257-BE9B-4C6C-94C4-DF07EAC0D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0EEB95-F135-4FAA-9EEB-9DED611D6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46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f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5949279"/>
            <a:ext cx="1979710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1473245" cy="9545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290" y="586990"/>
            <a:ext cx="690736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B6BB36E-074D-4C73-BFFA-B7BADB32A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41BA2A8-A905-4106-B94B-46630248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47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8205E09-D20D-4CE7-8F35-A83D8CA69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870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55FFF14-C6C7-41E9-A6EF-6EAE45E140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E21451A-1DFC-43E2-8680-4BF6439F6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B3E7B08-F030-4448-8C96-A74D78891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BDAE10-BE91-40B9-A2E1-769B24772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FC030F3-362E-46D7-A601-EB382BD04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3FE20D-A3A6-4EC3-BA94-17597DD6B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F0D886C-2E03-41A6-93BD-F7BE4CEF3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" y="35027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896" y="27137"/>
            <a:ext cx="6444208" cy="5945302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619672" y="4852066"/>
            <a:ext cx="466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>
                <a:solidFill>
                  <a:schemeClr val="bg1"/>
                </a:solidFill>
              </a:rPr>
              <a:t>EYI 2020</a:t>
            </a:r>
          </a:p>
        </p:txBody>
      </p:sp>
    </p:spTree>
    <p:extLst>
      <p:ext uri="{BB962C8B-B14F-4D97-AF65-F5344CB8AC3E}">
        <p14:creationId xmlns:p14="http://schemas.microsoft.com/office/powerpoint/2010/main" val="1490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9891DF-9590-48FA-B9E5-51621885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17E64A-66F9-4939-A304-D1A777674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5D2B6C4-A510-4801-A334-3B3EE7A36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90CB5DB-3177-4EC2-8034-5D8396751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F7B08FA-73A9-4B3A-A8E3-DA0CB1FC4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C26FEE5-A919-4482-8966-7A2F5E32C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9DE36B-25A1-429F-8D84-D751A83F1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CA66B3A-FAC5-402D-B185-28680DE08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B56C640-5D77-41C7-82AE-6FEFD3A45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191455E-BBE4-432C-ABC1-80C842640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8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1138" y="0"/>
            <a:ext cx="6181725" cy="5936921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275944" y="4584353"/>
            <a:ext cx="466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>
                <a:solidFill>
                  <a:schemeClr val="bg1"/>
                </a:solidFill>
              </a:rPr>
              <a:t>EYI 2020</a:t>
            </a:r>
          </a:p>
        </p:txBody>
      </p:sp>
    </p:spTree>
    <p:extLst>
      <p:ext uri="{BB962C8B-B14F-4D97-AF65-F5344CB8AC3E}">
        <p14:creationId xmlns:p14="http://schemas.microsoft.com/office/powerpoint/2010/main" val="12777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8708566-0B8D-472A-981F-21FE19096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02D6FC9-9D53-41DC-BCA8-1545E5941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178E8C-24AD-4600-A712-7E50738ED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7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3C908B8-6ABC-49A2-8207-23D529CA3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180C6AF-479B-4400-B83A-A5690194C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B9E19BC-20CF-4642-A367-666F0F02C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82A4117-BBBD-43A8-8CDB-5EACCA9BB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79ED1CC-ECE6-4EFC-9BFE-4483F825B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EC2AC17-6278-4731-A9AF-CCC5C3945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DB82DC8-3646-44AD-9393-E1F4EF58A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949280"/>
            <a:ext cx="4471885" cy="9421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49279"/>
            <a:ext cx="2339751" cy="93570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49279"/>
            <a:ext cx="2339751" cy="9545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" y="34689"/>
            <a:ext cx="9141587" cy="591459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1691680" y="4509120"/>
            <a:ext cx="554461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dirty="0"/>
          </a:p>
          <a:p>
            <a:pPr algn="ctr"/>
            <a:r>
              <a:rPr lang="tr-TR" sz="4000" dirty="0"/>
              <a:t>2019 EAD Buluşması</a:t>
            </a:r>
          </a:p>
        </p:txBody>
      </p:sp>
    </p:spTree>
    <p:extLst>
      <p:ext uri="{BB962C8B-B14F-4D97-AF65-F5344CB8AC3E}">
        <p14:creationId xmlns:p14="http://schemas.microsoft.com/office/powerpoint/2010/main" val="227258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B86FCF0-0F9B-460A-92C9-CCE596EEB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E1B02A6-0AEC-4DEB-A5C5-5F7F4BCBB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55A0E5A-C196-4A22-B3F1-86301F733E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3F4BC8D-B0D2-4593-83FD-6F2794A4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F65FB40-704E-4B5B-90E9-DD2D99288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294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0" name="9 Resim" descr="9mar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7 Resim" descr="9mar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144000" cy="59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0" name="9 Resim" descr="Ekran Alıntısı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7 Resim" descr="Ekran görüntüsü 1 2021-07-12 1337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5D2197FF-F821-8757-C743-FFE3A0B12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7" b="9007"/>
          <a:stretch/>
        </p:blipFill>
        <p:spPr>
          <a:xfrm>
            <a:off x="-324544" y="0"/>
            <a:ext cx="9488382" cy="5729752"/>
          </a:xfrm>
        </p:spPr>
      </p:pic>
    </p:spTree>
    <p:extLst>
      <p:ext uri="{BB962C8B-B14F-4D97-AF65-F5344CB8AC3E}">
        <p14:creationId xmlns:p14="http://schemas.microsoft.com/office/powerpoint/2010/main" val="221188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661248"/>
            <a:ext cx="4471885" cy="123021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648889"/>
            <a:ext cx="2339751" cy="123609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661249"/>
            <a:ext cx="2339751" cy="124257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" y="20157"/>
            <a:ext cx="9160419" cy="56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685FE10C-906C-03A5-566D-7255F9DE4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36496" cy="5729752"/>
          </a:xfrm>
        </p:spPr>
      </p:pic>
    </p:spTree>
    <p:extLst>
      <p:ext uri="{BB962C8B-B14F-4D97-AF65-F5344CB8AC3E}">
        <p14:creationId xmlns:p14="http://schemas.microsoft.com/office/powerpoint/2010/main" val="545277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9045B705-B6F7-9DBA-FAF5-809EBE49D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1"/>
            <a:ext cx="9036495" cy="5541112"/>
          </a:xfrm>
        </p:spPr>
      </p:pic>
    </p:spTree>
    <p:extLst>
      <p:ext uri="{BB962C8B-B14F-4D97-AF65-F5344CB8AC3E}">
        <p14:creationId xmlns:p14="http://schemas.microsoft.com/office/powerpoint/2010/main" val="996616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6353806-AD75-1795-1812-06CE595B4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9753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61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1BFAEE3-AFED-BF50-0C9D-7FD9021F1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89D58EF-2C2A-1442-6033-22EF23F3C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1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23B17CB-4D58-A0CD-A7A5-E5D167C16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52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88C0E-134E-F8FF-B36B-E87622F2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0CA9D5F-825B-DF83-3293-4DA61A40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1588" cy="5729752"/>
          </a:xfr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AD667C9A-94CB-1BF1-7261-F2D5F90AEA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0A815D-DBC2-3397-B9D2-5B76015DC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8140C4-EE8B-F53D-E981-D71FE121C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945871-43E7-F74E-F829-427E7540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588" cy="739986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    Makine Öğrenmesine Giriş Eğitimi</a:t>
            </a:r>
            <a:br>
              <a:rPr lang="tr-TR" dirty="0"/>
            </a:br>
            <a:r>
              <a:rPr lang="tr-TR" dirty="0"/>
              <a:t>(4-12 Aralık 2023)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9486F57-0D27-AA3E-510F-CD28892E1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481356" cy="1149350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E9FE88B7-9E83-FDAD-3CEC-8E5D6339C50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F54221F-DA5E-88AB-10BB-AF0DD3A24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7340" cy="1130518"/>
          </a:xfrm>
          <a:prstGeom prst="rect">
            <a:avLst/>
          </a:prstGeom>
        </p:spPr>
      </p:pic>
      <p:pic>
        <p:nvPicPr>
          <p:cNvPr id="12" name="İçerik Yer Tutucusu 11" descr="metin, ekran görüntüsü, yazılım, web sitesi içeren bir resim&#10;&#10;Açıklama otomatik olarak oluşturuldu">
            <a:extLst>
              <a:ext uri="{FF2B5EF4-FFF2-40B4-BE49-F238E27FC236}">
                <a16:creationId xmlns:a16="http://schemas.microsoft.com/office/drawing/2014/main" id="{2DDA54CC-8EC7-8563-0A27-E80A277E8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1588" cy="4965048"/>
          </a:xfrm>
        </p:spPr>
      </p:pic>
    </p:spTree>
    <p:extLst>
      <p:ext uri="{BB962C8B-B14F-4D97-AF65-F5344CB8AC3E}">
        <p14:creationId xmlns:p14="http://schemas.microsoft.com/office/powerpoint/2010/main" val="968516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1B3610-7263-A848-9177-E383450B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Makine Öğrenmesine Giriş Eğitimi</a:t>
            </a:r>
            <a:br>
              <a:rPr lang="tr-TR" dirty="0"/>
            </a:br>
            <a:r>
              <a:rPr lang="tr-TR" dirty="0"/>
              <a:t>(4-12 Aralık 2023)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E62A037-16FB-5DB9-17ED-9977640F5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481356" cy="1149350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3C14F873-DF76-3030-7DA6-C043C63F6B8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7329824-E269-2728-85BB-201B27DDE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7340" cy="1130518"/>
          </a:xfrm>
          <a:prstGeom prst="rect">
            <a:avLst/>
          </a:prstGeom>
        </p:spPr>
      </p:pic>
      <p:pic>
        <p:nvPicPr>
          <p:cNvPr id="12" name="İçerik Yer Tutucusu 11" descr="metin, yazılım, bilgisayar simgesi, web sayfası içeren bir resim&#10;&#10;Açıklama otomatik olarak oluşturuldu">
            <a:extLst>
              <a:ext uri="{FF2B5EF4-FFF2-40B4-BE49-F238E27FC236}">
                <a16:creationId xmlns:a16="http://schemas.microsoft.com/office/drawing/2014/main" id="{D3C0946D-380F-5AB5-1480-996A9FB0C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1588" cy="4965048"/>
          </a:xfrm>
        </p:spPr>
      </p:pic>
    </p:spTree>
    <p:extLst>
      <p:ext uri="{BB962C8B-B14F-4D97-AF65-F5344CB8AC3E}">
        <p14:creationId xmlns:p14="http://schemas.microsoft.com/office/powerpoint/2010/main" val="2015829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8A2780-7782-CD00-0720-8C4BA90C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588" cy="76470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ARDL Temelli </a:t>
            </a:r>
            <a:r>
              <a:rPr lang="tr-TR" dirty="0" err="1"/>
              <a:t>Eşbütünleşme</a:t>
            </a:r>
            <a:r>
              <a:rPr lang="tr-TR" dirty="0"/>
              <a:t> </a:t>
            </a:r>
            <a:r>
              <a:rPr lang="tr-TR" dirty="0" err="1"/>
              <a:t>Tesleri</a:t>
            </a:r>
            <a:r>
              <a:rPr lang="tr-TR" dirty="0"/>
              <a:t> Eğitimi</a:t>
            </a:r>
            <a:br>
              <a:rPr lang="tr-TR" dirty="0"/>
            </a:br>
            <a:r>
              <a:rPr lang="tr-TR" dirty="0"/>
              <a:t>(23 Şubat 2024)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37AACA7-2786-63CB-30B7-585E12087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265332" cy="1149350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3C4D0228-D6CA-3BC4-E58F-B87689F5B2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7744" y="5742111"/>
            <a:ext cx="4857620" cy="1149349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DBB9C1AF-7212-8CC0-476C-FA273180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4" y="5747353"/>
            <a:ext cx="2016224" cy="1149349"/>
          </a:xfrm>
          <a:prstGeom prst="rect">
            <a:avLst/>
          </a:prstGeom>
        </p:spPr>
      </p:pic>
      <p:pic>
        <p:nvPicPr>
          <p:cNvPr id="8" name="Resim 7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54B6B3DF-E1A7-28C4-77A0-316D92F7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49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57358"/>
            <a:ext cx="6858000" cy="800442"/>
          </a:xfrm>
        </p:spPr>
        <p:txBody>
          <a:bodyPr>
            <a:normAutofit fontScale="85000" lnSpcReduction="20000"/>
          </a:bodyPr>
          <a:lstStyle/>
          <a:p>
            <a:endParaRPr lang="tr-TR" sz="3200" dirty="0"/>
          </a:p>
          <a:p>
            <a:r>
              <a:rPr lang="tr-TR" sz="3200" b="1" dirty="0">
                <a:solidFill>
                  <a:srgbClr val="FF0000"/>
                </a:solidFill>
              </a:rPr>
              <a:t>2018 EAD Buluşması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606C69A-E677-4835-BB95-2F22CAD4E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187216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1D5358-0CA7-09D7-232D-090E8D6F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1"/>
            <a:ext cx="4320480" cy="26064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000" b="1" kern="100" dirty="0">
                <a:effectLst/>
                <a:ea typeface="Aptos" panose="020B0004020202020204" pitchFamily="34" charset="0"/>
                <a:cs typeface="Aharoni" panose="02010803020104030203" pitchFamily="2" charset="-79"/>
              </a:rPr>
              <a:t>EconAnadolu’24 Conference</a:t>
            </a:r>
            <a:endParaRPr lang="tr-TR" sz="2000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F35A394-F97D-3A4E-1453-98A1CAB61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" y="5949280"/>
            <a:ext cx="2201200" cy="910573"/>
          </a:xfrm>
          <a:prstGeom prst="rect">
            <a:avLst/>
          </a:prstGeom>
        </p:spPr>
      </p:pic>
      <p:pic>
        <p:nvPicPr>
          <p:cNvPr id="6" name="Resim 5" descr="giyim, ayakkabı, kişi, şahıs, kapı içeren bir resim&#10;&#10;Açıklama otomatik olarak oluşturuldu">
            <a:extLst>
              <a:ext uri="{FF2B5EF4-FFF2-40B4-BE49-F238E27FC236}">
                <a16:creationId xmlns:a16="http://schemas.microsoft.com/office/drawing/2014/main" id="{06584D47-D12C-6487-D3AF-6B9002D3B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88152"/>
            <a:ext cx="3672409" cy="5445981"/>
          </a:xfrm>
          <a:prstGeom prst="rect">
            <a:avLst/>
          </a:prstGeom>
        </p:spPr>
      </p:pic>
      <p:pic>
        <p:nvPicPr>
          <p:cNvPr id="7" name="İçerik Yer Tutucusu 3">
            <a:extLst>
              <a:ext uri="{FF2B5EF4-FFF2-40B4-BE49-F238E27FC236}">
                <a16:creationId xmlns:a16="http://schemas.microsoft.com/office/drawing/2014/main" id="{CB6E820E-1913-90A7-3698-6DA21A1C1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5947426"/>
            <a:ext cx="2411759" cy="910574"/>
          </a:xfrm>
          <a:prstGeom prst="rect">
            <a:avLst/>
          </a:prstGeom>
        </p:spPr>
      </p:pic>
      <p:pic>
        <p:nvPicPr>
          <p:cNvPr id="3" name="0 Resim" descr="ekonometrikarastirmalardernegi1. (1).JPG">
            <a:extLst>
              <a:ext uri="{FF2B5EF4-FFF2-40B4-BE49-F238E27FC236}">
                <a16:creationId xmlns:a16="http://schemas.microsoft.com/office/drawing/2014/main" id="{282C0ECE-E80F-5B22-982B-4D5BA059C0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5737" y="5947426"/>
            <a:ext cx="4536503" cy="9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3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32A75C-388D-5A4D-60F9-9BF83597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72" y="116633"/>
            <a:ext cx="7382644" cy="792088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tr-TR" sz="2000" b="1" kern="100">
                <a:effectLst/>
                <a:ea typeface="Aptos" panose="020B0004020202020204" pitchFamily="34" charset="0"/>
                <a:cs typeface="Aharoni" panose="02010803020104030203" pitchFamily="2" charset="-79"/>
              </a:rPr>
              <a:t>EconAnadolu’24 Conference</a:t>
            </a:r>
            <a:endParaRPr lang="tr-TR" sz="2000" b="1" kern="100" dirty="0">
              <a:effectLst/>
              <a:ea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05AE604-8E91-B546-535F-BA7F41E8D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5" y="5514975"/>
            <a:ext cx="2083299" cy="1343025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288B4D29-011D-6292-3F9C-B41632D6AC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4545" y="5514974"/>
            <a:ext cx="4726938" cy="1343025"/>
          </a:xfrm>
          <a:prstGeom prst="rect">
            <a:avLst/>
          </a:prstGeom>
        </p:spPr>
      </p:pic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38E09C53-DBB8-625B-E737-59D6DF719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83" y="5514976"/>
            <a:ext cx="2352517" cy="1343024"/>
          </a:xfrm>
          <a:prstGeom prst="rect">
            <a:avLst/>
          </a:prstGeom>
        </p:spPr>
      </p:pic>
      <p:pic>
        <p:nvPicPr>
          <p:cNvPr id="8" name="Resim 7" descr="metin, iç mekan, duvar, mobilya içeren bir resim&#10;&#10;Açıklama otomatik olarak oluşturuldu">
            <a:extLst>
              <a:ext uri="{FF2B5EF4-FFF2-40B4-BE49-F238E27FC236}">
                <a16:creationId xmlns:a16="http://schemas.microsoft.com/office/drawing/2014/main" id="{B7C79CF0-5655-32B9-0834-86371A8FB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2" y="692697"/>
            <a:ext cx="7382644" cy="4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6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5243B8-52DC-4590-9361-79F5EEFB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3027"/>
            <a:ext cx="7903790" cy="77569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5" name="İçerik Yer Tutucusu 4" descr="giyim, ayakkabı, kişi, şahıs, adam, insan içeren bir resim&#10;&#10;Açıklama otomatik olarak oluşturuldu">
            <a:extLst>
              <a:ext uri="{FF2B5EF4-FFF2-40B4-BE49-F238E27FC236}">
                <a16:creationId xmlns:a16="http://schemas.microsoft.com/office/drawing/2014/main" id="{45C75EC0-32A8-371D-E8C8-FC4F9E25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764704"/>
            <a:ext cx="7128792" cy="4919015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791F8E3-CD76-3CBE-DC74-E36715682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840093"/>
            <a:ext cx="2339751" cy="1017907"/>
          </a:xfrm>
          <a:prstGeom prst="rect">
            <a:avLst/>
          </a:prstGeom>
        </p:spPr>
      </p:pic>
      <p:pic>
        <p:nvPicPr>
          <p:cNvPr id="7" name="0 Resim" descr="ekonometrikarastirmalardernegi1. (1).JPG">
            <a:extLst>
              <a:ext uri="{FF2B5EF4-FFF2-40B4-BE49-F238E27FC236}">
                <a16:creationId xmlns:a16="http://schemas.microsoft.com/office/drawing/2014/main" id="{B353EBB2-3776-4984-7386-9FA6B977C31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2163" y="5827734"/>
            <a:ext cx="4459676" cy="1017907"/>
          </a:xfrm>
          <a:prstGeom prst="rect">
            <a:avLst/>
          </a:prstGeom>
        </p:spPr>
      </p:pic>
      <p:pic>
        <p:nvPicPr>
          <p:cNvPr id="8" name="İçerik Yer Tutucusu 3">
            <a:extLst>
              <a:ext uri="{FF2B5EF4-FFF2-40B4-BE49-F238E27FC236}">
                <a16:creationId xmlns:a16="http://schemas.microsoft.com/office/drawing/2014/main" id="{26EDE978-FEE2-76B8-9392-39020B2A1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827734"/>
            <a:ext cx="2332363" cy="10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68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01AE11-D6AA-00AE-9FF7-6C30EB88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649705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6" name="İçerik Yer Tutucusu 5" descr="giyim, ayakkabı, kişi, şahıs, pantolon içeren bir resim&#10;&#10;Açıklama otomatik olarak oluşturuldu">
            <a:extLst>
              <a:ext uri="{FF2B5EF4-FFF2-40B4-BE49-F238E27FC236}">
                <a16:creationId xmlns:a16="http://schemas.microsoft.com/office/drawing/2014/main" id="{D4C70B6F-80B4-9764-CAF3-D9D286CF7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056784" cy="5124227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61AA2C5-7D89-E3ED-3608-8B4E9D43D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36103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6F8275C2-85C0-6FCD-A98C-9328F3CBB02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2163" y="5921896"/>
            <a:ext cx="4469474" cy="936103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1965BEE0-8276-8960-9AEC-172188957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626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B2A67B-9916-04CC-536D-002ED5AD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dirty="0"/>
          </a:p>
        </p:txBody>
      </p:sp>
      <p:pic>
        <p:nvPicPr>
          <p:cNvPr id="8" name="İçerik Yer Tutucusu 7" descr="metin, giyim, iç mekan, duvar içeren bir resim&#10;&#10;Açıklama otomatik olarak oluşturuldu">
            <a:extLst>
              <a:ext uri="{FF2B5EF4-FFF2-40B4-BE49-F238E27FC236}">
                <a16:creationId xmlns:a16="http://schemas.microsoft.com/office/drawing/2014/main" id="{8F9C8311-1F57-A0B1-770E-9A712AF72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6"/>
            <a:ext cx="6840760" cy="5040560"/>
          </a:xfr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6F08C14-674B-3188-BD79-FB4ED68B5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23747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2EB63863-B6BA-FB5E-1099-49F0AF73F97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21896"/>
            <a:ext cx="4469474" cy="936104"/>
          </a:xfrm>
          <a:prstGeom prst="rect">
            <a:avLst/>
          </a:prstGeom>
        </p:spPr>
      </p:pic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FC257D95-E9B9-8530-7B13-2E344B5CF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BB77D-F025-7D98-65C2-EC2174AF3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7D9C3F-B467-9B58-9607-786B0EC4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/>
          </a:bodyPr>
          <a:lstStyle/>
          <a:p>
            <a:r>
              <a:rPr lang="en-US" sz="2000" b="1" dirty="0"/>
              <a:t>31st Conference on Economics (TEA2024), </a:t>
            </a:r>
            <a:r>
              <a:rPr lang="en-US" sz="2000" b="1" dirty="0" err="1"/>
              <a:t>Muğla</a:t>
            </a:r>
            <a:r>
              <a:rPr lang="en-US" sz="2000" b="1" dirty="0"/>
              <a:t> </a:t>
            </a:r>
            <a:r>
              <a:rPr lang="en-US" sz="2000" b="1" dirty="0" err="1"/>
              <a:t>Sıtkı</a:t>
            </a:r>
            <a:r>
              <a:rPr lang="en-US" sz="2000" b="1" dirty="0"/>
              <a:t> </a:t>
            </a:r>
            <a:r>
              <a:rPr lang="en-US" sz="2000" b="1" dirty="0" err="1"/>
              <a:t>Kocaman</a:t>
            </a:r>
            <a:r>
              <a:rPr lang="en-US" sz="2000" b="1" dirty="0"/>
              <a:t> University</a:t>
            </a:r>
            <a:endParaRPr lang="tr-TR" sz="2000" b="1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1E9E8CDD-C5F8-1735-331E-E47634A2A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836712"/>
            <a:ext cx="7200800" cy="486637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8E23F1B-5DD2-E5AF-F4B1-E64B41636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4CB649C5-F7B4-65D8-BB38-C0F95767CF9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D1E7C584-14E2-AF44-F160-16205908A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529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C6581-973A-9327-6E44-023C871FA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EACF56-F398-4B2C-9510-7D8B61A5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576063"/>
          </a:xfrm>
        </p:spPr>
        <p:txBody>
          <a:bodyPr>
            <a:normAutofit fontScale="90000"/>
          </a:bodyPr>
          <a:lstStyle/>
          <a:p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Prof. Dr. Gülçin Özkan</a:t>
            </a:r>
            <a:endParaRPr lang="tr-TR" sz="20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B577578-F9C4-AB5A-7A00-40F529B70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04095A00-4A9E-4BA4-E707-824EBEB3D0B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8403567C-387B-D483-FF92-316C40F1D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  <p:pic>
        <p:nvPicPr>
          <p:cNvPr id="10" name="İçerik Yer Tutucusu 9" descr="metin, ekran görüntüsü, yazılım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3D9D0103-B148-FF37-F0F8-97AF8A751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9373"/>
            <a:ext cx="8280920" cy="4908203"/>
          </a:xfrm>
        </p:spPr>
      </p:pic>
    </p:spTree>
    <p:extLst>
      <p:ext uri="{BB962C8B-B14F-4D97-AF65-F5344CB8AC3E}">
        <p14:creationId xmlns:p14="http://schemas.microsoft.com/office/powerpoint/2010/main" val="740389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847E-0198-0EBA-D923-6953C6D6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2E3F67-1C1C-0A47-EBB2-F9C70281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63"/>
            <a:ext cx="7886700" cy="576063"/>
          </a:xfrm>
        </p:spPr>
        <p:txBody>
          <a:bodyPr>
            <a:normAutofit fontScale="90000"/>
          </a:bodyPr>
          <a:lstStyle/>
          <a:p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Prof. Dr. Gülçin Özkan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sz="20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D85BEAF-922D-4075-C378-525E73C73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8A31BA74-1F16-7659-7962-8EE0860C37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1A723A1B-C157-DFD7-CF91-21FC4951C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  <p:pic>
        <p:nvPicPr>
          <p:cNvPr id="10" name="İçerik Yer Tutucusu 9" descr="metin, yazılım, bilgisayar simgesi, işletim sistemi içeren bir resim&#10;&#10;Açıklama otomatik olarak oluşturuldu">
            <a:extLst>
              <a:ext uri="{FF2B5EF4-FFF2-40B4-BE49-F238E27FC236}">
                <a16:creationId xmlns:a16="http://schemas.microsoft.com/office/drawing/2014/main" id="{6183E65C-E6CB-8E07-0892-9C494700D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352928" cy="4639370"/>
          </a:xfrm>
        </p:spPr>
      </p:pic>
    </p:spTree>
    <p:extLst>
      <p:ext uri="{BB962C8B-B14F-4D97-AF65-F5344CB8AC3E}">
        <p14:creationId xmlns:p14="http://schemas.microsoft.com/office/powerpoint/2010/main" val="6487436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C9EC8C-ABF7-AD86-C808-3CE5417D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0"/>
            <a:ext cx="7992888" cy="141277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ERA  </a:t>
            </a:r>
            <a:r>
              <a:rPr lang="tr-TR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'ANATOMY OF MACROECONOMIC POLICY AND REDISTRIBUTION’</a:t>
            </a:r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Prof. Dr. Gülçin Özkan</a:t>
            </a:r>
            <a:br>
              <a:rPr lang="tr-T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AE607BA-7FC3-2895-EF30-9DD2E7374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63" y="5921896"/>
            <a:ext cx="2332363" cy="972673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955C8D21-BDB8-DD58-DE48-C255224215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056F5F58-3890-CA59-9C20-E792F7A4F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" y="5921896"/>
            <a:ext cx="2289759" cy="972673"/>
          </a:xfrm>
          <a:prstGeom prst="rect">
            <a:avLst/>
          </a:prstGeom>
        </p:spPr>
      </p:pic>
      <p:pic>
        <p:nvPicPr>
          <p:cNvPr id="8" name="Resim 7" descr="metin, yazılım, diyagram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5807C3C3-BEB2-E5CD-F998-6E5E48368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7129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A1E3D-97DF-29E8-8DDF-39AD90B0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B5F737-7A14-AA43-35D7-EA16465D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1588" cy="76470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Yeni Başlayanlar İçin Ekonometri Eğitimi</a:t>
            </a:r>
            <a:br>
              <a:rPr lang="tr-TR" dirty="0"/>
            </a:br>
            <a:r>
              <a:rPr lang="tr-TR" dirty="0"/>
              <a:t>(13-15 Ocak 2025)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DEB544-9847-4535-9259-25AA4F110E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265332" cy="1149350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2B0DB733-48DC-7A42-729A-3AD64B24DF8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7744" y="5742111"/>
            <a:ext cx="4857620" cy="1149349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B9A0A94-BDEB-6352-243B-29CEEA0FC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4" y="5747353"/>
            <a:ext cx="2016224" cy="1149349"/>
          </a:xfrm>
          <a:prstGeom prst="rect">
            <a:avLst/>
          </a:prstGeom>
        </p:spPr>
      </p:pic>
      <p:pic>
        <p:nvPicPr>
          <p:cNvPr id="7" name="Resim 6" descr="metin, yazılım, multimedya yazılımı, web sitesi içeren bir resim&#10;&#10;Açıklama otomatik olarak oluşturuldu">
            <a:extLst>
              <a:ext uri="{FF2B5EF4-FFF2-40B4-BE49-F238E27FC236}">
                <a16:creationId xmlns:a16="http://schemas.microsoft.com/office/drawing/2014/main" id="{C8524908-BFA9-F38E-1A21-B7DED18B5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2" y="777062"/>
            <a:ext cx="8756466" cy="48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5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A1DCCB7-88A2-4D84-80A8-847348631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44000" cy="47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A03D-33E6-2A30-4754-4F2D86DA5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B07C93-9B73-28B5-BC0A-2315E9A0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019275"/>
          </a:xfrm>
        </p:spPr>
        <p:txBody>
          <a:bodyPr>
            <a:normAutofit fontScale="90000"/>
          </a:bodyPr>
          <a:lstStyle/>
          <a:p>
            <a:pPr algn="ctr"/>
            <a:b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ERA  </a:t>
            </a:r>
            <a:r>
              <a:rPr lang="tr-TR" sz="2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tr-TR" sz="2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Anadolu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Üniversitesi Ekonomik Güven Endeksi</a:t>
            </a:r>
            <a:b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Prof. Dr. H. Murat Ertuğrul – Doç. Dr. </a:t>
            </a:r>
            <a:r>
              <a:rPr lang="tr-TR" sz="2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Burçhan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Sakarya - Doç. Dr. Onur Polat </a:t>
            </a:r>
            <a:b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sz="20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3B91549-0605-7564-3BAC-19F11A86D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70C73CF1-BFE2-A61F-9B53-472A6FBB1F1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21896"/>
            <a:ext cx="4469474" cy="969564"/>
          </a:xfrm>
          <a:prstGeom prst="rect">
            <a:avLst/>
          </a:prstGeom>
        </p:spPr>
      </p:pic>
      <p:pic>
        <p:nvPicPr>
          <p:cNvPr id="9" name="İçerik Yer Tutucusu 3">
            <a:extLst>
              <a:ext uri="{FF2B5EF4-FFF2-40B4-BE49-F238E27FC236}">
                <a16:creationId xmlns:a16="http://schemas.microsoft.com/office/drawing/2014/main" id="{B64EC9AF-631D-8BE2-9231-BAA713423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21896"/>
            <a:ext cx="2332363" cy="936103"/>
          </a:xfrm>
          <a:prstGeom prst="rect">
            <a:avLst/>
          </a:prstGeom>
        </p:spPr>
      </p:pic>
      <p:pic>
        <p:nvPicPr>
          <p:cNvPr id="12" name="Resim 11" descr="metin, yazılım, multimedya yazılımı, bilgisayar simgesi içeren bir resim&#10;&#10;Açıklama otomatik olarak oluşturuldu">
            <a:extLst>
              <a:ext uri="{FF2B5EF4-FFF2-40B4-BE49-F238E27FC236}">
                <a16:creationId xmlns:a16="http://schemas.microsoft.com/office/drawing/2014/main" id="{B1372151-5743-0145-A3B2-F9ADA1137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8" y="1019275"/>
            <a:ext cx="8605464" cy="47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030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B46686-F61C-0A0F-462A-3617291F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ERA  </a:t>
            </a:r>
            <a:r>
              <a:rPr lang="tr-TR" sz="2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tr-TR" sz="2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Anadolu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Üniversitesi Ekonomik Güven Endeksi</a:t>
            </a:r>
            <a:b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Prof. Dr. H. Murat Ertuğrul – Doç. Dr. </a:t>
            </a:r>
            <a:r>
              <a:rPr lang="tr-TR" sz="22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Burçhan</a:t>
            </a:r>
            <a:r>
              <a:rPr lang="tr-TR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Sakarya - Doç. Dr. Onur Polat </a:t>
            </a:r>
            <a:br>
              <a:rPr lang="tr-TR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F502FD9-C477-BFBA-CD6F-138FEF18F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18" name="0 Resim" descr="ekonometrikarastirmalardernegi1. (1).JPG">
            <a:extLst>
              <a:ext uri="{FF2B5EF4-FFF2-40B4-BE49-F238E27FC236}">
                <a16:creationId xmlns:a16="http://schemas.microsoft.com/office/drawing/2014/main" id="{8D919B63-D30A-D044-F014-96B4EC147F3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42163" y="5934252"/>
            <a:ext cx="4469474" cy="9572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F8C7B599-A6F4-AE90-AEBC-F48DC0725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37" y="5952582"/>
            <a:ext cx="2339751" cy="938878"/>
          </a:xfrm>
          <a:prstGeom prst="rect">
            <a:avLst/>
          </a:prstGeom>
        </p:spPr>
      </p:pic>
      <p:pic>
        <p:nvPicPr>
          <p:cNvPr id="24" name="İçerik Yer Tutucusu 23" descr="metin, ekran görüntüsü, yazılım, multimedya içeren bir resim&#10;&#10;Açıklama otomatik olarak oluşturuldu">
            <a:extLst>
              <a:ext uri="{FF2B5EF4-FFF2-40B4-BE49-F238E27FC236}">
                <a16:creationId xmlns:a16="http://schemas.microsoft.com/office/drawing/2014/main" id="{5E636F6B-9208-A252-38A5-E2FFF05BD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7090"/>
            <a:ext cx="8568952" cy="4446166"/>
          </a:xfrm>
        </p:spPr>
      </p:pic>
    </p:spTree>
    <p:extLst>
      <p:ext uri="{BB962C8B-B14F-4D97-AF65-F5344CB8AC3E}">
        <p14:creationId xmlns:p14="http://schemas.microsoft.com/office/powerpoint/2010/main" val="1788917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DBFCC2-A140-97E6-0763-1FB1BF14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3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tr-T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ERA  </a:t>
            </a:r>
            <a:r>
              <a:rPr lang="tr-TR" sz="20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tr-TR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Anadolu</a:t>
            </a: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Üniversitesi Ekonomik Güven Endeksi</a:t>
            </a:r>
            <a:b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Dr. H. Murat Ertuğrul – Doç. Dr. </a:t>
            </a:r>
            <a:r>
              <a:rPr lang="tr-TR" sz="20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Burçhan</a:t>
            </a:r>
            <a: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Sakarya - Doç. Dr. Onur Polat </a:t>
            </a:r>
            <a:br>
              <a:rPr lang="tr-TR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tr-TR" sz="2000" dirty="0"/>
          </a:p>
        </p:txBody>
      </p:sp>
      <p:pic>
        <p:nvPicPr>
          <p:cNvPr id="6" name="İçerik Yer Tutucusu 5" descr="metin, ekran görüntüsü, yazılım, çizgi içeren bir resim&#10;&#10;Açıklama otomatik olarak oluşturuldu">
            <a:extLst>
              <a:ext uri="{FF2B5EF4-FFF2-40B4-BE49-F238E27FC236}">
                <a16:creationId xmlns:a16="http://schemas.microsoft.com/office/drawing/2014/main" id="{7701CD72-6F47-D786-46D7-37B0ED0DB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" y="1052736"/>
            <a:ext cx="8640960" cy="4752528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62A290B-B7BB-BF93-E41A-303DAB174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934253"/>
            <a:ext cx="2339751" cy="969565"/>
          </a:xfrm>
          <a:prstGeom prst="rect">
            <a:avLst/>
          </a:prstGeom>
        </p:spPr>
      </p:pic>
      <p:pic>
        <p:nvPicPr>
          <p:cNvPr id="8" name="0 Resim" descr="ekonometrikarastirmalardernegi1. (1).JPG">
            <a:extLst>
              <a:ext uri="{FF2B5EF4-FFF2-40B4-BE49-F238E27FC236}">
                <a16:creationId xmlns:a16="http://schemas.microsoft.com/office/drawing/2014/main" id="{95BCF9B9-9229-9721-F2FD-9535AE145AD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2163" y="5934252"/>
            <a:ext cx="4469474" cy="95720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084EAB1-0E72-496C-4D50-B56D4A0DB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21" y="5929637"/>
            <a:ext cx="2339751" cy="9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9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21D064-0BF0-898F-38A1-3D57E4DD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677472" cy="1505945"/>
          </a:xfrm>
        </p:spPr>
        <p:txBody>
          <a:bodyPr>
            <a:normAutofit/>
          </a:bodyPr>
          <a:lstStyle/>
          <a:p>
            <a:pPr algn="ctr"/>
            <a:r>
              <a:rPr lang="tr-TR" sz="2000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 </a:t>
            </a: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EAD  </a:t>
            </a:r>
            <a:r>
              <a:rPr lang="tr-TR" sz="2000" b="1" kern="100" dirty="0" err="1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Seminar</a:t>
            </a: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 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          </a:t>
            </a:r>
            <a:r>
              <a:rPr lang="tr-TR" sz="2000" b="1" kern="100" dirty="0"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Konut Piyasası Dinamikleri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Prof. Dr. Lokman Gündüz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Fatih Sultan Mehmet Üniversitesi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Aldhabi" panose="020F0502020204030204" pitchFamily="2" charset="-78"/>
              </a:rPr>
              <a:t>İİBF- İşletme</a:t>
            </a:r>
            <a:endParaRPr lang="tr-TR" sz="2000" dirty="0">
              <a:latin typeface="Aptos Display" panose="020B0004020202020204" pitchFamily="34" charset="0"/>
              <a:cs typeface="Aldhabi" panose="020F0502020204030204" pitchFamily="2" charset="-78"/>
            </a:endParaRP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19652D1-835C-F9C1-8D61-80D961171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" y="5514975"/>
            <a:ext cx="2179166" cy="1343025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181BF08E-362C-040C-1F74-30B91CCF72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5735" y="5496073"/>
            <a:ext cx="4621085" cy="134302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1BC6E6C-FEB5-6E50-F42B-A8F5AADFF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21" y="5514975"/>
            <a:ext cx="2339751" cy="132412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758A4E6-683B-86AC-9D7F-63C5E547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12777"/>
            <a:ext cx="885698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46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BC7349-841A-128F-20A9-2E6A0CDD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48" y="1"/>
            <a:ext cx="8886703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EAD  </a:t>
            </a:r>
            <a:r>
              <a:rPr lang="tr-TR" sz="2000" b="1" kern="100" dirty="0" err="1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Seminar</a:t>
            </a: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tr-TR" sz="2000" b="1" kern="100" dirty="0"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Konut Piyasası Dinamikleri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Dr. Lokman Gündüz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Fatih Sultan Mehmet Üniversitesi</a:t>
            </a:r>
            <a:b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tr-TR" sz="2000" b="1" kern="100" dirty="0">
                <a:effectLst/>
                <a:latin typeface="Aptos Display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İİBF- İşletme</a:t>
            </a:r>
            <a:endParaRPr lang="tr-TR" sz="2000" dirty="0">
              <a:latin typeface="Aptos Display" panose="020B0004020202020204" pitchFamily="34" charset="0"/>
            </a:endParaRP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8C8D6F49-4D7B-90AA-3A20-D1EBF1D3F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8" y="1287663"/>
            <a:ext cx="8886703" cy="448426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63B1D17-4BD7-6A25-41AF-B64664582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435"/>
            <a:ext cx="2339751" cy="969565"/>
          </a:xfrm>
          <a:prstGeom prst="rect">
            <a:avLst/>
          </a:prstGeom>
        </p:spPr>
      </p:pic>
      <p:pic>
        <p:nvPicPr>
          <p:cNvPr id="5" name="0 Resim" descr="ekonometrikarastirmalardernegi1. (1).JPG">
            <a:extLst>
              <a:ext uri="{FF2B5EF4-FFF2-40B4-BE49-F238E27FC236}">
                <a16:creationId xmlns:a16="http://schemas.microsoft.com/office/drawing/2014/main" id="{4499902C-A6A4-1ECB-6B20-D7F07CB4AFE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5735" y="5869533"/>
            <a:ext cx="4621085" cy="96956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7037407-B7C3-A64D-D967-EFFEEB1EA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21" y="5888435"/>
            <a:ext cx="2339751" cy="9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9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158544D-6724-417D-A01B-D49003292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-93400"/>
            <a:ext cx="9138280" cy="582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527F87-B236-4924-BED7-29431A041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E43AC9-D311-414B-87A0-5E1CCE57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" name="0 Resim" descr="ekonometrikarastirmalardernegi1. (1).JPG">
            <a:extLst>
              <a:ext uri="{FF2B5EF4-FFF2-40B4-BE49-F238E27FC236}">
                <a16:creationId xmlns:a16="http://schemas.microsoft.com/office/drawing/2014/main" id="{8882B3B8-7132-4208-B9DB-0FDECC6EF6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9752" y="5742111"/>
            <a:ext cx="4471885" cy="114934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1937882-DC1F-48CB-B0B6-E0122072F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754469"/>
            <a:ext cx="2339751" cy="1130518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2184F909-654F-4A34-B258-0EED1006A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" y="5754469"/>
            <a:ext cx="2339751" cy="11493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B800D63-EC79-4ED8-9DAF-0C3BA9C68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46"/>
            <a:ext cx="9144000" cy="50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574</TotalTime>
  <Words>319</Words>
  <Application>Microsoft Office PowerPoint</Application>
  <PresentationFormat>Ekran Gösterisi (4:3)</PresentationFormat>
  <Paragraphs>27</Paragraphs>
  <Slides>74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80" baseType="lpstr">
      <vt:lpstr>Aptos</vt:lpstr>
      <vt:lpstr>Aptos Display</vt:lpstr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Makine Öğrenmesine Giriş Eğitimi (4-12 Aralık 2023)</vt:lpstr>
      <vt:lpstr>Makine Öğrenmesine Giriş Eğitimi (4-12 Aralık 2023)</vt:lpstr>
      <vt:lpstr>ARDL Temelli Eşbütünleşme Tesleri Eğitimi (23 Şubat 2024)</vt:lpstr>
      <vt:lpstr>EconAnadolu’24 Conference</vt:lpstr>
      <vt:lpstr>EconAnadolu’24 Conference</vt:lpstr>
      <vt:lpstr>31st Conference on Economics (TEA2024), Muğla Sıtkı Kocaman University</vt:lpstr>
      <vt:lpstr>31st Conference on Economics (TEA2024), Muğla Sıtkı Kocaman University</vt:lpstr>
      <vt:lpstr>31st Conference on Economics (TEA2024), Muğla Sıtkı Kocaman University</vt:lpstr>
      <vt:lpstr>31st Conference on Economics (TEA2024), Muğla Sıtkı Kocaman University</vt:lpstr>
      <vt:lpstr>                                                                    ERA  Seminar                        'ANATOMY OF MACROECONOMIC POLICY AND REDISTRIBUTION’                                                             Prof. Dr. Gülçin Özkan</vt:lpstr>
      <vt:lpstr>                                                                    ERA  Seminar                'ANATOMY OF MACROECONOMIC POLICY AND REDISTRIBUTION’                                                        Prof. Dr. Gülçin Özkan </vt:lpstr>
      <vt:lpstr>                                                                    ERA  Seminar                        'ANATOMY OF MACROECONOMIC POLICY AND REDISTRIBUTION’                                                             Prof. Dr. Gülçin Özkan </vt:lpstr>
      <vt:lpstr>Yeni Başlayanlar İçin Ekonometri Eğitimi (13-15 Ocak 2025)</vt:lpstr>
      <vt:lpstr>             ERA  Seminar            Anadolu Üniversitesi Ekonomik Güven Endeksi    Prof. Dr. H. Murat Ertuğrul – Doç. Dr. Burçhan Sakarya - Doç. Dr. Onur Polat  </vt:lpstr>
      <vt:lpstr>  ERA  Seminar            Anadolu Üniversitesi Ekonomik Güven Endeksi   Prof. Dr. H. Murat Ertuğrul – Doç. Dr. Burçhan Sakarya - Doç. Dr. Onur Polat  </vt:lpstr>
      <vt:lpstr> ERA  Seminar            Anadolu Üniversitesi Ekonomik Güven Endeksi Prof. Dr. H. Murat Ertuğrul – Doç. Dr. Burçhan Sakarya - Doç. Dr. Onur Polat  </vt:lpstr>
      <vt:lpstr> EAD  Seminar            Konut Piyasası Dinamikleri Prof. Dr. Lokman Gündüz Fatih Sultan Mehmet Üniversitesi İİBF- İşletme</vt:lpstr>
      <vt:lpstr>EAD  Seminar            Konut Piyasası Dinamikleri Prof. Dr. Lokman Gündüz Fatih Sultan Mehmet Üniversitesi İİBF- İşletme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FatmaZehra</dc:creator>
  <cp:keywords>TASNİF DIŞI</cp:keywords>
  <cp:lastModifiedBy>btskd</cp:lastModifiedBy>
  <cp:revision>19</cp:revision>
  <dcterms:created xsi:type="dcterms:W3CDTF">2019-06-15T17:23:14Z</dcterms:created>
  <dcterms:modified xsi:type="dcterms:W3CDTF">2025-02-13T11:01:29Z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b14d38ff-43d1-45f3-880b-0e3f7a8057e9</vt:lpwstr>
  </property>
  <property fmtid="{D5CDD505-2E9C-101B-9397-08002B2CF9AE}" pid="3" name="SINIFLANDIRMA">
    <vt:lpwstr>TASNİF DIŞI</vt:lpwstr>
  </property>
  <property fmtid="{D5CDD505-2E9C-101B-9397-08002B2CF9AE}" pid="4" name="KISISELVERI">
    <vt:lpwstr>KVKK000</vt:lpwstr>
  </property>
  <property fmtid="{D5CDD505-2E9C-101B-9397-08002B2CF9AE}" pid="5" name="custom">
    <vt:lpwstr>ALBCLSGEN</vt:lpwstr>
  </property>
</Properties>
</file>