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8"/>
  </p:notesMasterIdLst>
  <p:sldIdLst>
    <p:sldId id="256" r:id="rId2"/>
    <p:sldId id="258" r:id="rId3"/>
    <p:sldId id="259" r:id="rId4"/>
    <p:sldId id="277" r:id="rId5"/>
    <p:sldId id="264" r:id="rId6"/>
    <p:sldId id="278" r:id="rId7"/>
    <p:sldId id="265" r:id="rId8"/>
    <p:sldId id="267" r:id="rId9"/>
    <p:sldId id="269" r:id="rId10"/>
    <p:sldId id="279" r:id="rId11"/>
    <p:sldId id="270" r:id="rId12"/>
    <p:sldId id="280" r:id="rId13"/>
    <p:sldId id="273" r:id="rId14"/>
    <p:sldId id="281" r:id="rId15"/>
    <p:sldId id="283" r:id="rId16"/>
    <p:sldId id="284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79218" autoAdjust="0"/>
  </p:normalViewPr>
  <p:slideViewPr>
    <p:cSldViewPr>
      <p:cViewPr varScale="1">
        <p:scale>
          <a:sx n="58" d="100"/>
          <a:sy n="58" d="100"/>
        </p:scale>
        <p:origin x="-16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5ECD3-D633-49F1-A8E6-3987B19CFE96}" type="datetimeFigureOut">
              <a:rPr lang="tr-TR" smtClean="0"/>
              <a:t>14.12.2016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EE775-2059-40C7-B0D6-0B483370835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718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5657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0121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0009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endParaRPr lang="tr-TR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GB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where the error terms (</a:t>
                </a:r>
                <a:r>
                  <a:rPr lang="en-GB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u</a:t>
                </a:r>
                <a:r>
                  <a:rPr lang="tr-TR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_</a:t>
                </a:r>
                <a:r>
                  <a:rPr lang="en-GB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1t and u</a:t>
                </a:r>
                <a:r>
                  <a:rPr lang="tr-TR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_</a:t>
                </a:r>
                <a:r>
                  <a:rPr lang="en-GB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2t)</a:t>
                </a:r>
                <a:r>
                  <a:rPr lang="en-GB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are normally distributed with mean zero and constant variance.</a:t>
                </a:r>
                <a:r>
                  <a:rPr lang="en-GB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</a:t>
                </a:r>
                <a:r>
                  <a:rPr lang="en-GB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The error correction term </a:t>
                </a:r>
                <a:r>
                  <a:rPr lang="en-GB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EC</a:t>
                </a:r>
                <a:r>
                  <a:rPr lang="tr-TR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_(</a:t>
                </a:r>
                <a:r>
                  <a:rPr lang="en-GB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t−1</a:t>
                </a:r>
                <a:r>
                  <a:rPr lang="tr-TR" sz="1200" i="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</a:t>
                </a:r>
                <a:r>
                  <a:rPr lang="en-GB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, implies the adjustment of the long-run relationship to the equilibrium after a shock to the </a:t>
                </a:r>
                <a:r>
                  <a:rPr lang="en-GB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model</a:t>
                </a:r>
                <a:r>
                  <a:rPr lang="tr-TR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.</a:t>
                </a:r>
              </a:p>
              <a:p>
                <a:r>
                  <a:rPr lang="en-GB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The </a:t>
                </a:r>
                <a:r>
                  <a:rPr lang="en-GB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lag lengths are determined according to the </a:t>
                </a:r>
                <a:r>
                  <a:rPr lang="en-GB" sz="1200" kern="1200" dirty="0" err="1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Akaike</a:t>
                </a:r>
                <a:r>
                  <a:rPr lang="en-GB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 Information criteria (AIC</a:t>
                </a:r>
                <a:r>
                  <a:rPr lang="en-GB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).</a:t>
                </a:r>
                <a:endParaRPr lang="tr-TR" sz="1200" kern="1200" dirty="0" smtClean="0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en-GB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The </a:t>
                </a:r>
                <a:r>
                  <a:rPr lang="en-GB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F-statistics on the lagged dependent </a:t>
                </a:r>
                <a:r>
                  <a:rPr lang="en-GB" sz="1200" kern="1200" dirty="0" smtClean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variables </a:t>
                </a:r>
                <a:r>
                  <a:rPr lang="en-GB" sz="1200" kern="1200" dirty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rPr>
                  <a:t>indicate the significance of the short-run effects, whereas the t-statistics on the coefficients of the lagged error correction terms indicate significance of the long-run causal effect</a:t>
                </a:r>
                <a:endParaRPr lang="tr-TR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0655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897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653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9598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8587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0705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0705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7659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954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789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2EE775-2059-40C7-B0D6-0B4833708350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4369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0D31-6D9F-4E0A-BB95-71727E25235C}" type="datetimeFigureOut">
              <a:rPr lang="tr-TR" smtClean="0"/>
              <a:t>14.12.2016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D61-56E7-4380-A2C2-9A6039781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0D31-6D9F-4E0A-BB95-71727E25235C}" type="datetimeFigureOut">
              <a:rPr lang="tr-TR" smtClean="0"/>
              <a:t>14.12.2016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D61-56E7-4380-A2C2-9A6039781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0D31-6D9F-4E0A-BB95-71727E25235C}" type="datetimeFigureOut">
              <a:rPr lang="tr-TR" smtClean="0"/>
              <a:t>14.12.2016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D61-56E7-4380-A2C2-9A6039781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0D31-6D9F-4E0A-BB95-71727E25235C}" type="datetimeFigureOut">
              <a:rPr lang="tr-TR" smtClean="0"/>
              <a:t>14.12.2016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D61-56E7-4380-A2C2-9A6039781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0D31-6D9F-4E0A-BB95-71727E25235C}" type="datetimeFigureOut">
              <a:rPr lang="tr-TR" smtClean="0"/>
              <a:t>14.12.2016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D61-56E7-4380-A2C2-9A6039781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0D31-6D9F-4E0A-BB95-71727E25235C}" type="datetimeFigureOut">
              <a:rPr lang="tr-TR" smtClean="0"/>
              <a:t>14.12.2016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D61-56E7-4380-A2C2-9A6039781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0D31-6D9F-4E0A-BB95-71727E25235C}" type="datetimeFigureOut">
              <a:rPr lang="tr-TR" smtClean="0"/>
              <a:t>14.12.2016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D61-56E7-4380-A2C2-9A6039781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0D31-6D9F-4E0A-BB95-71727E25235C}" type="datetimeFigureOut">
              <a:rPr lang="tr-TR" smtClean="0"/>
              <a:t>14.12.2016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D61-56E7-4380-A2C2-9A6039781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0D31-6D9F-4E0A-BB95-71727E25235C}" type="datetimeFigureOut">
              <a:rPr lang="tr-TR" smtClean="0"/>
              <a:t>14.12.2016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D61-56E7-4380-A2C2-9A603978143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0D31-6D9F-4E0A-BB95-71727E25235C}" type="datetimeFigureOut">
              <a:rPr lang="tr-TR" smtClean="0"/>
              <a:t>14.12.2016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BCD61-56E7-4380-A2C2-9A603978143D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0D31-6D9F-4E0A-BB95-71727E25235C}" type="datetimeFigureOut">
              <a:rPr lang="tr-TR" smtClean="0"/>
              <a:t>14.12.2016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8BCD61-56E7-4380-A2C2-9A603978143D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18BCD61-56E7-4380-A2C2-9A603978143D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6B0D31-6D9F-4E0A-BB95-71727E25235C}" type="datetimeFigureOut">
              <a:rPr lang="tr-TR" smtClean="0"/>
              <a:t>14.12.2016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7128792" cy="1828800"/>
          </a:xfrm>
        </p:spPr>
        <p:txBody>
          <a:bodyPr>
            <a:noAutofit/>
          </a:bodyPr>
          <a:lstStyle/>
          <a:p>
            <a:r>
              <a:rPr lang="en-US" sz="3300" dirty="0"/>
              <a:t>The Relationship </a:t>
            </a:r>
            <a:r>
              <a:rPr lang="en-US" sz="3300" dirty="0" smtClean="0"/>
              <a:t>Between </a:t>
            </a:r>
            <a:r>
              <a:rPr lang="en-US" sz="3300" dirty="0"/>
              <a:t>Energy Consumption and Economic Growth for Different Country Groups</a:t>
            </a:r>
            <a:endParaRPr lang="tr-TR" sz="33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4293096"/>
            <a:ext cx="7200800" cy="91440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Dr. Nermin Yaşar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937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 Root Test Results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6752"/>
            <a:ext cx="5472608" cy="4975290"/>
          </a:xfrm>
        </p:spPr>
      </p:pic>
      <p:sp>
        <p:nvSpPr>
          <p:cNvPr id="5" name="Rectangle 4"/>
          <p:cNvSpPr/>
          <p:nvPr/>
        </p:nvSpPr>
        <p:spPr>
          <a:xfrm>
            <a:off x="1475656" y="6308304"/>
            <a:ext cx="57423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Note: *indicates significance at the 5% level. Abbreviations defined as follows: LGDP log of log of gross domestic product, LEC log of energy consumption 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47280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128792" cy="1008112"/>
          </a:xfrm>
        </p:spPr>
        <p:txBody>
          <a:bodyPr>
            <a:noAutofit/>
          </a:bodyPr>
          <a:lstStyle/>
          <a:p>
            <a:r>
              <a:rPr lang="en-GB" sz="3600" dirty="0"/>
              <a:t> 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en-GB" sz="3600" b="1" dirty="0"/>
              <a:t>Econometric Methodology </a:t>
            </a:r>
            <a:endParaRPr lang="tr-T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55576" y="1988840"/>
                <a:ext cx="7200800" cy="3816424"/>
              </a:xfrm>
            </p:spPr>
            <p:txBody>
              <a:bodyPr>
                <a:normAutofit/>
              </a:bodyPr>
              <a:lstStyle/>
              <a:p>
                <a:pPr marL="342900" indent="-342900" algn="just">
                  <a:buFont typeface="Wingdings" panose="05000000000000000000" pitchFamily="2" charset="2"/>
                  <a:buChar char="q"/>
                </a:pPr>
                <a:r>
                  <a:rPr lang="en-GB" i="1" dirty="0" smtClean="0"/>
                  <a:t>Co</a:t>
                </a:r>
                <a:r>
                  <a:rPr lang="tr-TR" i="1" dirty="0" smtClean="0"/>
                  <a:t>-integration Analysis; Auto Regressive Distributed Lag (ARDL)</a:t>
                </a:r>
              </a:p>
              <a:p>
                <a:pPr algn="just"/>
                <a:endParaRPr lang="tr-TR" i="1" dirty="0" smtClean="0"/>
              </a:p>
              <a:p>
                <a:pPr algn="just"/>
                <a14:m>
                  <m:oMath xmlns:m="http://schemas.openxmlformats.org/officeDocument/2006/math">
                    <m:r>
                      <a:rPr lang="en-GB" sz="1500">
                        <a:latin typeface="Cambria Math"/>
                      </a:rPr>
                      <m:t>∆</m:t>
                    </m:r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t</m:t>
                        </m:r>
                      </m:sub>
                    </m:sSub>
                    <m:r>
                      <a:rPr lang="en-GB" sz="150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sz="1500">
                            <a:latin typeface="Cambria Math"/>
                          </a:rPr>
                          <m:t>∝</m:t>
                        </m:r>
                      </m:e>
                      <m:sub>
                        <m:r>
                          <a:rPr lang="en-GB" sz="1500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GB" sz="150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ctrlPr>
                          <a:rPr lang="tr-TR" sz="15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i</m:t>
                        </m:r>
                        <m:r>
                          <a:rPr lang="en-GB" sz="150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n</m:t>
                        </m:r>
                      </m:sup>
                      <m:e>
                        <m:sSub>
                          <m:sSubPr>
                            <m:ctrlPr>
                              <a:rPr lang="tr-TR" sz="15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β</m:t>
                            </m:r>
                          </m:e>
                          <m:sub>
                            <m:r>
                              <a:rPr lang="en-GB" sz="1500">
                                <a:latin typeface="Cambria Math"/>
                              </a:rPr>
                              <m:t>1</m:t>
                            </m:r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i</m:t>
                            </m:r>
                          </m:sub>
                        </m:sSub>
                        <m:r>
                          <a:rPr lang="en-GB" sz="1500">
                            <a:latin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tr-TR" sz="15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Y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t</m:t>
                            </m:r>
                            <m:r>
                              <a:rPr lang="en-GB" sz="1500" i="1"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e>
                    </m:nary>
                    <m:r>
                      <a:rPr lang="en-GB" sz="150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ctrlPr>
                          <a:rPr lang="tr-TR" sz="15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i</m:t>
                        </m:r>
                        <m:r>
                          <a:rPr lang="en-GB" sz="150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m</m:t>
                        </m:r>
                      </m:sup>
                      <m:e>
                        <m:sSub>
                          <m:sSubPr>
                            <m:ctrlPr>
                              <a:rPr lang="tr-TR" sz="15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γ</m:t>
                            </m:r>
                          </m:e>
                          <m:sub>
                            <m:r>
                              <a:rPr lang="en-GB" sz="1500">
                                <a:latin typeface="Cambria Math"/>
                              </a:rPr>
                              <m:t>1</m:t>
                            </m:r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e>
                    </m:nary>
                    <m:r>
                      <a:rPr lang="en-GB" sz="1500">
                        <a:latin typeface="Cambria Math"/>
                      </a:rPr>
                      <m:t>∆</m:t>
                    </m:r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t</m:t>
                        </m:r>
                        <m:r>
                          <a:rPr lang="en-GB" sz="1500" i="1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i</m:t>
                        </m:r>
                      </m:sub>
                    </m:sSub>
                    <m:r>
                      <a:rPr lang="en-GB" sz="150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GB" sz="1500">
                            <a:latin typeface="Cambria Math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Y</m:t>
                        </m:r>
                      </m:sub>
                    </m:sSub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t</m:t>
                        </m:r>
                        <m:r>
                          <a:rPr lang="en-GB" sz="1500" i="1">
                            <a:latin typeface="Cambria Math"/>
                          </a:rPr>
                          <m:t>−</m:t>
                        </m:r>
                        <m:r>
                          <a:rPr lang="en-GB" sz="150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50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GB" sz="1500">
                            <a:latin typeface="Cambria Math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X</m:t>
                        </m:r>
                      </m:sub>
                    </m:sSub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t</m:t>
                        </m:r>
                        <m:r>
                          <a:rPr lang="en-GB" sz="1500" i="1">
                            <a:latin typeface="Cambria Math"/>
                          </a:rPr>
                          <m:t>−</m:t>
                        </m:r>
                        <m:r>
                          <a:rPr lang="en-GB" sz="150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50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ϵ</m:t>
                        </m:r>
                      </m:e>
                      <m:sub>
                        <m:r>
                          <a:rPr lang="en-GB" sz="1500">
                            <a:latin typeface="Cambria Math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t</m:t>
                        </m:r>
                      </m:sub>
                    </m:sSub>
                  </m:oMath>
                </a14:m>
                <a:r>
                  <a:rPr lang="en-GB" sz="1500" dirty="0"/>
                  <a:t> </a:t>
                </a:r>
                <a:r>
                  <a:rPr lang="en-GB" sz="1500" dirty="0" smtClean="0"/>
                  <a:t>  (1)</a:t>
                </a:r>
                <a:endParaRPr lang="tr-TR" sz="1500" dirty="0" smtClean="0"/>
              </a:p>
              <a:p>
                <a:pPr algn="just"/>
                <a:endParaRPr lang="tr-TR" sz="1500" dirty="0" smtClean="0"/>
              </a:p>
              <a:p>
                <a:pPr algn="just"/>
                <a14:m>
                  <m:oMath xmlns:m="http://schemas.openxmlformats.org/officeDocument/2006/math">
                    <m:r>
                      <a:rPr lang="en-GB" sz="1500">
                        <a:latin typeface="Cambria Math"/>
                      </a:rPr>
                      <m:t>∆</m:t>
                    </m:r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t</m:t>
                        </m:r>
                      </m:sub>
                    </m:sSub>
                    <m:r>
                      <a:rPr lang="en-GB" sz="150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 sz="1500">
                            <a:latin typeface="Cambria Math"/>
                          </a:rPr>
                          <m:t>∝</m:t>
                        </m:r>
                      </m:e>
                      <m:sub>
                        <m:r>
                          <a:rPr lang="en-GB" sz="1500">
                            <a:latin typeface="Cambria Math"/>
                          </a:rPr>
                          <m:t>20</m:t>
                        </m:r>
                      </m:sub>
                    </m:sSub>
                    <m:r>
                      <a:rPr lang="en-GB" sz="150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ctrlPr>
                          <a:rPr lang="tr-TR" sz="15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i</m:t>
                        </m:r>
                        <m:r>
                          <a:rPr lang="en-GB" sz="150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m</m:t>
                        </m:r>
                      </m:sup>
                      <m:e>
                        <m:sSub>
                          <m:sSubPr>
                            <m:ctrlPr>
                              <a:rPr lang="tr-TR" sz="15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γ</m:t>
                            </m:r>
                          </m:e>
                          <m:sub>
                            <m:r>
                              <a:rPr lang="en-GB" sz="1500">
                                <a:latin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e>
                    </m:nary>
                    <m:r>
                      <a:rPr lang="en-GB" sz="1500">
                        <a:latin typeface="Cambria Math"/>
                      </a:rPr>
                      <m:t>∆</m:t>
                    </m:r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t</m:t>
                        </m:r>
                        <m:r>
                          <a:rPr lang="en-GB" sz="1500" i="1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i</m:t>
                        </m:r>
                      </m:sub>
                    </m:sSub>
                    <m:r>
                      <a:rPr lang="en-GB" sz="1500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ctrlPr>
                          <a:rPr lang="tr-TR" sz="15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i</m:t>
                        </m:r>
                        <m:r>
                          <a:rPr lang="en-GB" sz="150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n</m:t>
                        </m:r>
                      </m:sup>
                      <m:e>
                        <m:sSub>
                          <m:sSubPr>
                            <m:ctrlPr>
                              <a:rPr lang="tr-TR" sz="15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β</m:t>
                            </m:r>
                          </m:e>
                          <m:sub>
                            <m:r>
                              <a:rPr lang="en-GB" sz="1500">
                                <a:latin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i</m:t>
                            </m:r>
                          </m:sub>
                        </m:sSub>
                        <m:r>
                          <a:rPr lang="en-GB" sz="1500">
                            <a:latin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tr-TR" sz="15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Y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t</m:t>
                            </m:r>
                            <m:r>
                              <a:rPr lang="en-GB" sz="1500" i="1"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GB" sz="1500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e>
                    </m:nary>
                    <m:r>
                      <a:rPr lang="en-GB" sz="150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GB" sz="150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X</m:t>
                        </m:r>
                      </m:sub>
                    </m:sSub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t</m:t>
                        </m:r>
                        <m:r>
                          <a:rPr lang="en-GB" sz="1500" i="1">
                            <a:latin typeface="Cambria Math"/>
                          </a:rPr>
                          <m:t>−</m:t>
                        </m:r>
                        <m:r>
                          <a:rPr lang="en-GB" sz="150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50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σ</m:t>
                        </m:r>
                      </m:e>
                      <m:sub>
                        <m:r>
                          <a:rPr lang="en-GB" sz="150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Y</m:t>
                        </m:r>
                      </m:sub>
                    </m:sSub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t</m:t>
                        </m:r>
                        <m:r>
                          <a:rPr lang="en-GB" sz="1500" i="1">
                            <a:latin typeface="Cambria Math"/>
                          </a:rPr>
                          <m:t>−</m:t>
                        </m:r>
                        <m:r>
                          <a:rPr lang="en-GB" sz="150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50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tr-TR" sz="15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ϵ</m:t>
                        </m:r>
                      </m:e>
                      <m:sub>
                        <m:r>
                          <a:rPr lang="en-GB" sz="1500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GB" sz="1500">
                            <a:latin typeface="Cambria Math"/>
                          </a:rPr>
                          <m:t>t</m:t>
                        </m:r>
                      </m:sub>
                    </m:sSub>
                  </m:oMath>
                </a14:m>
                <a:r>
                  <a:rPr lang="tr-TR" sz="1500" dirty="0" smtClean="0"/>
                  <a:t>  </a:t>
                </a:r>
                <a:r>
                  <a:rPr lang="en-GB" sz="1500" dirty="0" smtClean="0"/>
                  <a:t>(2)</a:t>
                </a:r>
                <a:endParaRPr lang="tr-TR" sz="1500" dirty="0" smtClean="0"/>
              </a:p>
              <a:p>
                <a:pPr algn="just"/>
                <a:endParaRPr lang="tr-TR" sz="1500" dirty="0"/>
              </a:p>
              <a:p>
                <a:pPr algn="just"/>
                <a:r>
                  <a:rPr lang="en-GB" dirty="0"/>
                  <a:t>where </a:t>
                </a:r>
                <a:r>
                  <a:rPr lang="en-GB" i="1" dirty="0"/>
                  <a:t>X</a:t>
                </a:r>
                <a:r>
                  <a:rPr lang="en-GB" dirty="0"/>
                  <a:t> is</a:t>
                </a:r>
                <a:r>
                  <a:rPr lang="en-GB" i="1" dirty="0"/>
                  <a:t> </a:t>
                </a:r>
                <a:r>
                  <a:rPr lang="en-GB" dirty="0"/>
                  <a:t>an energy consumption; </a:t>
                </a:r>
                <a:r>
                  <a:rPr lang="en-GB" i="1" dirty="0"/>
                  <a:t>Y</a:t>
                </a:r>
                <a:r>
                  <a:rPr lang="en-GB" dirty="0"/>
                  <a:t> is an economic growth.</a:t>
                </a:r>
                <a:endParaRPr lang="tr-TR" dirty="0"/>
              </a:p>
              <a:p>
                <a:pPr algn="just"/>
                <a:endParaRPr lang="tr-TR" dirty="0"/>
              </a:p>
              <a:p>
                <a:pPr algn="just"/>
                <a:r>
                  <a:rPr lang="en-US" dirty="0" smtClean="0"/>
                  <a:t>The </a:t>
                </a:r>
                <a:r>
                  <a:rPr lang="en-US" dirty="0"/>
                  <a:t>null hypothesis can be formulated as no co-integration 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𝑖𝑋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𝑖𝑌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 and the alternative hypothesis allows for long run relationship i.e.,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𝑖𝑋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≠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𝑖𝑌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≠0</m:t>
                    </m:r>
                  </m:oMath>
                </a14:m>
                <a:r>
                  <a:rPr lang="en-US" dirty="0"/>
                  <a:t>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𝑖</m:t>
                    </m:r>
                    <m:r>
                      <a:rPr lang="en-US" i="1">
                        <a:latin typeface="Cambria Math"/>
                      </a:rPr>
                      <m:t>=1,2.</m:t>
                    </m:r>
                  </m:oMath>
                </a14:m>
                <a:r>
                  <a:rPr lang="en-US" dirty="0"/>
                  <a:t> </a:t>
                </a:r>
                <a:endParaRPr lang="tr-TR" dirty="0" smtClean="0"/>
              </a:p>
            </p:txBody>
          </p:sp>
        </mc:Choice>
        <mc:Fallback xmlns="">
          <p:sp>
            <p:nvSpPr>
              <p:cNvPr id="3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55576" y="1988840"/>
                <a:ext cx="7200800" cy="3816424"/>
              </a:xfrm>
              <a:blipFill rotWithShape="1">
                <a:blip r:embed="rId3"/>
                <a:stretch>
                  <a:fillRect l="-931" t="-799" r="-84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485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</a:t>
            </a:r>
            <a:r>
              <a:rPr lang="tr-TR" dirty="0" smtClean="0"/>
              <a:t>-Integration and Chow Tests Results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342" y="1402419"/>
            <a:ext cx="5118962" cy="3631768"/>
          </a:xfrm>
        </p:spPr>
      </p:pic>
      <p:sp>
        <p:nvSpPr>
          <p:cNvPr id="5" name="Rectangle 4"/>
          <p:cNvSpPr/>
          <p:nvPr/>
        </p:nvSpPr>
        <p:spPr>
          <a:xfrm>
            <a:off x="1115616" y="5373216"/>
            <a:ext cx="291643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/>
              <a:t>Note: *indicates significance at the 5% level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21514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128792" cy="1008112"/>
          </a:xfrm>
        </p:spPr>
        <p:txBody>
          <a:bodyPr>
            <a:noAutofit/>
          </a:bodyPr>
          <a:lstStyle/>
          <a:p>
            <a:r>
              <a:rPr lang="en-GB" sz="3600" dirty="0"/>
              <a:t> 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en-GB" sz="3600" b="1" dirty="0"/>
              <a:t>Econometric Methodology </a:t>
            </a:r>
            <a:endParaRPr lang="tr-TR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Alt Başlık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55576" y="1988840"/>
                <a:ext cx="6768752" cy="3528392"/>
              </a:xfrm>
            </p:spPr>
            <p:txBody>
              <a:bodyPr>
                <a:normAutofit fontScale="92500"/>
              </a:bodyPr>
              <a:lstStyle/>
              <a:p>
                <a:pPr marL="342900" indent="-342900">
                  <a:buFont typeface="Wingdings" panose="05000000000000000000" pitchFamily="2" charset="2"/>
                  <a:buChar char="q"/>
                </a:pPr>
                <a:r>
                  <a:rPr lang="tr-TR" i="1" dirty="0" smtClean="0"/>
                  <a:t>Causality Analysis</a:t>
                </a:r>
              </a:p>
              <a:p>
                <a:r>
                  <a:rPr lang="tr-TR" dirty="0" smtClean="0"/>
                  <a:t>According to the </a:t>
                </a:r>
                <a:r>
                  <a:rPr lang="en-GB" dirty="0" smtClean="0"/>
                  <a:t>Engle </a:t>
                </a:r>
                <a:r>
                  <a:rPr lang="en-GB" dirty="0"/>
                  <a:t>and Granger (1987) </a:t>
                </a:r>
                <a:r>
                  <a:rPr lang="tr-TR" dirty="0"/>
                  <a:t>t</a:t>
                </a:r>
                <a:r>
                  <a:rPr lang="en-GB" dirty="0" smtClean="0"/>
                  <a:t>he </a:t>
                </a:r>
                <a:r>
                  <a:rPr lang="en-GB" dirty="0"/>
                  <a:t>VEC model can be estimated as follows</a:t>
                </a:r>
                <a:r>
                  <a:rPr lang="en-GB" dirty="0" smtClean="0"/>
                  <a:t>:</a:t>
                </a:r>
                <a:endParaRPr lang="tr-TR" dirty="0"/>
              </a:p>
              <a:p>
                <a14:m>
                  <m:oMath xmlns:m="http://schemas.openxmlformats.org/officeDocument/2006/math">
                    <m:r>
                      <a:rPr lang="en-GB">
                        <a:latin typeface="Cambria Math"/>
                      </a:rPr>
                      <m:t>∆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Y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t</m:t>
                        </m:r>
                      </m:sub>
                    </m:sSub>
                    <m:r>
                      <a:rPr lang="en-GB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>
                            <a:latin typeface="Cambria Math"/>
                          </a:rPr>
                          <m:t>∝</m:t>
                        </m:r>
                      </m:e>
                      <m:sub>
                        <m:r>
                          <a:rPr lang="en-GB">
                            <a:latin typeface="Cambria Math"/>
                          </a:rPr>
                          <m:t>10</m:t>
                        </m:r>
                      </m:sub>
                    </m:sSub>
                    <m:r>
                      <a:rPr lang="en-GB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ctrlPr>
                          <a:rPr lang="tr-TR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i</m:t>
                        </m:r>
                        <m:r>
                          <a:rPr lang="en-GB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n</m:t>
                        </m:r>
                      </m:sup>
                      <m:e>
                        <m:sSub>
                          <m:sSubPr>
                            <m:ctrlPr>
                              <a:rPr lang="tr-T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β</m:t>
                            </m:r>
                          </m:e>
                          <m:sub>
                            <m:r>
                              <a:rPr lang="en-GB">
                                <a:latin typeface="Cambria Math"/>
                              </a:rPr>
                              <m:t>1</m:t>
                            </m:r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i</m:t>
                            </m:r>
                          </m:sub>
                        </m:sSub>
                        <m:r>
                          <a:rPr lang="en-GB">
                            <a:latin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tr-T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Y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t</m:t>
                            </m:r>
                            <m:r>
                              <a:rPr lang="en-GB" i="1"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e>
                    </m:nary>
                    <m:r>
                      <a:rPr lang="en-GB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ctrlPr>
                          <a:rPr lang="tr-TR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i</m:t>
                        </m:r>
                        <m:r>
                          <a:rPr lang="en-GB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m</m:t>
                        </m:r>
                      </m:sup>
                      <m:e>
                        <m:sSub>
                          <m:sSubPr>
                            <m:ctrlPr>
                              <a:rPr lang="tr-T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γ</m:t>
                            </m:r>
                          </m:e>
                          <m:sub>
                            <m:r>
                              <a:rPr lang="en-GB">
                                <a:latin typeface="Cambria Math"/>
                              </a:rPr>
                              <m:t>1</m:t>
                            </m:r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e>
                    </m:nary>
                    <m:r>
                      <a:rPr lang="en-GB">
                        <a:latin typeface="Cambria Math"/>
                      </a:rPr>
                      <m:t>∆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t</m:t>
                        </m:r>
                        <m:r>
                          <a:rPr lang="en-GB" i="1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i</m:t>
                        </m:r>
                      </m:sub>
                    </m:sSub>
                    <m:r>
                      <a:rPr lang="en-GB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tr-T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δ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Y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EC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t</m:t>
                        </m:r>
                        <m:r>
                          <a:rPr lang="en-GB" i="1">
                            <a:latin typeface="Cambria Math"/>
                          </a:rPr>
                          <m:t>−</m:t>
                        </m:r>
                        <m:r>
                          <a:rPr lang="en-GB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u</m:t>
                        </m:r>
                      </m:e>
                      <m:sub>
                        <m:r>
                          <a:rPr lang="en-GB">
                            <a:latin typeface="Cambria Math"/>
                          </a:rPr>
                          <m:t>1</m:t>
                        </m:r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t</m:t>
                        </m:r>
                      </m:sub>
                    </m:sSub>
                  </m:oMath>
                </a14:m>
                <a:r>
                  <a:rPr lang="tr-TR" dirty="0" smtClean="0"/>
                  <a:t> (3)</a:t>
                </a:r>
                <a:endParaRPr lang="tr-TR" dirty="0"/>
              </a:p>
              <a:p>
                <a14:m>
                  <m:oMath xmlns:m="http://schemas.openxmlformats.org/officeDocument/2006/math">
                    <m:r>
                      <a:rPr lang="en-GB">
                        <a:latin typeface="Cambria Math"/>
                      </a:rPr>
                      <m:t>∆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t</m:t>
                        </m:r>
                      </m:sub>
                    </m:sSub>
                    <m:r>
                      <a:rPr lang="en-GB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en-GB">
                            <a:latin typeface="Cambria Math"/>
                          </a:rPr>
                          <m:t>∝</m:t>
                        </m:r>
                      </m:e>
                      <m:sub>
                        <m:r>
                          <a:rPr lang="en-GB">
                            <a:latin typeface="Cambria Math"/>
                          </a:rPr>
                          <m:t>20</m:t>
                        </m:r>
                      </m:sub>
                    </m:sSub>
                    <m:r>
                      <a:rPr lang="en-GB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ctrlPr>
                          <a:rPr lang="tr-TR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i</m:t>
                        </m:r>
                        <m:r>
                          <a:rPr lang="en-GB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m</m:t>
                        </m:r>
                      </m:sup>
                      <m:e>
                        <m:sSub>
                          <m:sSubPr>
                            <m:ctrlPr>
                              <a:rPr lang="tr-T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γ</m:t>
                            </m:r>
                          </m:e>
                          <m:sub>
                            <m:r>
                              <a:rPr lang="en-GB">
                                <a:latin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e>
                    </m:nary>
                    <m:r>
                      <a:rPr lang="en-GB">
                        <a:latin typeface="Cambria Math"/>
                      </a:rPr>
                      <m:t>∆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X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t</m:t>
                        </m:r>
                        <m:r>
                          <a:rPr lang="en-GB" i="1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i</m:t>
                        </m:r>
                      </m:sub>
                    </m:sSub>
                    <m:r>
                      <a:rPr lang="en-GB">
                        <a:latin typeface="Cambria Math"/>
                      </a:rPr>
                      <m:t>+</m:t>
                    </m:r>
                    <m:nary>
                      <m:naryPr>
                        <m:chr m:val="∑"/>
                        <m:limLoc m:val="undOvr"/>
                        <m:ctrlPr>
                          <a:rPr lang="tr-TR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i</m:t>
                        </m:r>
                        <m:r>
                          <a:rPr lang="en-GB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n</m:t>
                        </m:r>
                      </m:sup>
                      <m:e>
                        <m:sSub>
                          <m:sSubPr>
                            <m:ctrlPr>
                              <a:rPr lang="tr-T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β</m:t>
                            </m:r>
                          </m:e>
                          <m:sub>
                            <m:r>
                              <a:rPr lang="en-GB">
                                <a:latin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i</m:t>
                            </m:r>
                          </m:sub>
                        </m:sSub>
                        <m:r>
                          <a:rPr lang="en-GB">
                            <a:latin typeface="Cambria Math"/>
                          </a:rPr>
                          <m:t>∆</m:t>
                        </m:r>
                        <m:sSub>
                          <m:sSubPr>
                            <m:ctrlPr>
                              <a:rPr lang="tr-T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Y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t</m:t>
                            </m:r>
                            <m:r>
                              <a:rPr lang="en-GB" i="1"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i</m:t>
                            </m:r>
                          </m:sub>
                        </m:sSub>
                      </m:e>
                    </m:nary>
                    <m:r>
                      <a:rPr lang="en-GB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tr-T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δ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GB">
                                <a:latin typeface="Cambria Math"/>
                              </a:rPr>
                              <m:t>X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EC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t</m:t>
                        </m:r>
                        <m:r>
                          <a:rPr lang="en-GB" i="1">
                            <a:latin typeface="Cambria Math"/>
                          </a:rPr>
                          <m:t>−</m:t>
                        </m:r>
                        <m:r>
                          <a:rPr lang="en-GB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u</m:t>
                        </m:r>
                      </m:e>
                      <m:sub>
                        <m:r>
                          <a:rPr lang="en-GB">
                            <a:latin typeface="Cambria Math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GB">
                            <a:latin typeface="Cambria Math"/>
                          </a:rPr>
                          <m:t>t</m:t>
                        </m:r>
                      </m:sub>
                    </m:sSub>
                  </m:oMath>
                </a14:m>
                <a:r>
                  <a:rPr lang="tr-TR" dirty="0" smtClean="0"/>
                  <a:t> (4)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dirty="0"/>
                  <a:t>The Wald </a:t>
                </a:r>
                <a:r>
                  <a:rPr lang="tr-TR" dirty="0" smtClean="0"/>
                  <a:t>test is</a:t>
                </a:r>
                <a:r>
                  <a:rPr lang="en-US" dirty="0" smtClean="0"/>
                  <a:t> </a:t>
                </a:r>
                <a:r>
                  <a:rPr lang="en-US" dirty="0"/>
                  <a:t>applied to all the coefficients of the explanatory </a:t>
                </a:r>
                <a:r>
                  <a:rPr lang="en-US" dirty="0" smtClean="0"/>
                  <a:t>variables</a:t>
                </a:r>
                <a:r>
                  <a:rPr lang="tr-TR" dirty="0" smtClean="0"/>
                  <a:t>; </a:t>
                </a:r>
                <a:r>
                  <a:rPr lang="tr-TR" dirty="0"/>
                  <a:t>(H0: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𝛾</m:t>
                        </m:r>
                      </m:e>
                      <m:sub>
                        <m:r>
                          <a:rPr lang="tr-TR" i="1">
                            <a:latin typeface="Cambria Math"/>
                          </a:rPr>
                          <m:t>11</m:t>
                        </m:r>
                      </m:sub>
                    </m:sSub>
                    <m:r>
                      <a:rPr lang="tr-TR" i="1">
                        <a:latin typeface="Cambria Math"/>
                      </a:rPr>
                      <m:t>=…=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𝛾</m:t>
                        </m:r>
                      </m:e>
                      <m:sub>
                        <m:r>
                          <a:rPr lang="tr-TR" i="1">
                            <a:latin typeface="Cambria Math"/>
                          </a:rPr>
                          <m:t>1</m:t>
                        </m:r>
                        <m:r>
                          <a:rPr lang="tr-TR" i="1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lang="tr-TR" i="1">
                        <a:latin typeface="Cambria Math"/>
                      </a:rPr>
                      <m:t>=0 </m:t>
                    </m:r>
                  </m:oMath>
                </a14:m>
                <a:r>
                  <a:rPr lang="tr-TR" i="1" dirty="0"/>
                  <a:t>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tr-TR" i="1">
                            <a:latin typeface="Cambria Math"/>
                          </a:rPr>
                          <m:t>21</m:t>
                        </m:r>
                      </m:sub>
                    </m:sSub>
                    <m:r>
                      <a:rPr lang="tr-TR" i="1">
                        <a:latin typeface="Cambria Math"/>
                      </a:rPr>
                      <m:t>=…=</m:t>
                    </m:r>
                    <m:sSub>
                      <m:sSubPr>
                        <m:ctrlPr>
                          <a:rPr lang="tr-TR" i="1">
                            <a:latin typeface="Cambria Math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tr-TR" i="1">
                            <a:latin typeface="Cambria Math"/>
                          </a:rPr>
                          <m:t>2</m:t>
                        </m:r>
                        <m:r>
                          <a:rPr lang="tr-TR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tr-TR" i="1">
                        <a:latin typeface="Cambria Math"/>
                      </a:rPr>
                      <m:t>=0</m:t>
                    </m:r>
                  </m:oMath>
                </a14:m>
                <a:r>
                  <a:rPr lang="tr-TR" i="1" dirty="0"/>
                  <a:t>)</a:t>
                </a:r>
                <a:endParaRPr lang="tr-TR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dirty="0" smtClean="0"/>
                  <a:t>T</a:t>
                </a:r>
                <a:r>
                  <a:rPr lang="en-US" dirty="0" smtClean="0"/>
                  <a:t>he </a:t>
                </a:r>
                <a:r>
                  <a:rPr lang="en-US" dirty="0"/>
                  <a:t>t test applied to the coefficients of error correction terms (EC</a:t>
                </a:r>
                <a:r>
                  <a:rPr lang="en-US" dirty="0" smtClean="0"/>
                  <a:t>)</a:t>
                </a:r>
                <a:endParaRPr lang="tr-TR" dirty="0" smtClean="0"/>
              </a:p>
            </p:txBody>
          </p:sp>
        </mc:Choice>
        <mc:Fallback xmlns="">
          <p:sp>
            <p:nvSpPr>
              <p:cNvPr id="3" name="Alt Başlık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55576" y="1988840"/>
                <a:ext cx="6768752" cy="3528392"/>
              </a:xfrm>
              <a:blipFill rotWithShape="1">
                <a:blip r:embed="rId3"/>
                <a:stretch>
                  <a:fillRect l="-901" t="-86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647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Causality Test Results  </a:t>
            </a:r>
            <a:endParaRPr lang="tr-T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348880"/>
            <a:ext cx="6459195" cy="2176317"/>
          </a:xfrm>
        </p:spPr>
      </p:pic>
      <p:sp>
        <p:nvSpPr>
          <p:cNvPr id="5" name="Rectangle 4"/>
          <p:cNvSpPr/>
          <p:nvPr/>
        </p:nvSpPr>
        <p:spPr>
          <a:xfrm>
            <a:off x="1187624" y="5085184"/>
            <a:ext cx="6192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/>
              <a:t>Note: F-statistics reported with respect to short-run causality. Lag lengths are selected according to AIC. The sum of the coefficients is reported in parenthesis. 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36408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Conclusion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chemeClr val="bg1">
                    <a:lumMod val="65000"/>
                  </a:schemeClr>
                </a:solidFill>
              </a:rPr>
              <a:t>D</a:t>
            </a:r>
            <a:r>
              <a:rPr lang="en-GB" sz="2400" dirty="0" err="1" smtClean="0">
                <a:solidFill>
                  <a:schemeClr val="bg1">
                    <a:lumMod val="65000"/>
                  </a:schemeClr>
                </a:solidFill>
              </a:rPr>
              <a:t>iffers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</a:rPr>
              <a:t>depending on which income group country 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belongs to</a:t>
            </a:r>
            <a:endParaRPr lang="tr-TR" sz="2400" dirty="0">
              <a:solidFill>
                <a:schemeClr val="bg1">
                  <a:lumMod val="65000"/>
                </a:schemeClr>
              </a:solidFill>
            </a:endParaRPr>
          </a:p>
          <a:p>
            <a:pPr algn="just"/>
            <a:r>
              <a:rPr lang="tr-TR" dirty="0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tr-TR" i="1" dirty="0" smtClean="0">
                <a:solidFill>
                  <a:schemeClr val="bg1">
                    <a:lumMod val="65000"/>
                  </a:schemeClr>
                </a:solidFill>
              </a:rPr>
              <a:t> n</a:t>
            </a:r>
            <a:r>
              <a:rPr lang="en-GB" i="1" dirty="0" err="1" smtClean="0">
                <a:solidFill>
                  <a:schemeClr val="bg1">
                    <a:lumMod val="65000"/>
                  </a:schemeClr>
                </a:solidFill>
              </a:rPr>
              <a:t>eutrality</a:t>
            </a:r>
            <a:r>
              <a:rPr lang="en-GB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hypothesis is supported for </a:t>
            </a:r>
            <a:r>
              <a:rPr lang="tr-TR" dirty="0" smtClean="0">
                <a:solidFill>
                  <a:schemeClr val="bg1">
                    <a:lumMod val="65000"/>
                  </a:schemeClr>
                </a:solidFill>
              </a:rPr>
              <a:t>l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ow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income </a:t>
            </a:r>
            <a:r>
              <a:rPr lang="tr-TR" dirty="0">
                <a:solidFill>
                  <a:schemeClr val="bg1">
                    <a:lumMod val="65000"/>
                  </a:schemeClr>
                </a:solidFill>
              </a:rPr>
              <a:t>and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lower middle income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countries in the short run</a:t>
            </a:r>
            <a:endParaRPr lang="tr-TR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just"/>
            <a:r>
              <a:rPr lang="tr-TR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tr-TR" i="1" dirty="0" smtClean="0">
                <a:solidFill>
                  <a:schemeClr val="bg1">
                    <a:lumMod val="65000"/>
                  </a:schemeClr>
                </a:solidFill>
              </a:rPr>
              <a:t>c</a:t>
            </a:r>
            <a:r>
              <a:rPr lang="en-GB" i="1" dirty="0" err="1" smtClean="0">
                <a:solidFill>
                  <a:schemeClr val="bg1">
                    <a:lumMod val="65000"/>
                  </a:schemeClr>
                </a:solidFill>
              </a:rPr>
              <a:t>onversation</a:t>
            </a:r>
            <a:r>
              <a:rPr lang="en-GB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hypothesis is supported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tr-TR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</a:rPr>
              <a:t>lower middle income countries in the long run and for upper middle income countries in the short </a:t>
            </a:r>
            <a:r>
              <a:rPr lang="en-GB" sz="2400" dirty="0" smtClean="0">
                <a:solidFill>
                  <a:schemeClr val="bg1">
                    <a:lumMod val="65000"/>
                  </a:schemeClr>
                </a:solidFill>
              </a:rPr>
              <a:t>run</a:t>
            </a:r>
            <a:endParaRPr lang="tr-TR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just"/>
            <a:r>
              <a:rPr lang="tr-TR" dirty="0" smtClean="0">
                <a:solidFill>
                  <a:schemeClr val="bg1">
                    <a:lumMod val="65000"/>
                  </a:schemeClr>
                </a:solidFill>
              </a:rPr>
              <a:t>The </a:t>
            </a:r>
            <a:r>
              <a:rPr lang="tr-TR" i="1" dirty="0" smtClean="0">
                <a:solidFill>
                  <a:schemeClr val="bg1">
                    <a:lumMod val="65000"/>
                  </a:schemeClr>
                </a:solidFill>
              </a:rPr>
              <a:t>f</a:t>
            </a:r>
            <a:r>
              <a:rPr lang="en-GB" i="1" dirty="0" err="1" smtClean="0">
                <a:solidFill>
                  <a:schemeClr val="bg1">
                    <a:lumMod val="65000"/>
                  </a:schemeClr>
                </a:solidFill>
              </a:rPr>
              <a:t>eedback</a:t>
            </a:r>
            <a:r>
              <a:rPr lang="en-GB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hypothesis is supported </a:t>
            </a:r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tr-TR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2400" dirty="0">
                <a:solidFill>
                  <a:schemeClr val="bg1">
                    <a:lumMod val="65000"/>
                  </a:schemeClr>
                </a:solidFill>
              </a:rPr>
              <a:t>upper middle income in long run and for high income countries groups</a:t>
            </a:r>
            <a:endParaRPr lang="tr-TR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7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276872"/>
            <a:ext cx="6961584" cy="216024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tr-TR" sz="4500" dirty="0" smtClean="0"/>
              <a:t>            Thank you...</a:t>
            </a:r>
            <a:endParaRPr lang="tr-TR" sz="4500" dirty="0"/>
          </a:p>
        </p:txBody>
      </p:sp>
    </p:spTree>
    <p:extLst>
      <p:ext uri="{BB962C8B-B14F-4D97-AF65-F5344CB8AC3E}">
        <p14:creationId xmlns:p14="http://schemas.microsoft.com/office/powerpoint/2010/main" val="195780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1052736"/>
            <a:ext cx="7128792" cy="648072"/>
          </a:xfrm>
        </p:spPr>
        <p:txBody>
          <a:bodyPr>
            <a:noAutofit/>
          </a:bodyPr>
          <a:lstStyle/>
          <a:p>
            <a:r>
              <a:rPr lang="tr-TR" sz="3300" dirty="0" err="1" smtClean="0"/>
              <a:t>Introduction</a:t>
            </a:r>
            <a:endParaRPr lang="en-US" sz="33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2636912"/>
            <a:ext cx="7200800" cy="2498576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Unlike the previous studies, this article examines the causal relationship between energy consumption and economic growth for a sample of 119 countries classified into four groups, </a:t>
            </a:r>
            <a:r>
              <a:rPr lang="en-GB" dirty="0" smtClean="0"/>
              <a:t>according </a:t>
            </a:r>
            <a:r>
              <a:rPr lang="en-GB" dirty="0"/>
              <a:t>to the Word Bank income ranking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704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692696"/>
            <a:ext cx="7128792" cy="1008112"/>
          </a:xfrm>
        </p:spPr>
        <p:txBody>
          <a:bodyPr>
            <a:noAutofit/>
          </a:bodyPr>
          <a:lstStyle/>
          <a:p>
            <a:r>
              <a:rPr lang="tr-TR" sz="3600" dirty="0" err="1" smtClean="0"/>
              <a:t>Introduction</a:t>
            </a:r>
            <a:endParaRPr lang="en-US" sz="33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2132856"/>
            <a:ext cx="7200800" cy="3074640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T</a:t>
            </a:r>
            <a:r>
              <a:rPr lang="en-GB" dirty="0" smtClean="0"/>
              <a:t>his </a:t>
            </a:r>
            <a:r>
              <a:rPr lang="tr-TR" dirty="0" err="1"/>
              <a:t>study</a:t>
            </a:r>
            <a:r>
              <a:rPr lang="en-GB" dirty="0"/>
              <a:t> is organized in the following </a:t>
            </a:r>
            <a:r>
              <a:rPr lang="en-GB" dirty="0" smtClean="0"/>
              <a:t>way</a:t>
            </a:r>
            <a:endParaRPr lang="tr-TR" dirty="0" smtClean="0"/>
          </a:p>
          <a:p>
            <a:pPr marL="342900" indent="-342900" algn="just">
              <a:buFont typeface="Wingdings" pitchFamily="2" charset="2"/>
              <a:buChar char="§"/>
            </a:pPr>
            <a:r>
              <a:rPr lang="en-GB" i="1" dirty="0" smtClean="0"/>
              <a:t>literature </a:t>
            </a:r>
            <a:r>
              <a:rPr lang="tr-TR" i="1" dirty="0" smtClean="0"/>
              <a:t>sur</a:t>
            </a:r>
            <a:r>
              <a:rPr lang="en-US" i="1" dirty="0" smtClean="0"/>
              <a:t>vey</a:t>
            </a:r>
            <a:r>
              <a:rPr lang="tr-TR" i="1" dirty="0" smtClean="0"/>
              <a:t> </a:t>
            </a:r>
            <a:r>
              <a:rPr lang="en-GB" dirty="0" smtClean="0"/>
              <a:t>on </a:t>
            </a:r>
            <a:r>
              <a:rPr lang="en-GB" dirty="0"/>
              <a:t>the relationship between </a:t>
            </a:r>
            <a:r>
              <a:rPr lang="en-GB" dirty="0" smtClean="0"/>
              <a:t>energy</a:t>
            </a:r>
            <a:r>
              <a:rPr lang="en-US" dirty="0"/>
              <a:t> </a:t>
            </a:r>
            <a:r>
              <a:rPr lang="en-GB" dirty="0" smtClean="0"/>
              <a:t>consumption </a:t>
            </a:r>
            <a:r>
              <a:rPr lang="en-GB" dirty="0"/>
              <a:t>and economic </a:t>
            </a:r>
            <a:r>
              <a:rPr lang="en-GB" dirty="0" smtClean="0"/>
              <a:t>growth</a:t>
            </a:r>
            <a:endParaRPr lang="tr-TR" dirty="0" smtClean="0"/>
          </a:p>
          <a:p>
            <a:pPr marL="342900" indent="-342900" algn="just">
              <a:buFont typeface="Wingdings" pitchFamily="2" charset="2"/>
              <a:buChar char="§"/>
            </a:pPr>
            <a:r>
              <a:rPr lang="en-GB" i="1" dirty="0" smtClean="0"/>
              <a:t>theoretical </a:t>
            </a:r>
            <a:r>
              <a:rPr lang="en-GB" i="1" dirty="0"/>
              <a:t>framework </a:t>
            </a:r>
            <a:endParaRPr lang="tr-TR" i="1" dirty="0" smtClean="0"/>
          </a:p>
          <a:p>
            <a:pPr marL="342900" indent="-342900" algn="just">
              <a:buFont typeface="Wingdings" pitchFamily="2" charset="2"/>
              <a:buChar char="§"/>
            </a:pPr>
            <a:r>
              <a:rPr lang="en-GB" i="1" dirty="0" smtClean="0"/>
              <a:t>empirical </a:t>
            </a:r>
            <a:r>
              <a:rPr lang="en-GB" i="1" dirty="0"/>
              <a:t>model specification and estimation </a:t>
            </a:r>
            <a:r>
              <a:rPr lang="en-GB" i="1" dirty="0" smtClean="0"/>
              <a:t>techniques</a:t>
            </a:r>
            <a:endParaRPr lang="tr-TR" i="1" dirty="0" smtClean="0"/>
          </a:p>
          <a:p>
            <a:pPr marL="342900" indent="-342900" algn="just">
              <a:buFont typeface="Wingdings" pitchFamily="2" charset="2"/>
              <a:buChar char="§"/>
            </a:pPr>
            <a:r>
              <a:rPr lang="en-GB" i="1" dirty="0" smtClean="0"/>
              <a:t>empirical results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en-GB" i="1" dirty="0" smtClean="0"/>
              <a:t> </a:t>
            </a:r>
            <a:r>
              <a:rPr lang="tr-TR" i="1" dirty="0" err="1" smtClean="0"/>
              <a:t>concluding</a:t>
            </a:r>
            <a:r>
              <a:rPr lang="tr-TR" i="1" dirty="0" smtClean="0"/>
              <a:t> </a:t>
            </a:r>
            <a:r>
              <a:rPr lang="tr-TR" i="1" dirty="0" err="1" smtClean="0"/>
              <a:t>remarks</a:t>
            </a:r>
            <a:endParaRPr lang="tr-TR" i="1" dirty="0" smtClean="0"/>
          </a:p>
        </p:txBody>
      </p:sp>
    </p:spTree>
    <p:extLst>
      <p:ext uri="{BB962C8B-B14F-4D97-AF65-F5344CB8AC3E}">
        <p14:creationId xmlns:p14="http://schemas.microsoft.com/office/powerpoint/2010/main" val="72046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99592" y="404664"/>
            <a:ext cx="7128792" cy="1008112"/>
          </a:xfrm>
        </p:spPr>
        <p:txBody>
          <a:bodyPr>
            <a:noAutofit/>
          </a:bodyPr>
          <a:lstStyle/>
          <a:p>
            <a:r>
              <a:rPr lang="tr-TR" sz="3600" dirty="0" smtClean="0"/>
              <a:t>L</a:t>
            </a:r>
            <a:r>
              <a:rPr lang="en-GB" sz="3600" dirty="0" err="1" smtClean="0"/>
              <a:t>iterature</a:t>
            </a:r>
            <a:r>
              <a:rPr lang="en-GB" sz="3600" dirty="0" smtClean="0"/>
              <a:t> </a:t>
            </a:r>
            <a:r>
              <a:rPr lang="tr-TR" sz="3600" dirty="0" smtClean="0"/>
              <a:t>Sur</a:t>
            </a:r>
            <a:r>
              <a:rPr lang="en-US" sz="3600" dirty="0" smtClean="0"/>
              <a:t>vey</a:t>
            </a:r>
            <a:endParaRPr lang="en-US" sz="33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2204864"/>
            <a:ext cx="6696744" cy="3816424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T</a:t>
            </a:r>
            <a:r>
              <a:rPr lang="tr-TR" dirty="0" smtClean="0"/>
              <a:t>he </a:t>
            </a:r>
            <a:r>
              <a:rPr lang="tr-TR" dirty="0"/>
              <a:t>literature on </a:t>
            </a:r>
            <a:r>
              <a:rPr lang="en-US" dirty="0"/>
              <a:t>the relationship between energy use and economic growth</a:t>
            </a:r>
            <a:r>
              <a:rPr lang="tr-TR" dirty="0"/>
              <a:t> </a:t>
            </a:r>
            <a:r>
              <a:rPr lang="en-US" dirty="0"/>
              <a:t>can be divided into </a:t>
            </a:r>
            <a:r>
              <a:rPr lang="en-US" i="1" dirty="0"/>
              <a:t>four</a:t>
            </a:r>
            <a:r>
              <a:rPr lang="en-US" dirty="0"/>
              <a:t> generations </a:t>
            </a:r>
            <a:endParaRPr lang="tr-TR" dirty="0" smtClean="0"/>
          </a:p>
          <a:p>
            <a:pPr marL="342900" indent="-342900" algn="just">
              <a:buFont typeface="Wingdings" pitchFamily="2" charset="2"/>
              <a:buChar char="§"/>
            </a:pPr>
            <a:r>
              <a:rPr lang="tr-TR" dirty="0" smtClean="0"/>
              <a:t>VAR </a:t>
            </a:r>
            <a:r>
              <a:rPr lang="tr-TR" dirty="0"/>
              <a:t>methodology </a:t>
            </a:r>
            <a:r>
              <a:rPr lang="en-US" dirty="0" smtClean="0"/>
              <a:t>and </a:t>
            </a:r>
            <a:r>
              <a:rPr lang="en-US" dirty="0"/>
              <a:t>Granger’s causality </a:t>
            </a:r>
            <a:r>
              <a:rPr lang="en-US" dirty="0" smtClean="0"/>
              <a:t>testing</a:t>
            </a:r>
            <a:r>
              <a:rPr lang="tr-TR" dirty="0" smtClean="0"/>
              <a:t> </a:t>
            </a:r>
            <a:r>
              <a:rPr lang="tr-TR" sz="1500" dirty="0" smtClean="0"/>
              <a:t>(Kraft and Krfat (1978)...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dirty="0" smtClean="0"/>
              <a:t>Granger </a:t>
            </a:r>
            <a:r>
              <a:rPr lang="en-US" dirty="0"/>
              <a:t>(</a:t>
            </a:r>
            <a:r>
              <a:rPr lang="en-US" dirty="0" smtClean="0"/>
              <a:t>1988)</a:t>
            </a:r>
            <a:r>
              <a:rPr lang="tr-TR" dirty="0" smtClean="0"/>
              <a:t> </a:t>
            </a:r>
            <a:r>
              <a:rPr lang="en-US" dirty="0" smtClean="0"/>
              <a:t>two-stage </a:t>
            </a:r>
            <a:r>
              <a:rPr lang="en-US" dirty="0" err="1" smtClean="0"/>
              <a:t>procedur</a:t>
            </a:r>
            <a:r>
              <a:rPr lang="tr-TR" dirty="0" smtClean="0"/>
              <a:t>e </a:t>
            </a:r>
            <a:r>
              <a:rPr lang="tr-TR" dirty="0" err="1" smtClean="0"/>
              <a:t>and</a:t>
            </a:r>
            <a:r>
              <a:rPr lang="tr-TR" dirty="0" smtClean="0"/>
              <a:t> VECM </a:t>
            </a:r>
            <a:r>
              <a:rPr lang="tr-TR" sz="1500" dirty="0" smtClean="0"/>
              <a:t>(</a:t>
            </a:r>
            <a:r>
              <a:rPr lang="en-US" sz="1500" dirty="0" err="1"/>
              <a:t>Glasure</a:t>
            </a:r>
            <a:r>
              <a:rPr lang="en-US" sz="1500" dirty="0"/>
              <a:t> and </a:t>
            </a:r>
            <a:r>
              <a:rPr lang="en-US" sz="1500" dirty="0" smtClean="0"/>
              <a:t>Lee</a:t>
            </a:r>
            <a:r>
              <a:rPr lang="tr-TR" sz="1500" dirty="0" smtClean="0"/>
              <a:t> (</a:t>
            </a:r>
            <a:r>
              <a:rPr lang="en-US" sz="1500" dirty="0" smtClean="0"/>
              <a:t>1997</a:t>
            </a:r>
            <a:r>
              <a:rPr lang="tr-TR" sz="1500" dirty="0" smtClean="0"/>
              <a:t>)...</a:t>
            </a:r>
            <a:endParaRPr lang="en-US" dirty="0" smtClean="0"/>
          </a:p>
          <a:p>
            <a:pPr marL="342900" indent="-342900" algn="just"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tr-TR" dirty="0" smtClean="0"/>
              <a:t>Multivariate estimators (Johansen</a:t>
            </a:r>
            <a:r>
              <a:rPr lang="tr-TR" dirty="0"/>
              <a:t>, 1991</a:t>
            </a:r>
            <a:r>
              <a:rPr lang="tr-TR" dirty="0" smtClean="0"/>
              <a:t>) </a:t>
            </a:r>
            <a:r>
              <a:rPr lang="tr-TR" sz="1500" dirty="0" smtClean="0"/>
              <a:t>(</a:t>
            </a:r>
            <a:r>
              <a:rPr lang="en-US" sz="1500" dirty="0" err="1" smtClean="0"/>
              <a:t>Masih</a:t>
            </a:r>
            <a:r>
              <a:rPr lang="en-US" sz="1500" dirty="0" smtClean="0"/>
              <a:t> </a:t>
            </a:r>
            <a:r>
              <a:rPr lang="en-US" sz="1500" dirty="0"/>
              <a:t>and </a:t>
            </a:r>
            <a:r>
              <a:rPr lang="en-US" sz="1500" dirty="0" err="1" smtClean="0"/>
              <a:t>Masih</a:t>
            </a:r>
            <a:r>
              <a:rPr lang="tr-TR" sz="1500" dirty="0" smtClean="0"/>
              <a:t> (</a:t>
            </a:r>
            <a:r>
              <a:rPr lang="en-US" sz="1500" dirty="0" smtClean="0"/>
              <a:t>1996</a:t>
            </a:r>
            <a:r>
              <a:rPr lang="tr-TR" sz="1500" dirty="0" smtClean="0"/>
              <a:t>)...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tr-TR" dirty="0" smtClean="0"/>
              <a:t>P</a:t>
            </a:r>
            <a:r>
              <a:rPr lang="en-US" dirty="0" err="1" smtClean="0"/>
              <a:t>anel</a:t>
            </a:r>
            <a:r>
              <a:rPr lang="en-US" dirty="0" smtClean="0"/>
              <a:t> co</a:t>
            </a:r>
            <a:r>
              <a:rPr lang="tr-TR" dirty="0" smtClean="0"/>
              <a:t>-</a:t>
            </a:r>
            <a:r>
              <a:rPr lang="en-US" dirty="0" smtClean="0"/>
              <a:t>integration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panel-based </a:t>
            </a:r>
            <a:r>
              <a:rPr lang="tr-TR" dirty="0" smtClean="0"/>
              <a:t>ECM </a:t>
            </a:r>
            <a:r>
              <a:rPr lang="tr-TR" sz="1500" dirty="0" smtClean="0"/>
              <a:t>(</a:t>
            </a:r>
            <a:r>
              <a:rPr lang="en-US" sz="1500" dirty="0" smtClean="0"/>
              <a:t>Lee</a:t>
            </a:r>
            <a:r>
              <a:rPr lang="tr-TR" sz="1500" dirty="0" smtClean="0"/>
              <a:t> (</a:t>
            </a:r>
            <a:r>
              <a:rPr lang="en-US" sz="1500" dirty="0" smtClean="0"/>
              <a:t>2005</a:t>
            </a:r>
            <a:r>
              <a:rPr lang="tr-TR" sz="1500" dirty="0" smtClean="0"/>
              <a:t>)...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01035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6832" cy="1700808"/>
          </a:xfrm>
        </p:spPr>
        <p:txBody>
          <a:bodyPr>
            <a:noAutofit/>
          </a:bodyPr>
          <a:lstStyle/>
          <a:p>
            <a:pPr lvl="0"/>
            <a:r>
              <a:rPr lang="en-GB" sz="3600" b="1" dirty="0" smtClean="0"/>
              <a:t>Theoretical</a:t>
            </a:r>
            <a:r>
              <a:rPr lang="tr-TR" sz="3600" b="1" dirty="0" smtClean="0"/>
              <a:t> </a:t>
            </a:r>
            <a:r>
              <a:rPr lang="en-GB" sz="3600" b="1" dirty="0" smtClean="0"/>
              <a:t>Framework of Relationship </a:t>
            </a:r>
            <a:r>
              <a:rPr lang="en-GB" sz="3600" b="1" dirty="0"/>
              <a:t>between Energy Consumption and Economic Growth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7200800" cy="4176464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en-GB" dirty="0" smtClean="0"/>
              <a:t>demand side </a:t>
            </a:r>
            <a:r>
              <a:rPr lang="tr-TR" dirty="0" smtClean="0"/>
              <a:t>of </a:t>
            </a:r>
            <a:r>
              <a:rPr lang="tr-TR" dirty="0" err="1" smtClean="0"/>
              <a:t>economy</a:t>
            </a:r>
            <a:endParaRPr lang="tr-TR" dirty="0" smtClean="0"/>
          </a:p>
          <a:p>
            <a:r>
              <a:rPr lang="tr-TR" dirty="0"/>
              <a:t>C</a:t>
            </a:r>
            <a:r>
              <a:rPr lang="en-GB" dirty="0" err="1" smtClean="0"/>
              <a:t>onsumption</a:t>
            </a:r>
            <a:r>
              <a:rPr lang="en-GB" dirty="0" smtClean="0"/>
              <a:t> </a:t>
            </a:r>
            <a:r>
              <a:rPr lang="en-GB" dirty="0"/>
              <a:t>of the energy resources such as crude oil, natural gas, coal or electricity maximizes households’ utility by meeting their different needs as a final consumer </a:t>
            </a:r>
            <a:r>
              <a:rPr lang="en-GB" dirty="0" smtClean="0"/>
              <a:t>good</a:t>
            </a:r>
            <a:r>
              <a:rPr lang="tr-TR" dirty="0" smtClean="0"/>
              <a:t>s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supply</a:t>
            </a:r>
            <a:r>
              <a:rPr lang="tr-TR" dirty="0" smtClean="0"/>
              <a:t> </a:t>
            </a:r>
            <a:r>
              <a:rPr lang="tr-TR" dirty="0" err="1" smtClean="0"/>
              <a:t>side</a:t>
            </a:r>
            <a:r>
              <a:rPr lang="tr-TR" dirty="0" smtClean="0"/>
              <a:t> of </a:t>
            </a:r>
            <a:r>
              <a:rPr lang="tr-TR" dirty="0" err="1" smtClean="0"/>
              <a:t>economy</a:t>
            </a:r>
            <a:endParaRPr lang="tr-TR" dirty="0" smtClean="0"/>
          </a:p>
          <a:p>
            <a:r>
              <a:rPr lang="en-GB" dirty="0" smtClean="0"/>
              <a:t> </a:t>
            </a:r>
            <a:r>
              <a:rPr lang="en-GB" dirty="0"/>
              <a:t>However, there are two opposite views in the literature on the impact of energy sources </a:t>
            </a:r>
            <a:r>
              <a:rPr lang="en-GB" dirty="0" smtClean="0"/>
              <a:t>on </a:t>
            </a:r>
            <a:r>
              <a:rPr lang="en-GB" dirty="0"/>
              <a:t>the supply side </a:t>
            </a:r>
            <a:r>
              <a:rPr lang="tr-TR" dirty="0" smtClean="0"/>
              <a:t>o</a:t>
            </a:r>
            <a:r>
              <a:rPr lang="en-US" dirty="0" smtClean="0"/>
              <a:t>f</a:t>
            </a:r>
            <a:r>
              <a:rPr lang="en-GB" dirty="0" smtClean="0"/>
              <a:t> </a:t>
            </a:r>
            <a:r>
              <a:rPr lang="en-GB" dirty="0"/>
              <a:t>the economy.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77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0"/>
            <a:ext cx="7128792" cy="2232248"/>
          </a:xfrm>
        </p:spPr>
        <p:txBody>
          <a:bodyPr>
            <a:noAutofit/>
          </a:bodyPr>
          <a:lstStyle/>
          <a:p>
            <a:pPr lvl="0"/>
            <a:r>
              <a:rPr lang="en-GB" sz="3600" b="1" dirty="0" err="1" smtClean="0"/>
              <a:t>Theorical</a:t>
            </a:r>
            <a:r>
              <a:rPr lang="en-GB" sz="3600" b="1" dirty="0" smtClean="0"/>
              <a:t> Framework of Relationship </a:t>
            </a:r>
            <a:r>
              <a:rPr lang="en-GB" sz="3600" b="1" dirty="0"/>
              <a:t>between Energy Consumption and Economic Growth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2348880"/>
            <a:ext cx="7200800" cy="4176464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tr-TR" dirty="0" smtClean="0"/>
              <a:t>From supply side of economy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tr-TR" dirty="0" smtClean="0"/>
              <a:t>N</a:t>
            </a:r>
            <a:r>
              <a:rPr lang="en-GB" dirty="0" err="1" smtClean="0"/>
              <a:t>eoclassical</a:t>
            </a:r>
            <a:r>
              <a:rPr lang="en-GB" dirty="0" smtClean="0"/>
              <a:t> economic growth models</a:t>
            </a:r>
            <a:endParaRPr lang="tr-TR" dirty="0" smtClean="0"/>
          </a:p>
          <a:p>
            <a:r>
              <a:rPr lang="tr-TR" dirty="0" smtClean="0"/>
              <a:t>		</a:t>
            </a:r>
            <a:r>
              <a:rPr lang="en-GB" i="1" dirty="0" smtClean="0"/>
              <a:t>Y </a:t>
            </a:r>
            <a:r>
              <a:rPr lang="en-GB" i="1" dirty="0"/>
              <a:t>= Y (K, L</a:t>
            </a:r>
            <a:r>
              <a:rPr lang="en-GB" i="1" dirty="0" smtClean="0"/>
              <a:t>)</a:t>
            </a:r>
            <a:endParaRPr lang="tr-TR" i="1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tr-TR" dirty="0" err="1" smtClean="0"/>
              <a:t>Critique</a:t>
            </a:r>
            <a:r>
              <a:rPr lang="tr-TR" dirty="0" smtClean="0"/>
              <a:t> of </a:t>
            </a:r>
            <a:r>
              <a:rPr lang="tr-TR" dirty="0"/>
              <a:t>N</a:t>
            </a:r>
            <a:r>
              <a:rPr lang="en-GB" dirty="0" err="1"/>
              <a:t>eoclassical</a:t>
            </a:r>
            <a:r>
              <a:rPr lang="en-GB" dirty="0"/>
              <a:t> economic growth models</a:t>
            </a:r>
            <a:endParaRPr lang="tr-TR" dirty="0"/>
          </a:p>
          <a:p>
            <a:r>
              <a:rPr lang="tr-TR" dirty="0" smtClean="0"/>
              <a:t>		</a:t>
            </a:r>
            <a:r>
              <a:rPr lang="en-GB" i="1" dirty="0" smtClean="0"/>
              <a:t>Y </a:t>
            </a:r>
            <a:r>
              <a:rPr lang="en-GB" i="1" dirty="0"/>
              <a:t>= f (K, L, S)</a:t>
            </a:r>
            <a:r>
              <a:rPr lang="en-GB" dirty="0"/>
              <a:t>,</a:t>
            </a:r>
            <a:r>
              <a:rPr lang="en-GB" i="1" dirty="0"/>
              <a:t> </a:t>
            </a:r>
            <a:endParaRPr lang="tr-TR" i="1" dirty="0" smtClean="0"/>
          </a:p>
          <a:p>
            <a:r>
              <a:rPr lang="en-GB" dirty="0" smtClean="0"/>
              <a:t>where </a:t>
            </a:r>
            <a:r>
              <a:rPr lang="en-GB" dirty="0"/>
              <a:t>S is a productive </a:t>
            </a:r>
            <a:r>
              <a:rPr lang="en-GB" dirty="0" smtClean="0"/>
              <a:t>energy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42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128792" cy="2304256"/>
          </a:xfrm>
        </p:spPr>
        <p:txBody>
          <a:bodyPr>
            <a:noAutofit/>
          </a:bodyPr>
          <a:lstStyle/>
          <a:p>
            <a:pPr lvl="0"/>
            <a:r>
              <a:rPr lang="en-GB" sz="3600" b="1" dirty="0" err="1"/>
              <a:t>Theorical</a:t>
            </a:r>
            <a:r>
              <a:rPr lang="en-GB" sz="3600" b="1" dirty="0"/>
              <a:t> Framework of Relationship between Energy Consumption and Economic </a:t>
            </a:r>
            <a:r>
              <a:rPr lang="en-GB" sz="3600" b="1" dirty="0" smtClean="0"/>
              <a:t>Growth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7200800" cy="2664296"/>
          </a:xfrm>
        </p:spPr>
        <p:txBody>
          <a:bodyPr>
            <a:normAutofit fontScale="70000" lnSpcReduction="20000"/>
          </a:bodyPr>
          <a:lstStyle/>
          <a:p>
            <a:r>
              <a:rPr lang="en-GB" sz="2400" dirty="0" smtClean="0"/>
              <a:t>In the context of the Granger Causa</a:t>
            </a:r>
            <a:r>
              <a:rPr lang="tr-TR" sz="2400" dirty="0" smtClean="0"/>
              <a:t>lity  the </a:t>
            </a:r>
            <a:r>
              <a:rPr lang="tr-TR" sz="2400" dirty="0"/>
              <a:t>r</a:t>
            </a:r>
            <a:r>
              <a:rPr lang="en-US" sz="2400" dirty="0" err="1" smtClean="0"/>
              <a:t>elationship</a:t>
            </a:r>
            <a:r>
              <a:rPr lang="en-US" sz="2400" dirty="0" smtClean="0"/>
              <a:t> </a:t>
            </a:r>
            <a:r>
              <a:rPr lang="en-US" sz="2400" dirty="0"/>
              <a:t>between </a:t>
            </a:r>
            <a:r>
              <a:rPr lang="tr-TR" sz="2400" dirty="0" smtClean="0"/>
              <a:t>e</a:t>
            </a:r>
            <a:r>
              <a:rPr lang="en-US" sz="2400" dirty="0" err="1" smtClean="0"/>
              <a:t>nergy</a:t>
            </a:r>
            <a:r>
              <a:rPr lang="en-US" sz="2400" dirty="0" smtClean="0"/>
              <a:t> </a:t>
            </a:r>
            <a:r>
              <a:rPr lang="tr-TR" sz="2400" dirty="0" smtClean="0"/>
              <a:t>c</a:t>
            </a:r>
            <a:r>
              <a:rPr lang="en-US" sz="2400" dirty="0" err="1" smtClean="0"/>
              <a:t>onsumption</a:t>
            </a:r>
            <a:r>
              <a:rPr lang="en-US" sz="2400" dirty="0" smtClean="0"/>
              <a:t> and </a:t>
            </a:r>
            <a:r>
              <a:rPr lang="tr-TR" sz="2400" dirty="0" smtClean="0"/>
              <a:t>GDP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tr-TR" sz="2400" i="1" dirty="0"/>
              <a:t>G</a:t>
            </a:r>
            <a:r>
              <a:rPr lang="en-GB" sz="2400" i="1" dirty="0" err="1" smtClean="0"/>
              <a:t>rowth</a:t>
            </a:r>
            <a:r>
              <a:rPr lang="en-GB" sz="2400" i="1" dirty="0" smtClean="0"/>
              <a:t> hypothesis</a:t>
            </a:r>
            <a:endParaRPr lang="tr-TR" sz="2400" dirty="0"/>
          </a:p>
          <a:p>
            <a:r>
              <a:rPr lang="tr-TR" sz="2400" dirty="0" smtClean="0"/>
              <a:t>	 EC </a:t>
            </a:r>
            <a:r>
              <a:rPr lang="tr-TR" sz="2400" dirty="0" smtClean="0">
                <a:sym typeface="Wingdings" pitchFamily="2" charset="2"/>
              </a:rPr>
              <a:t> GDP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tr-TR" sz="2400" i="1" dirty="0"/>
              <a:t>C</a:t>
            </a:r>
            <a:r>
              <a:rPr lang="en-GB" sz="2400" i="1" dirty="0" err="1" smtClean="0"/>
              <a:t>onservation</a:t>
            </a:r>
            <a:r>
              <a:rPr lang="en-GB" sz="2400" i="1" dirty="0" smtClean="0"/>
              <a:t> hypothesis</a:t>
            </a:r>
            <a:endParaRPr lang="tr-TR" sz="2400" i="1" dirty="0" smtClean="0"/>
          </a:p>
          <a:p>
            <a:r>
              <a:rPr lang="tr-TR" sz="2400" dirty="0" smtClean="0"/>
              <a:t>	EC </a:t>
            </a:r>
            <a:r>
              <a:rPr lang="tr-TR" sz="2400" dirty="0" smtClean="0">
                <a:sym typeface="Wingdings" pitchFamily="2" charset="2"/>
              </a:rPr>
              <a:t> </a:t>
            </a:r>
            <a:r>
              <a:rPr lang="tr-TR" sz="2400" dirty="0">
                <a:sym typeface="Wingdings" pitchFamily="2" charset="2"/>
              </a:rPr>
              <a:t>GDP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tr-TR" sz="2400" i="1" dirty="0"/>
              <a:t>N</a:t>
            </a:r>
            <a:r>
              <a:rPr lang="en-GB" sz="2400" i="1" dirty="0" err="1" smtClean="0"/>
              <a:t>eutrality</a:t>
            </a:r>
            <a:r>
              <a:rPr lang="en-GB" sz="2400" i="1" dirty="0" smtClean="0"/>
              <a:t> hypothesis</a:t>
            </a:r>
            <a:endParaRPr lang="tr-TR" sz="2400" i="1" dirty="0" smtClean="0"/>
          </a:p>
          <a:p>
            <a:r>
              <a:rPr lang="tr-TR" sz="2400" i="1" dirty="0" smtClean="0"/>
              <a:t>	EC - - GDP</a:t>
            </a:r>
            <a:endParaRPr lang="tr-TR" sz="2400" dirty="0"/>
          </a:p>
          <a:p>
            <a:pPr marL="342900" indent="-342900">
              <a:buFont typeface="Wingdings" pitchFamily="2" charset="2"/>
              <a:buChar char="§"/>
            </a:pPr>
            <a:r>
              <a:rPr lang="tr-TR" sz="2400" i="1" dirty="0"/>
              <a:t>F</a:t>
            </a:r>
            <a:r>
              <a:rPr lang="en-GB" sz="2400" i="1" dirty="0" err="1" smtClean="0"/>
              <a:t>eedback</a:t>
            </a:r>
            <a:r>
              <a:rPr lang="en-GB" sz="2400" i="1" dirty="0" smtClean="0"/>
              <a:t> hypothesis</a:t>
            </a:r>
            <a:endParaRPr lang="tr-TR" sz="2400" i="1" dirty="0" smtClean="0"/>
          </a:p>
          <a:p>
            <a:r>
              <a:rPr lang="tr-TR" sz="2400" i="1" dirty="0" smtClean="0"/>
              <a:t>	EC </a:t>
            </a:r>
            <a:r>
              <a:rPr lang="tr-TR" sz="2400" i="1" dirty="0" smtClean="0">
                <a:sym typeface="Wingdings" pitchFamily="2" charset="2"/>
              </a:rPr>
              <a:t>&lt;--&gt; GDP</a:t>
            </a:r>
            <a:endParaRPr lang="tr-TR" sz="2400" i="1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343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128792" cy="1008112"/>
          </a:xfrm>
        </p:spPr>
        <p:txBody>
          <a:bodyPr>
            <a:noAutofit/>
          </a:bodyPr>
          <a:lstStyle/>
          <a:p>
            <a:r>
              <a:rPr lang="en-GB" sz="3600" dirty="0"/>
              <a:t> 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en-GB" sz="3600" b="1" dirty="0"/>
              <a:t>Econometric Methodology 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55576" y="2492896"/>
            <a:ext cx="6984776" cy="2880320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en-GB" dirty="0" smtClean="0"/>
              <a:t>This study analyses the relationship between energy consumption and GDP for 119 countries during the period of 1970-2015, applying panel data research techniques 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en-GB" dirty="0" smtClean="0"/>
              <a:t>The real GDP data is indicated in billions of constant 2001 U.S. dollars, whereas energy use is in kg of oil equivalent per capita</a:t>
            </a:r>
          </a:p>
          <a:p>
            <a:pPr marL="342900" indent="-342900">
              <a:buFont typeface="Wingdings" pitchFamily="2" charset="2"/>
              <a:buChar char="§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476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128792" cy="1008112"/>
          </a:xfrm>
        </p:spPr>
        <p:txBody>
          <a:bodyPr>
            <a:noAutofit/>
          </a:bodyPr>
          <a:lstStyle/>
          <a:p>
            <a:r>
              <a:rPr lang="en-GB" sz="3600" dirty="0"/>
              <a:t> 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en-GB" sz="3600" b="1" dirty="0"/>
              <a:t>Econometric Methodology 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7416824" cy="3960440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tr-TR" i="1" dirty="0" smtClean="0"/>
              <a:t>Unit Root Analysis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i="1" dirty="0" smtClean="0"/>
              <a:t>Breitung (2000),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i="1" dirty="0" smtClean="0"/>
              <a:t>Levin ,Lin  and Chu (2002)</a:t>
            </a:r>
          </a:p>
          <a:p>
            <a:pPr algn="just"/>
            <a:r>
              <a:rPr lang="tr-TR" i="1" dirty="0" smtClean="0"/>
              <a:t>H0 : </a:t>
            </a:r>
            <a:r>
              <a:rPr lang="en-US" i="1" dirty="0"/>
              <a:t>Series include common or panel unit </a:t>
            </a:r>
            <a:r>
              <a:rPr lang="en-US" i="1" dirty="0" smtClean="0"/>
              <a:t>root</a:t>
            </a:r>
            <a:r>
              <a:rPr lang="tr-TR" i="1" dirty="0" smtClean="0"/>
              <a:t>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i="1" dirty="0" smtClean="0"/>
              <a:t>Im, Peseran and Shin (2003)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i="1" dirty="0" smtClean="0"/>
              <a:t>Fisher- ADF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i="1" dirty="0" smtClean="0"/>
              <a:t>Fisher- PP</a:t>
            </a:r>
          </a:p>
          <a:p>
            <a:pPr algn="just"/>
            <a:r>
              <a:rPr lang="tr-TR" dirty="0" smtClean="0"/>
              <a:t>H0: Series include individual unit root</a:t>
            </a:r>
          </a:p>
          <a:p>
            <a:pPr algn="just"/>
            <a:endParaRPr lang="tr-TR" dirty="0"/>
          </a:p>
          <a:p>
            <a:pPr lvl="1" algn="just">
              <a:lnSpc>
                <a:spcPct val="150000"/>
              </a:lnSpc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8359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1050</TotalTime>
  <Words>1013</Words>
  <Application>Microsoft Office PowerPoint</Application>
  <PresentationFormat>On-screen Show (4:3)</PresentationFormat>
  <Paragraphs>95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Bitişiklik</vt:lpstr>
      <vt:lpstr>The Relationship Between Energy Consumption and Economic Growth for Different Country Groups</vt:lpstr>
      <vt:lpstr>Introduction</vt:lpstr>
      <vt:lpstr>Introduction</vt:lpstr>
      <vt:lpstr>Literature Survey</vt:lpstr>
      <vt:lpstr>Theoretical Framework of Relationship between Energy Consumption and Economic Growth</vt:lpstr>
      <vt:lpstr>Theorical Framework of Relationship between Energy Consumption and Economic Growth</vt:lpstr>
      <vt:lpstr>Theorical Framework of Relationship between Energy Consumption and Economic Growth</vt:lpstr>
      <vt:lpstr>  Econometric Methodology </vt:lpstr>
      <vt:lpstr>  Econometric Methodology </vt:lpstr>
      <vt:lpstr>Unit Root Test Results</vt:lpstr>
      <vt:lpstr>  Econometric Methodology </vt:lpstr>
      <vt:lpstr>Co-Integration and Chow Tests Results</vt:lpstr>
      <vt:lpstr>  Econometric Methodology </vt:lpstr>
      <vt:lpstr>Causality Test Results  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Relationship between Energy Consumption and Economic Growth for Different Country Groups</dc:title>
  <dc:creator>cankaya</dc:creator>
  <cp:lastModifiedBy>Narmin</cp:lastModifiedBy>
  <cp:revision>60</cp:revision>
  <dcterms:created xsi:type="dcterms:W3CDTF">2016-11-09T12:34:13Z</dcterms:created>
  <dcterms:modified xsi:type="dcterms:W3CDTF">2016-12-14T20:32:08Z</dcterms:modified>
</cp:coreProperties>
</file>