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diagrams/data2.xml" ContentType="application/vnd.openxmlformats-officedocument.drawingml.diagramData+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1"/>
  </p:notesMasterIdLst>
  <p:sldIdLst>
    <p:sldId id="257" r:id="rId2"/>
    <p:sldId id="259" r:id="rId3"/>
    <p:sldId id="293" r:id="rId4"/>
    <p:sldId id="294" r:id="rId5"/>
    <p:sldId id="278" r:id="rId6"/>
    <p:sldId id="295" r:id="rId7"/>
    <p:sldId id="275" r:id="rId8"/>
    <p:sldId id="307" r:id="rId9"/>
    <p:sldId id="279" r:id="rId10"/>
    <p:sldId id="298" r:id="rId11"/>
    <p:sldId id="283" r:id="rId12"/>
    <p:sldId id="318" r:id="rId13"/>
    <p:sldId id="289" r:id="rId14"/>
    <p:sldId id="292" r:id="rId15"/>
    <p:sldId id="290" r:id="rId16"/>
    <p:sldId id="291" r:id="rId17"/>
    <p:sldId id="260" r:id="rId18"/>
    <p:sldId id="262" r:id="rId19"/>
    <p:sldId id="286" r:id="rId20"/>
    <p:sldId id="287" r:id="rId21"/>
    <p:sldId id="288" r:id="rId22"/>
    <p:sldId id="263" r:id="rId23"/>
    <p:sldId id="264" r:id="rId24"/>
    <p:sldId id="266" r:id="rId25"/>
    <p:sldId id="268" r:id="rId26"/>
    <p:sldId id="269" r:id="rId27"/>
    <p:sldId id="285" r:id="rId28"/>
    <p:sldId id="305" r:id="rId29"/>
    <p:sldId id="317" r:id="rId3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E18"/>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65" autoAdjust="0"/>
    <p:restoredTop sz="93759" autoAdjust="0"/>
  </p:normalViewPr>
  <p:slideViewPr>
    <p:cSldViewPr snapToGrid="0">
      <p:cViewPr varScale="1">
        <p:scale>
          <a:sx n="86" d="100"/>
          <a:sy n="86" d="100"/>
        </p:scale>
        <p:origin x="738" y="96"/>
      </p:cViewPr>
      <p:guideLst>
        <p:guide orient="horz" pos="2160"/>
        <p:guide pos="3840"/>
      </p:guideLst>
    </p:cSldViewPr>
  </p:slideViewPr>
  <p:notesTextViewPr>
    <p:cViewPr>
      <p:scale>
        <a:sx n="1" d="1"/>
        <a:sy n="1" d="1"/>
      </p:scale>
      <p:origin x="0" y="0"/>
    </p:cViewPr>
  </p:notesTextViewPr>
  <p:sorterViewPr>
    <p:cViewPr>
      <p:scale>
        <a:sx n="100" d="100"/>
        <a:sy n="100" d="100"/>
      </p:scale>
      <p:origin x="0" y="-714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diagrams/_rels/data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0.png"/><Relationship Id="rId1" Type="http://schemas.openxmlformats.org/officeDocument/2006/relationships/image" Target="../media/image16.png"/><Relationship Id="rId4" Type="http://schemas.openxmlformats.org/officeDocument/2006/relationships/image" Target="../media/image4.pn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013DE64-0F34-4CFA-822F-29FE1560E368}" type="doc">
      <dgm:prSet loTypeId="urn:microsoft.com/office/officeart/2005/8/layout/process3" loCatId="process" qsTypeId="urn:microsoft.com/office/officeart/2005/8/quickstyle/simple1" qsCatId="simple" csTypeId="urn:microsoft.com/office/officeart/2005/8/colors/accent1_2" csCatId="accent1" phldr="1"/>
      <dgm:spPr/>
      <dgm:t>
        <a:bodyPr/>
        <a:lstStyle/>
        <a:p>
          <a:endParaRPr lang="en-US"/>
        </a:p>
      </dgm:t>
    </dgm:pt>
    <dgm:pt modelId="{B1586529-AA5C-4416-B38E-2101ACD861E7}">
      <dgm:prSet phldrT="[Text]" custT="1"/>
      <dgm:spPr/>
      <dgm:t>
        <a:bodyPr/>
        <a:lstStyle/>
        <a:p>
          <a:r>
            <a:rPr lang="en-US" sz="1500" b="1" dirty="0" smtClean="0"/>
            <a:t>Information </a:t>
          </a:r>
        </a:p>
        <a:p>
          <a:r>
            <a:rPr lang="en-US" sz="1500" b="1" dirty="0" smtClean="0"/>
            <a:t>entering period t</a:t>
          </a:r>
          <a:endParaRPr lang="en-US" sz="1500" b="1" dirty="0"/>
        </a:p>
      </dgm:t>
    </dgm:pt>
    <dgm:pt modelId="{06606E6A-C614-42CF-9476-24F0573C9C6B}" type="parTrans" cxnId="{F86121D5-77D5-43BF-A532-5967A007F52F}">
      <dgm:prSet/>
      <dgm:spPr/>
      <dgm:t>
        <a:bodyPr/>
        <a:lstStyle/>
        <a:p>
          <a:endParaRPr lang="en-US" sz="1400"/>
        </a:p>
      </dgm:t>
    </dgm:pt>
    <dgm:pt modelId="{4A988E07-27DC-443B-8DDF-E43B00B0355A}" type="sibTrans" cxnId="{F86121D5-77D5-43BF-A532-5967A007F52F}">
      <dgm:prSet custT="1"/>
      <dgm:spPr/>
      <dgm:t>
        <a:bodyPr/>
        <a:lstStyle/>
        <a:p>
          <a:endParaRPr lang="en-US" sz="1400"/>
        </a:p>
      </dgm:t>
    </dgm:pt>
    <mc:AlternateContent xmlns:mc="http://schemas.openxmlformats.org/markup-compatibility/2006" xmlns:a14="http://schemas.microsoft.com/office/drawing/2010/main">
      <mc:Choice Requires="a14">
        <dgm:pt modelId="{0FCAD378-4185-4C0D-9405-8D0DAA3B2D2D}">
          <dgm:prSet phldrT="[Text]" custT="1"/>
          <dgm:spPr/>
          <dgm:t>
            <a:bodyPr/>
            <a:lstStyle/>
            <a:p>
              <a:r>
                <a:rPr lang="en-US" sz="1500" dirty="0" smtClean="0">
                  <a:latin typeface="+mn-lt"/>
                </a:rPr>
                <a:t>Health outcome    (</a:t>
              </a:r>
              <a14:m>
                <m:oMath xmlns:m="http://schemas.openxmlformats.org/officeDocument/2006/math">
                  <m:sSub>
                    <m:sSubPr>
                      <m:ctrlPr>
                        <a:rPr lang="en-US" sz="1500" i="1" smtClean="0">
                          <a:latin typeface="Cambria Math" panose="02040503050406030204" pitchFamily="18" charset="0"/>
                        </a:rPr>
                      </m:ctrlPr>
                    </m:sSubPr>
                    <m:e>
                      <m:r>
                        <m:rPr>
                          <m:sty m:val="p"/>
                        </m:rPr>
                        <a:rPr lang="en-US" sz="1500">
                          <a:latin typeface="Cambria Math"/>
                        </a:rPr>
                        <m:t>H</m:t>
                      </m:r>
                    </m:e>
                    <m:sub>
                      <m:r>
                        <m:rPr>
                          <m:sty m:val="p"/>
                        </m:rPr>
                        <a:rPr lang="en-US" sz="1500">
                          <a:latin typeface="Cambria Math"/>
                        </a:rPr>
                        <m:t>it</m:t>
                      </m:r>
                    </m:sub>
                  </m:sSub>
                </m:oMath>
              </a14:m>
              <a:r>
                <a:rPr lang="en-US" sz="1500" dirty="0" smtClean="0">
                  <a:latin typeface="+mn-lt"/>
                </a:rPr>
                <a:t>)</a:t>
              </a:r>
              <a:endParaRPr lang="en-US" sz="1500" dirty="0">
                <a:latin typeface="+mn-lt"/>
              </a:endParaRPr>
            </a:p>
          </dgm:t>
        </dgm:pt>
      </mc:Choice>
      <mc:Fallback xmlns="">
        <dgm:pt modelId="{0FCAD378-4185-4C0D-9405-8D0DAA3B2D2D}">
          <dgm:prSet phldrT="[Text]" custT="1"/>
          <dgm:spPr/>
          <dgm:t>
            <a:bodyPr/>
            <a:lstStyle/>
            <a:p>
              <a:r>
                <a:rPr lang="en-US" sz="1500" dirty="0" smtClean="0">
                  <a:latin typeface="+mn-lt"/>
                </a:rPr>
                <a:t>Health </a:t>
              </a:r>
              <a:r>
                <a:rPr lang="en-US" sz="1500" dirty="0" smtClean="0">
                  <a:latin typeface="+mn-lt"/>
                </a:rPr>
                <a:t>outcome    </a:t>
              </a:r>
              <a:r>
                <a:rPr lang="en-US" sz="1500" dirty="0" smtClean="0">
                  <a:latin typeface="+mn-lt"/>
                </a:rPr>
                <a:t>(</a:t>
              </a:r>
              <a:r>
                <a:rPr lang="en-US" sz="1500" i="0">
                  <a:latin typeface="+mn-lt"/>
                </a:rPr>
                <a:t>H</a:t>
              </a:r>
              <a:r>
                <a:rPr lang="en-US" sz="1500" i="0" smtClean="0">
                  <a:latin typeface="+mn-lt"/>
                </a:rPr>
                <a:t>_</a:t>
              </a:r>
              <a:r>
                <a:rPr lang="en-US" sz="1500" i="0">
                  <a:latin typeface="+mn-lt"/>
                </a:rPr>
                <a:t>it</a:t>
              </a:r>
              <a:r>
                <a:rPr lang="en-US" sz="1500" dirty="0" smtClean="0">
                  <a:latin typeface="+mn-lt"/>
                </a:rPr>
                <a:t>)</a:t>
              </a:r>
              <a:endParaRPr lang="en-US" sz="1500" dirty="0">
                <a:latin typeface="+mn-lt"/>
              </a:endParaRPr>
            </a:p>
          </dgm:t>
        </dgm:pt>
      </mc:Fallback>
    </mc:AlternateContent>
    <dgm:pt modelId="{31CC628C-8EF8-4638-A26B-13C1E41A203A}" type="parTrans" cxnId="{D1D2262D-5DB1-4FF9-BE39-26FF1E002C55}">
      <dgm:prSet/>
      <dgm:spPr/>
      <dgm:t>
        <a:bodyPr/>
        <a:lstStyle/>
        <a:p>
          <a:endParaRPr lang="en-US" sz="1400"/>
        </a:p>
      </dgm:t>
    </dgm:pt>
    <dgm:pt modelId="{5B245434-0FC6-4A14-99C1-E1D36AFBE300}" type="sibTrans" cxnId="{D1D2262D-5DB1-4FF9-BE39-26FF1E002C55}">
      <dgm:prSet/>
      <dgm:spPr/>
      <dgm:t>
        <a:bodyPr/>
        <a:lstStyle/>
        <a:p>
          <a:endParaRPr lang="en-US" sz="1400"/>
        </a:p>
      </dgm:t>
    </dgm:pt>
    <dgm:pt modelId="{54A55B42-611B-4C8B-872F-19FFA4B8C0D2}">
      <dgm:prSet phldrT="[Text]" custT="1"/>
      <dgm:spPr/>
      <dgm:t>
        <a:bodyPr/>
        <a:lstStyle/>
        <a:p>
          <a:r>
            <a:rPr lang="en-US" sz="1500" b="1" dirty="0" smtClean="0"/>
            <a:t>Stage One</a:t>
          </a:r>
          <a:endParaRPr lang="en-US" sz="1500" b="1" dirty="0"/>
        </a:p>
      </dgm:t>
    </dgm:pt>
    <dgm:pt modelId="{F4B5168B-1277-4058-BC86-3C2194A72911}" type="parTrans" cxnId="{24560F8F-A435-47C4-B6F6-2E77BD67AB2D}">
      <dgm:prSet/>
      <dgm:spPr/>
      <dgm:t>
        <a:bodyPr/>
        <a:lstStyle/>
        <a:p>
          <a:endParaRPr lang="en-US" sz="1400"/>
        </a:p>
      </dgm:t>
    </dgm:pt>
    <dgm:pt modelId="{A3D765DD-6958-4B34-8B42-3BB820A428B8}" type="sibTrans" cxnId="{24560F8F-A435-47C4-B6F6-2E77BD67AB2D}">
      <dgm:prSet custT="1"/>
      <dgm:spPr/>
      <dgm:t>
        <a:bodyPr/>
        <a:lstStyle/>
        <a:p>
          <a:endParaRPr lang="en-US" sz="1400"/>
        </a:p>
      </dgm:t>
    </dgm:pt>
    <mc:AlternateContent xmlns:mc="http://schemas.openxmlformats.org/markup-compatibility/2006" xmlns:a14="http://schemas.microsoft.com/office/drawing/2010/main">
      <mc:Choice Requires="a14">
        <dgm:pt modelId="{91295022-8EDC-4595-8739-C45AAC54EE4B}">
          <dgm:prSet phldrT="[Text]" custT="1"/>
          <dgm:spPr/>
          <dgm:t>
            <a:bodyPr/>
            <a:lstStyle/>
            <a:p>
              <a:r>
                <a:rPr lang="en-US" sz="1600" dirty="0" smtClean="0">
                  <a:latin typeface="+mn-lt"/>
                </a:rPr>
                <a:t>Hours of work       (</a:t>
              </a:r>
              <a14:m>
                <m:oMath xmlns:m="http://schemas.openxmlformats.org/officeDocument/2006/math">
                  <m:sSub>
                    <m:sSubPr>
                      <m:ctrlPr>
                        <a:rPr lang="en-US" sz="1600" i="1" smtClean="0">
                          <a:latin typeface="Cambria Math" panose="02040503050406030204" pitchFamily="18" charset="0"/>
                        </a:rPr>
                      </m:ctrlPr>
                    </m:sSubPr>
                    <m:e>
                      <m:r>
                        <m:rPr>
                          <m:sty m:val="p"/>
                        </m:rPr>
                        <a:rPr lang="en-US" sz="1600">
                          <a:latin typeface="Cambria Math"/>
                        </a:rPr>
                        <m:t>E</m:t>
                      </m:r>
                    </m:e>
                    <m:sub>
                      <m:r>
                        <m:rPr>
                          <m:sty m:val="p"/>
                        </m:rPr>
                        <a:rPr lang="en-US" sz="1600">
                          <a:latin typeface="Cambria Math"/>
                        </a:rPr>
                        <m:t>it</m:t>
                      </m:r>
                    </m:sub>
                  </m:sSub>
                </m:oMath>
              </a14:m>
              <a:r>
                <a:rPr lang="en-US" sz="1600" dirty="0" smtClean="0">
                  <a:latin typeface="+mn-lt"/>
                </a:rPr>
                <a:t>)</a:t>
              </a:r>
              <a:endParaRPr lang="en-US" sz="1600" dirty="0">
                <a:latin typeface="+mn-lt"/>
              </a:endParaRPr>
            </a:p>
          </dgm:t>
        </dgm:pt>
      </mc:Choice>
      <mc:Fallback xmlns="">
        <dgm:pt modelId="{91295022-8EDC-4595-8739-C45AAC54EE4B}">
          <dgm:prSet phldrT="[Text]" custT="1"/>
          <dgm:spPr/>
          <dgm:t>
            <a:bodyPr/>
            <a:lstStyle/>
            <a:p>
              <a:r>
                <a:rPr lang="en-US" sz="1600" dirty="0" smtClean="0">
                  <a:latin typeface="+mn-lt"/>
                </a:rPr>
                <a:t>Hours of work   </a:t>
              </a:r>
              <a:r>
                <a:rPr lang="en-US" sz="1600" dirty="0" smtClean="0">
                  <a:latin typeface="+mn-lt"/>
                </a:rPr>
                <a:t>    (</a:t>
              </a:r>
              <a:r>
                <a:rPr lang="en-US" sz="1600" i="0">
                  <a:latin typeface="+mn-lt"/>
                </a:rPr>
                <a:t>E</a:t>
              </a:r>
              <a:r>
                <a:rPr lang="en-US" sz="1600" i="0" smtClean="0">
                  <a:latin typeface="+mn-lt"/>
                </a:rPr>
                <a:t>_</a:t>
              </a:r>
              <a:r>
                <a:rPr lang="en-US" sz="1600" i="0">
                  <a:latin typeface="+mn-lt"/>
                </a:rPr>
                <a:t>it</a:t>
              </a:r>
              <a:r>
                <a:rPr lang="en-US" sz="1600" dirty="0" smtClean="0">
                  <a:latin typeface="+mn-lt"/>
                </a:rPr>
                <a:t>)</a:t>
              </a:r>
              <a:endParaRPr lang="en-US" sz="1600" dirty="0">
                <a:latin typeface="+mn-lt"/>
              </a:endParaRPr>
            </a:p>
          </dgm:t>
        </dgm:pt>
      </mc:Fallback>
    </mc:AlternateContent>
    <dgm:pt modelId="{55677DEE-4BB8-478F-8034-FBFE43EFA272}" type="parTrans" cxnId="{E319FE75-04AE-4BE8-B085-5B8486662489}">
      <dgm:prSet/>
      <dgm:spPr/>
      <dgm:t>
        <a:bodyPr/>
        <a:lstStyle/>
        <a:p>
          <a:endParaRPr lang="en-US" sz="1400"/>
        </a:p>
      </dgm:t>
    </dgm:pt>
    <dgm:pt modelId="{D2CA8C4F-9B96-4ECE-B65B-7F70528C1841}" type="sibTrans" cxnId="{E319FE75-04AE-4BE8-B085-5B8486662489}">
      <dgm:prSet/>
      <dgm:spPr/>
      <dgm:t>
        <a:bodyPr/>
        <a:lstStyle/>
        <a:p>
          <a:endParaRPr lang="en-US" sz="1400"/>
        </a:p>
      </dgm:t>
    </dgm:pt>
    <dgm:pt modelId="{4B2AF6F1-1B60-4629-9931-F5D8425513AC}">
      <dgm:prSet phldrT="[Text]" custT="1"/>
      <dgm:spPr/>
      <dgm:t>
        <a:bodyPr/>
        <a:lstStyle/>
        <a:p>
          <a:r>
            <a:rPr lang="en-US" sz="1500" b="1" dirty="0" smtClean="0"/>
            <a:t>Updated Information</a:t>
          </a:r>
        </a:p>
        <a:p>
          <a:r>
            <a:rPr lang="en-US" sz="1500" b="1" dirty="0" smtClean="0"/>
            <a:t>moving into period t+1</a:t>
          </a:r>
          <a:endParaRPr lang="en-US" sz="1500" b="1" dirty="0"/>
        </a:p>
      </dgm:t>
    </dgm:pt>
    <dgm:pt modelId="{7E1DDC0B-76CE-4096-B550-11CF6A7324B2}" type="parTrans" cxnId="{F0693BDF-C9E7-444F-B657-856B3C6CA069}">
      <dgm:prSet/>
      <dgm:spPr/>
      <dgm:t>
        <a:bodyPr/>
        <a:lstStyle/>
        <a:p>
          <a:endParaRPr lang="en-US" sz="1400"/>
        </a:p>
      </dgm:t>
    </dgm:pt>
    <dgm:pt modelId="{99B5DDE5-74A8-4CF5-9A8C-75F70F4BF32C}" type="sibTrans" cxnId="{F0693BDF-C9E7-444F-B657-856B3C6CA069}">
      <dgm:prSet/>
      <dgm:spPr/>
      <dgm:t>
        <a:bodyPr/>
        <a:lstStyle/>
        <a:p>
          <a:endParaRPr lang="en-US" sz="1400"/>
        </a:p>
      </dgm:t>
    </dgm:pt>
    <mc:AlternateContent xmlns:mc="http://schemas.openxmlformats.org/markup-compatibility/2006" xmlns:a14="http://schemas.microsoft.com/office/drawing/2010/main">
      <mc:Choice Requires="a14">
        <dgm:pt modelId="{C272AE20-D04C-44E3-BA25-592545033B55}">
          <dgm:prSet custT="1"/>
          <dgm:spPr/>
          <dgm:t>
            <a:bodyPr/>
            <a:lstStyle/>
            <a:p>
              <a:r>
                <a:rPr lang="en-US" sz="1500" dirty="0" smtClean="0">
                  <a:latin typeface="+mn-lt"/>
                </a:rPr>
                <a:t>Cognitive achievement     </a:t>
              </a:r>
              <a14:m>
                <m:oMath xmlns:m="http://schemas.openxmlformats.org/officeDocument/2006/math">
                  <m:r>
                    <a:rPr lang="en-US" sz="1500" b="0" i="0" smtClean="0">
                      <a:latin typeface="Cambria Math"/>
                    </a:rPr>
                    <m:t>(</m:t>
                  </m:r>
                  <m:sSub>
                    <m:sSubPr>
                      <m:ctrlPr>
                        <a:rPr lang="en-US" sz="1500" i="1" smtClean="0">
                          <a:latin typeface="Cambria Math" panose="02040503050406030204" pitchFamily="18" charset="0"/>
                        </a:rPr>
                      </m:ctrlPr>
                    </m:sSubPr>
                    <m:e>
                      <m:r>
                        <m:rPr>
                          <m:sty m:val="p"/>
                        </m:rPr>
                        <a:rPr lang="en-US" sz="1500">
                          <a:latin typeface="Cambria Math"/>
                        </a:rPr>
                        <m:t>Q</m:t>
                      </m:r>
                    </m:e>
                    <m:sub>
                      <m:r>
                        <m:rPr>
                          <m:sty m:val="p"/>
                        </m:rPr>
                        <a:rPr lang="en-US" sz="1500">
                          <a:latin typeface="Cambria Math"/>
                        </a:rPr>
                        <m:t>it</m:t>
                      </m:r>
                    </m:sub>
                  </m:sSub>
                </m:oMath>
              </a14:m>
              <a:r>
                <a:rPr lang="en-US" sz="1500" dirty="0" smtClean="0">
                  <a:latin typeface="+mn-lt"/>
                </a:rPr>
                <a:t>)</a:t>
              </a:r>
              <a:endParaRPr lang="en-US" sz="1500" dirty="0">
                <a:latin typeface="+mn-lt"/>
              </a:endParaRPr>
            </a:p>
          </dgm:t>
        </dgm:pt>
      </mc:Choice>
      <mc:Fallback xmlns="">
        <dgm:pt modelId="{C272AE20-D04C-44E3-BA25-592545033B55}">
          <dgm:prSet custT="1"/>
          <dgm:spPr/>
          <dgm:t>
            <a:bodyPr/>
            <a:lstStyle/>
            <a:p>
              <a:r>
                <a:rPr lang="en-US" sz="1500" dirty="0" smtClean="0">
                  <a:latin typeface="+mn-lt"/>
                </a:rPr>
                <a:t>Cognitive achievement     </a:t>
              </a:r>
              <a:r>
                <a:rPr lang="en-US" sz="1500" b="0" i="0" smtClean="0">
                  <a:latin typeface="Cambria Math"/>
                </a:rPr>
                <a:t>(</a:t>
              </a:r>
              <a:r>
                <a:rPr lang="en-US" sz="1500" i="0">
                  <a:latin typeface="Cambria Math"/>
                </a:rPr>
                <a:t>Q</a:t>
              </a:r>
              <a:r>
                <a:rPr lang="en-US" sz="1500" i="0" smtClean="0">
                  <a:latin typeface="Cambria Math" panose="02040503050406030204" pitchFamily="18" charset="0"/>
                </a:rPr>
                <a:t>_</a:t>
              </a:r>
              <a:r>
                <a:rPr lang="en-US" sz="1500" i="0">
                  <a:latin typeface="Cambria Math"/>
                </a:rPr>
                <a:t>it</a:t>
              </a:r>
              <a:r>
                <a:rPr lang="en-US" sz="1500" dirty="0" smtClean="0">
                  <a:latin typeface="+mn-lt"/>
                </a:rPr>
                <a:t>)</a:t>
              </a:r>
              <a:endParaRPr lang="en-US" sz="1500" dirty="0">
                <a:latin typeface="+mn-lt"/>
              </a:endParaRPr>
            </a:p>
          </dgm:t>
        </dgm:pt>
      </mc:Fallback>
    </mc:AlternateContent>
    <dgm:pt modelId="{90C75FE1-69BB-4EC6-94B9-D73E54DBA408}" type="parTrans" cxnId="{2FA42F0E-FC88-4AA3-B119-26CCEBE43665}">
      <dgm:prSet/>
      <dgm:spPr/>
      <dgm:t>
        <a:bodyPr/>
        <a:lstStyle/>
        <a:p>
          <a:endParaRPr lang="en-US" sz="1400"/>
        </a:p>
      </dgm:t>
    </dgm:pt>
    <dgm:pt modelId="{17F12CB5-9FB8-47E5-A70F-C18740E5B680}" type="sibTrans" cxnId="{2FA42F0E-FC88-4AA3-B119-26CCEBE43665}">
      <dgm:prSet/>
      <dgm:spPr/>
      <dgm:t>
        <a:bodyPr/>
        <a:lstStyle/>
        <a:p>
          <a:endParaRPr lang="en-US" sz="1400"/>
        </a:p>
      </dgm:t>
    </dgm:pt>
    <mc:AlternateContent xmlns:mc="http://schemas.openxmlformats.org/markup-compatibility/2006" xmlns:a14="http://schemas.microsoft.com/office/drawing/2010/main">
      <mc:Choice Requires="a14">
        <dgm:pt modelId="{0045B2C2-EBDB-4764-8F70-B35566691DD1}">
          <dgm:prSet custT="1"/>
          <dgm:spPr/>
          <dgm:t>
            <a:bodyPr/>
            <a:lstStyle/>
            <a:p>
              <a:r>
                <a:rPr lang="en-US" sz="1500" dirty="0" smtClean="0">
                  <a:latin typeface="+mn-lt"/>
                </a:rPr>
                <a:t>Non-cognitive skills                (</a:t>
              </a:r>
              <a14:m>
                <m:oMath xmlns:m="http://schemas.openxmlformats.org/officeDocument/2006/math">
                  <m:sSub>
                    <m:sSubPr>
                      <m:ctrlPr>
                        <a:rPr lang="en-US" sz="1500" i="1" smtClean="0">
                          <a:latin typeface="Cambria Math" panose="02040503050406030204" pitchFamily="18" charset="0"/>
                        </a:rPr>
                      </m:ctrlPr>
                    </m:sSubPr>
                    <m:e>
                      <m:r>
                        <m:rPr>
                          <m:sty m:val="p"/>
                        </m:rPr>
                        <a:rPr lang="en-US" sz="1500" b="0" i="0" smtClean="0">
                          <a:latin typeface="Cambria Math"/>
                        </a:rPr>
                        <m:t>B</m:t>
                      </m:r>
                    </m:e>
                    <m:sub>
                      <m:r>
                        <m:rPr>
                          <m:sty m:val="p"/>
                        </m:rPr>
                        <a:rPr lang="en-US" sz="1500">
                          <a:latin typeface="Cambria Math"/>
                        </a:rPr>
                        <m:t>it</m:t>
                      </m:r>
                    </m:sub>
                  </m:sSub>
                </m:oMath>
              </a14:m>
              <a:r>
                <a:rPr lang="en-US" sz="1500" dirty="0" smtClean="0">
                  <a:latin typeface="+mn-lt"/>
                </a:rPr>
                <a:t>)</a:t>
              </a:r>
              <a:endParaRPr lang="en-US" sz="1500" dirty="0">
                <a:latin typeface="+mn-lt"/>
              </a:endParaRPr>
            </a:p>
          </dgm:t>
        </dgm:pt>
      </mc:Choice>
      <mc:Fallback xmlns="">
        <dgm:pt modelId="{0045B2C2-EBDB-4764-8F70-B35566691DD1}">
          <dgm:prSet custT="1"/>
          <dgm:spPr/>
          <dgm:t>
            <a:bodyPr/>
            <a:lstStyle/>
            <a:p>
              <a:r>
                <a:rPr lang="en-US" sz="1500" dirty="0" smtClean="0">
                  <a:latin typeface="+mn-lt"/>
                </a:rPr>
                <a:t>Non-cognitive skills             </a:t>
              </a:r>
              <a:r>
                <a:rPr lang="en-US" sz="1500" dirty="0" smtClean="0">
                  <a:latin typeface="+mn-lt"/>
                </a:rPr>
                <a:t>   (</a:t>
              </a:r>
              <a:r>
                <a:rPr lang="en-US" sz="1500" b="0" i="0" smtClean="0">
                  <a:latin typeface="Cambria Math"/>
                </a:rPr>
                <a:t>B</a:t>
              </a:r>
              <a:r>
                <a:rPr lang="en-US" sz="1500" b="0" i="0" smtClean="0">
                  <a:latin typeface="Cambria Math" panose="02040503050406030204" pitchFamily="18" charset="0"/>
                </a:rPr>
                <a:t>_</a:t>
              </a:r>
              <a:r>
                <a:rPr lang="en-US" sz="1500" i="0">
                  <a:latin typeface="Cambria Math"/>
                </a:rPr>
                <a:t>it</a:t>
              </a:r>
              <a:r>
                <a:rPr lang="en-US" sz="1500" dirty="0" smtClean="0">
                  <a:latin typeface="+mn-lt"/>
                </a:rPr>
                <a:t>)</a:t>
              </a:r>
              <a:endParaRPr lang="en-US" sz="1500" dirty="0">
                <a:latin typeface="+mn-lt"/>
              </a:endParaRPr>
            </a:p>
          </dgm:t>
        </dgm:pt>
      </mc:Fallback>
    </mc:AlternateContent>
    <dgm:pt modelId="{76296F2B-E381-463E-988F-ECCA5E118796}" type="parTrans" cxnId="{EEC199A3-6222-49BE-846A-377C4403F5B8}">
      <dgm:prSet/>
      <dgm:spPr/>
      <dgm:t>
        <a:bodyPr/>
        <a:lstStyle/>
        <a:p>
          <a:endParaRPr lang="en-US" sz="1400"/>
        </a:p>
      </dgm:t>
    </dgm:pt>
    <dgm:pt modelId="{D8319744-7305-4110-B5E8-399A4CDA2D6F}" type="sibTrans" cxnId="{EEC199A3-6222-49BE-846A-377C4403F5B8}">
      <dgm:prSet/>
      <dgm:spPr/>
      <dgm:t>
        <a:bodyPr/>
        <a:lstStyle/>
        <a:p>
          <a:endParaRPr lang="en-US" sz="1400"/>
        </a:p>
      </dgm:t>
    </dgm:pt>
    <mc:AlternateContent xmlns:mc="http://schemas.openxmlformats.org/markup-compatibility/2006" xmlns:a14="http://schemas.microsoft.com/office/drawing/2010/main">
      <mc:Choice Requires="a14">
        <dgm:pt modelId="{CA8760CD-E760-4924-BB94-6A2A28D4B7FB}">
          <dgm:prSet custT="1"/>
          <dgm:spPr/>
          <dgm:t>
            <a:bodyPr/>
            <a:lstStyle/>
            <a:p>
              <a:r>
                <a:rPr lang="en-US" sz="1500" dirty="0" smtClean="0">
                  <a:latin typeface="+mn-lt"/>
                </a:rPr>
                <a:t>Demographics (</a:t>
              </a:r>
              <a14:m>
                <m:oMath xmlns:m="http://schemas.openxmlformats.org/officeDocument/2006/math">
                  <m:sSub>
                    <m:sSubPr>
                      <m:ctrlPr>
                        <a:rPr lang="en-US" sz="1500" i="1" smtClean="0">
                          <a:latin typeface="Cambria Math" panose="02040503050406030204" pitchFamily="18" charset="0"/>
                        </a:rPr>
                      </m:ctrlPr>
                    </m:sSubPr>
                    <m:e>
                      <m:r>
                        <m:rPr>
                          <m:sty m:val="p"/>
                        </m:rPr>
                        <a:rPr lang="en-US" sz="1500">
                          <a:latin typeface="Cambria Math"/>
                        </a:rPr>
                        <m:t>X</m:t>
                      </m:r>
                    </m:e>
                    <m:sub>
                      <m:r>
                        <m:rPr>
                          <m:sty m:val="p"/>
                        </m:rPr>
                        <a:rPr lang="en-US" sz="1500">
                          <a:latin typeface="Cambria Math"/>
                        </a:rPr>
                        <m:t>it</m:t>
                      </m:r>
                    </m:sub>
                  </m:sSub>
                </m:oMath>
              </a14:m>
              <a:r>
                <a:rPr lang="en-US" sz="1500" dirty="0" smtClean="0">
                  <a:latin typeface="+mn-lt"/>
                </a:rPr>
                <a:t>)</a:t>
              </a:r>
              <a:endParaRPr lang="en-US" sz="1500" dirty="0">
                <a:latin typeface="+mn-lt"/>
              </a:endParaRPr>
            </a:p>
          </dgm:t>
        </dgm:pt>
      </mc:Choice>
      <mc:Fallback xmlns="">
        <dgm:pt modelId="{CA8760CD-E760-4924-BB94-6A2A28D4B7FB}">
          <dgm:prSet custT="1"/>
          <dgm:spPr/>
          <dgm:t>
            <a:bodyPr/>
            <a:lstStyle/>
            <a:p>
              <a:r>
                <a:rPr lang="en-US" sz="1500" dirty="0" smtClean="0">
                  <a:latin typeface="+mn-lt"/>
                </a:rPr>
                <a:t>Demographics (</a:t>
              </a:r>
              <a:r>
                <a:rPr lang="en-US" sz="1500" i="0">
                  <a:latin typeface="+mn-lt"/>
                </a:rPr>
                <a:t>X</a:t>
              </a:r>
              <a:r>
                <a:rPr lang="en-US" sz="1500" i="0" smtClean="0">
                  <a:latin typeface="+mn-lt"/>
                </a:rPr>
                <a:t>_</a:t>
              </a:r>
              <a:r>
                <a:rPr lang="en-US" sz="1500" i="0">
                  <a:latin typeface="+mn-lt"/>
                </a:rPr>
                <a:t>it</a:t>
              </a:r>
              <a:r>
                <a:rPr lang="en-US" sz="1500" dirty="0" smtClean="0">
                  <a:latin typeface="+mn-lt"/>
                </a:rPr>
                <a:t>)</a:t>
              </a:r>
              <a:endParaRPr lang="en-US" sz="1500" dirty="0">
                <a:latin typeface="+mn-lt"/>
              </a:endParaRPr>
            </a:p>
          </dgm:t>
        </dgm:pt>
      </mc:Fallback>
    </mc:AlternateContent>
    <dgm:pt modelId="{CA258CD0-4A75-4A8E-BCA3-F3CAEF42DEC8}" type="parTrans" cxnId="{3D496509-24CA-4678-9DF7-1D4C37D20F86}">
      <dgm:prSet/>
      <dgm:spPr/>
      <dgm:t>
        <a:bodyPr/>
        <a:lstStyle/>
        <a:p>
          <a:endParaRPr lang="en-US" sz="1400"/>
        </a:p>
      </dgm:t>
    </dgm:pt>
    <dgm:pt modelId="{22A207A1-CF03-4CAA-B72D-A28AED6D0D9D}" type="sibTrans" cxnId="{3D496509-24CA-4678-9DF7-1D4C37D20F86}">
      <dgm:prSet/>
      <dgm:spPr/>
      <dgm:t>
        <a:bodyPr/>
        <a:lstStyle/>
        <a:p>
          <a:endParaRPr lang="en-US" sz="1400"/>
        </a:p>
      </dgm:t>
    </dgm:pt>
    <mc:AlternateContent xmlns:mc="http://schemas.openxmlformats.org/markup-compatibility/2006" xmlns:a14="http://schemas.microsoft.com/office/drawing/2010/main">
      <mc:Choice Requires="a14">
        <dgm:pt modelId="{F2492AD4-8BEF-4417-A960-F84D8556722F}">
          <dgm:prSet custT="1"/>
          <dgm:spPr/>
          <dgm:t>
            <a:bodyPr/>
            <a:lstStyle/>
            <a:p>
              <a:r>
                <a:rPr lang="en-US" sz="1500" dirty="0" smtClean="0">
                  <a:latin typeface="+mn-lt"/>
                </a:rPr>
                <a:t>Prices and state/county level variables       (</a:t>
              </a:r>
              <a14:m>
                <m:oMath xmlns:m="http://schemas.openxmlformats.org/officeDocument/2006/math">
                  <m:sSub>
                    <m:sSubPr>
                      <m:ctrlPr>
                        <a:rPr lang="en-US" sz="1500" i="1" smtClean="0">
                          <a:latin typeface="Cambria Math" panose="02040503050406030204" pitchFamily="18" charset="0"/>
                          <a:ea typeface="Cambria Math" pitchFamily="18" charset="0"/>
                        </a:rPr>
                      </m:ctrlPr>
                    </m:sSubPr>
                    <m:e>
                      <m:r>
                        <m:rPr>
                          <m:sty m:val="p"/>
                        </m:rPr>
                        <a:rPr lang="en-US" sz="1500">
                          <a:latin typeface="Cambria Math"/>
                          <a:ea typeface="Cambria Math" pitchFamily="18" charset="0"/>
                        </a:rPr>
                        <m:t>P</m:t>
                      </m:r>
                    </m:e>
                    <m:sub>
                      <m:r>
                        <m:rPr>
                          <m:sty m:val="p"/>
                        </m:rPr>
                        <a:rPr lang="en-US" sz="1500">
                          <a:latin typeface="Cambria Math"/>
                          <a:ea typeface="Cambria Math" pitchFamily="18" charset="0"/>
                        </a:rPr>
                        <m:t>t</m:t>
                      </m:r>
                    </m:sub>
                  </m:sSub>
                  <m:r>
                    <a:rPr lang="en-US" sz="1500" i="1">
                      <a:latin typeface="Cambria Math"/>
                      <a:ea typeface="Cambria Math" pitchFamily="18" charset="0"/>
                    </a:rPr>
                    <m:t>,</m:t>
                  </m:r>
                  <m:sSub>
                    <m:sSubPr>
                      <m:ctrlPr>
                        <a:rPr lang="en-US" sz="1500" i="1">
                          <a:latin typeface="Cambria Math" panose="02040503050406030204" pitchFamily="18" charset="0"/>
                          <a:ea typeface="Cambria Math" pitchFamily="18" charset="0"/>
                        </a:rPr>
                      </m:ctrlPr>
                    </m:sSubPr>
                    <m:e>
                      <m:r>
                        <m:rPr>
                          <m:sty m:val="p"/>
                        </m:rPr>
                        <a:rPr lang="en-US" sz="1500">
                          <a:latin typeface="Cambria Math"/>
                          <a:ea typeface="Cambria Math" pitchFamily="18" charset="0"/>
                        </a:rPr>
                        <m:t>Z</m:t>
                      </m:r>
                    </m:e>
                    <m:sub>
                      <m:r>
                        <m:rPr>
                          <m:sty m:val="p"/>
                        </m:rPr>
                        <a:rPr lang="en-US" sz="1500">
                          <a:latin typeface="Cambria Math"/>
                          <a:ea typeface="Cambria Math" pitchFamily="18" charset="0"/>
                        </a:rPr>
                        <m:t>t</m:t>
                      </m:r>
                    </m:sub>
                  </m:sSub>
                </m:oMath>
              </a14:m>
              <a:r>
                <a:rPr lang="en-US" sz="1500" dirty="0" smtClean="0">
                  <a:latin typeface="+mn-lt"/>
                </a:rPr>
                <a:t>)</a:t>
              </a:r>
              <a:endParaRPr lang="en-US" sz="1500" dirty="0">
                <a:latin typeface="+mn-lt"/>
              </a:endParaRPr>
            </a:p>
          </dgm:t>
        </dgm:pt>
      </mc:Choice>
      <mc:Fallback xmlns="">
        <dgm:pt modelId="{F2492AD4-8BEF-4417-A960-F84D8556722F}">
          <dgm:prSet custT="1"/>
          <dgm:spPr/>
          <dgm:t>
            <a:bodyPr/>
            <a:lstStyle/>
            <a:p>
              <a:r>
                <a:rPr lang="en-US" sz="1500" dirty="0" smtClean="0">
                  <a:latin typeface="+mn-lt"/>
                </a:rPr>
                <a:t>Prices and state/county level variables </a:t>
              </a:r>
              <a:r>
                <a:rPr lang="en-US" sz="1500" dirty="0" smtClean="0">
                  <a:latin typeface="+mn-lt"/>
                </a:rPr>
                <a:t>      (</a:t>
              </a:r>
              <a:r>
                <a:rPr lang="en-US" sz="1500" i="0">
                  <a:latin typeface="Cambria Math"/>
                  <a:ea typeface="Cambria Math" pitchFamily="18" charset="0"/>
                </a:rPr>
                <a:t>P</a:t>
              </a:r>
              <a:r>
                <a:rPr lang="en-US" sz="1500" i="0" smtClean="0">
                  <a:latin typeface="Cambria Math" panose="02040503050406030204" pitchFamily="18" charset="0"/>
                  <a:ea typeface="Cambria Math" pitchFamily="18" charset="0"/>
                </a:rPr>
                <a:t>_</a:t>
              </a:r>
              <a:r>
                <a:rPr lang="en-US" sz="1500" i="0">
                  <a:latin typeface="Cambria Math"/>
                  <a:ea typeface="Cambria Math" pitchFamily="18" charset="0"/>
                </a:rPr>
                <a:t>t,Z</a:t>
              </a:r>
              <a:r>
                <a:rPr lang="en-US" sz="1500" i="0">
                  <a:latin typeface="Cambria Math" panose="02040503050406030204" pitchFamily="18" charset="0"/>
                  <a:ea typeface="Cambria Math" pitchFamily="18" charset="0"/>
                </a:rPr>
                <a:t>_</a:t>
              </a:r>
              <a:r>
                <a:rPr lang="en-US" sz="1500" i="0">
                  <a:latin typeface="Cambria Math"/>
                  <a:ea typeface="Cambria Math" pitchFamily="18" charset="0"/>
                </a:rPr>
                <a:t>t</a:t>
              </a:r>
              <a:r>
                <a:rPr lang="en-US" sz="1500" dirty="0" smtClean="0">
                  <a:latin typeface="+mn-lt"/>
                </a:rPr>
                <a:t>)</a:t>
              </a:r>
              <a:endParaRPr lang="en-US" sz="1500" dirty="0">
                <a:latin typeface="+mn-lt"/>
              </a:endParaRPr>
            </a:p>
          </dgm:t>
        </dgm:pt>
      </mc:Fallback>
    </mc:AlternateContent>
    <dgm:pt modelId="{84CDC6C3-0455-439A-A476-C6E19EBAA34E}" type="parTrans" cxnId="{380A245D-9D70-4E14-BDBC-EBD85051E2CA}">
      <dgm:prSet/>
      <dgm:spPr/>
      <dgm:t>
        <a:bodyPr/>
        <a:lstStyle/>
        <a:p>
          <a:endParaRPr lang="en-US" sz="1400"/>
        </a:p>
      </dgm:t>
    </dgm:pt>
    <dgm:pt modelId="{8ACC8F7E-974F-4BFD-A875-F566BD83208B}" type="sibTrans" cxnId="{380A245D-9D70-4E14-BDBC-EBD85051E2CA}">
      <dgm:prSet/>
      <dgm:spPr/>
      <dgm:t>
        <a:bodyPr/>
        <a:lstStyle/>
        <a:p>
          <a:endParaRPr lang="en-US" sz="1400"/>
        </a:p>
      </dgm:t>
    </dgm:pt>
    <mc:AlternateContent xmlns:mc="http://schemas.openxmlformats.org/markup-compatibility/2006" xmlns:a14="http://schemas.microsoft.com/office/drawing/2010/main">
      <mc:Choice Requires="a14">
        <dgm:pt modelId="{F1F9829D-D91C-4707-887D-610AA92952B4}">
          <dgm:prSet phldrT="[Text]" custT="1"/>
          <dgm:spPr/>
          <dgm:t>
            <a:bodyPr/>
            <a:lstStyle/>
            <a:p>
              <a:r>
                <a:rPr lang="en-US" sz="1600" dirty="0" smtClean="0">
                  <a:latin typeface="+mn-lt"/>
                </a:rPr>
                <a:t>Hours of child care                 (</a:t>
              </a:r>
              <a14:m>
                <m:oMath xmlns:m="http://schemas.openxmlformats.org/officeDocument/2006/math">
                  <m:sSubSup>
                    <m:sSubSupPr>
                      <m:ctrlPr>
                        <a:rPr lang="en-US" sz="1600" i="1" smtClean="0">
                          <a:latin typeface="Cambria Math" panose="02040503050406030204" pitchFamily="18" charset="0"/>
                        </a:rPr>
                      </m:ctrlPr>
                    </m:sSubSupPr>
                    <m:e>
                      <m:r>
                        <m:rPr>
                          <m:sty m:val="p"/>
                        </m:rPr>
                        <a:rPr lang="en-US" sz="1600">
                          <a:latin typeface="Cambria Math"/>
                        </a:rPr>
                        <m:t>C</m:t>
                      </m:r>
                    </m:e>
                    <m:sub>
                      <m:r>
                        <m:rPr>
                          <m:sty m:val="p"/>
                        </m:rPr>
                        <a:rPr lang="en-US" sz="1600">
                          <a:latin typeface="Cambria Math"/>
                        </a:rPr>
                        <m:t>it</m:t>
                      </m:r>
                    </m:sub>
                    <m:sup>
                      <m:r>
                        <m:rPr>
                          <m:sty m:val="p"/>
                        </m:rPr>
                        <a:rPr lang="en-US" sz="1600">
                          <a:latin typeface="Cambria Math"/>
                        </a:rPr>
                        <m:t>h</m:t>
                      </m:r>
                    </m:sup>
                  </m:sSubSup>
                </m:oMath>
              </a14:m>
              <a:r>
                <a:rPr lang="en-US" sz="1600" dirty="0" smtClean="0">
                  <a:latin typeface="+mn-lt"/>
                </a:rPr>
                <a:t>)</a:t>
              </a:r>
              <a:endParaRPr lang="en-US" sz="1600" dirty="0">
                <a:latin typeface="+mn-lt"/>
              </a:endParaRPr>
            </a:p>
          </dgm:t>
        </dgm:pt>
      </mc:Choice>
      <mc:Fallback xmlns="">
        <dgm:pt modelId="{F1F9829D-D91C-4707-887D-610AA92952B4}">
          <dgm:prSet phldrT="[Text]" custT="1"/>
          <dgm:spPr/>
          <dgm:t>
            <a:bodyPr/>
            <a:lstStyle/>
            <a:p>
              <a:r>
                <a:rPr lang="en-US" sz="1600" dirty="0" smtClean="0">
                  <a:latin typeface="+mn-lt"/>
                </a:rPr>
                <a:t>Hours of child care              </a:t>
              </a:r>
              <a:r>
                <a:rPr lang="en-US" sz="1600" dirty="0" smtClean="0">
                  <a:latin typeface="+mn-lt"/>
                </a:rPr>
                <a:t>   </a:t>
              </a:r>
              <a:r>
                <a:rPr lang="en-US" sz="1600" dirty="0" smtClean="0">
                  <a:latin typeface="+mn-lt"/>
                </a:rPr>
                <a:t>(</a:t>
              </a:r>
              <a:r>
                <a:rPr lang="en-US" sz="1600" i="0">
                  <a:latin typeface="+mn-lt"/>
                </a:rPr>
                <a:t>C</a:t>
              </a:r>
              <a:r>
                <a:rPr lang="en-US" sz="1600" i="0" smtClean="0">
                  <a:latin typeface="+mn-lt"/>
                </a:rPr>
                <a:t>_</a:t>
              </a:r>
              <a:r>
                <a:rPr lang="en-US" sz="1600" i="0">
                  <a:latin typeface="+mn-lt"/>
                </a:rPr>
                <a:t>it^h</a:t>
              </a:r>
              <a:r>
                <a:rPr lang="en-US" sz="1600" dirty="0" smtClean="0">
                  <a:latin typeface="+mn-lt"/>
                </a:rPr>
                <a:t>)</a:t>
              </a:r>
              <a:endParaRPr lang="en-US" sz="1600" dirty="0">
                <a:latin typeface="+mn-lt"/>
              </a:endParaRPr>
            </a:p>
          </dgm:t>
        </dgm:pt>
      </mc:Fallback>
    </mc:AlternateContent>
    <dgm:pt modelId="{6AF612DA-877F-4041-899B-1DCD9961631E}" type="parTrans" cxnId="{951C5A1B-93B8-4632-8A6D-C7B90488ACD6}">
      <dgm:prSet/>
      <dgm:spPr/>
      <dgm:t>
        <a:bodyPr/>
        <a:lstStyle/>
        <a:p>
          <a:endParaRPr lang="en-US" sz="1400"/>
        </a:p>
      </dgm:t>
    </dgm:pt>
    <dgm:pt modelId="{D31BF5B5-B10C-4112-9A1B-A73202875500}" type="sibTrans" cxnId="{951C5A1B-93B8-4632-8A6D-C7B90488ACD6}">
      <dgm:prSet/>
      <dgm:spPr/>
      <dgm:t>
        <a:bodyPr/>
        <a:lstStyle/>
        <a:p>
          <a:endParaRPr lang="en-US" sz="1400"/>
        </a:p>
      </dgm:t>
    </dgm:pt>
    <dgm:pt modelId="{92748352-E60C-425F-89EE-BB7F60062E8B}">
      <dgm:prSet phldrT="[Text]" custT="1"/>
      <dgm:spPr/>
      <dgm:t>
        <a:bodyPr/>
        <a:lstStyle/>
        <a:p>
          <a:r>
            <a:rPr lang="en-US" sz="1500" b="1" dirty="0" smtClean="0"/>
            <a:t>Stage Two</a:t>
          </a:r>
          <a:endParaRPr lang="en-US" sz="1500" b="1" dirty="0"/>
        </a:p>
      </dgm:t>
    </dgm:pt>
    <dgm:pt modelId="{96D50526-362D-4787-BBD0-458335C9B9BB}" type="parTrans" cxnId="{5031DF15-153C-4A33-9870-44E62D577E82}">
      <dgm:prSet/>
      <dgm:spPr/>
      <dgm:t>
        <a:bodyPr/>
        <a:lstStyle/>
        <a:p>
          <a:endParaRPr lang="en-US" sz="1400"/>
        </a:p>
      </dgm:t>
    </dgm:pt>
    <dgm:pt modelId="{F922AD8E-29C6-4079-A132-97436D113E3F}" type="sibTrans" cxnId="{5031DF15-153C-4A33-9870-44E62D577E82}">
      <dgm:prSet custT="1"/>
      <dgm:spPr/>
      <dgm:t>
        <a:bodyPr/>
        <a:lstStyle/>
        <a:p>
          <a:endParaRPr lang="en-US" sz="1400"/>
        </a:p>
      </dgm:t>
    </dgm:pt>
    <mc:AlternateContent xmlns:mc="http://schemas.openxmlformats.org/markup-compatibility/2006" xmlns:a14="http://schemas.microsoft.com/office/drawing/2010/main">
      <mc:Choice Requires="a14">
        <dgm:pt modelId="{FF0FAB54-9F46-4484-BE0E-6B91BB649711}">
          <dgm:prSet phldrT="[Text]" custT="1"/>
          <dgm:spPr/>
          <dgm:t>
            <a:bodyPr/>
            <a:lstStyle/>
            <a:p>
              <a:r>
                <a:rPr lang="en-US" sz="1600" dirty="0" smtClean="0">
                  <a:latin typeface="+mn-lt"/>
                </a:rPr>
                <a:t>Quality of child care                   (</a:t>
              </a:r>
              <a14:m>
                <m:oMath xmlns:m="http://schemas.openxmlformats.org/officeDocument/2006/math">
                  <m:sSub>
                    <m:sSubPr>
                      <m:ctrlPr>
                        <a:rPr lang="en-US" sz="1600" i="1" smtClean="0">
                          <a:latin typeface="Cambria Math" panose="02040503050406030204" pitchFamily="18" charset="0"/>
                        </a:rPr>
                      </m:ctrlPr>
                    </m:sSubPr>
                    <m:e>
                      <m:r>
                        <m:rPr>
                          <m:sty m:val="p"/>
                        </m:rPr>
                        <a:rPr lang="en-US" sz="1600">
                          <a:latin typeface="Cambria Math"/>
                        </a:rPr>
                        <m:t>K</m:t>
                      </m:r>
                    </m:e>
                    <m:sub>
                      <m:r>
                        <m:rPr>
                          <m:sty m:val="p"/>
                        </m:rPr>
                        <a:rPr lang="en-US" sz="1600">
                          <a:latin typeface="Cambria Math"/>
                        </a:rPr>
                        <m:t>it</m:t>
                      </m:r>
                    </m:sub>
                  </m:sSub>
                </m:oMath>
              </a14:m>
              <a:r>
                <a:rPr lang="en-US" sz="1600" dirty="0" smtClean="0">
                  <a:latin typeface="+mn-lt"/>
                </a:rPr>
                <a:t>)</a:t>
              </a:r>
              <a:endParaRPr lang="en-US" sz="1600" dirty="0">
                <a:latin typeface="+mn-lt"/>
              </a:endParaRPr>
            </a:p>
          </dgm:t>
        </dgm:pt>
      </mc:Choice>
      <mc:Fallback xmlns="">
        <dgm:pt modelId="{FF0FAB54-9F46-4484-BE0E-6B91BB649711}">
          <dgm:prSet phldrT="[Text]" custT="1"/>
          <dgm:spPr/>
          <dgm:t>
            <a:bodyPr/>
            <a:lstStyle/>
            <a:p>
              <a:r>
                <a:rPr lang="en-US" sz="1600" dirty="0" smtClean="0">
                  <a:latin typeface="+mn-lt"/>
                </a:rPr>
                <a:t>Quality of child care              </a:t>
              </a:r>
              <a:r>
                <a:rPr lang="en-US" sz="1600" dirty="0" smtClean="0">
                  <a:latin typeface="+mn-lt"/>
                </a:rPr>
                <a:t>     (</a:t>
              </a:r>
              <a:r>
                <a:rPr lang="en-US" sz="1600" i="0">
                  <a:latin typeface="+mn-lt"/>
                </a:rPr>
                <a:t>K</a:t>
              </a:r>
              <a:r>
                <a:rPr lang="en-US" sz="1600" i="0" smtClean="0">
                  <a:latin typeface="+mn-lt"/>
                </a:rPr>
                <a:t>_</a:t>
              </a:r>
              <a:r>
                <a:rPr lang="en-US" sz="1600" i="0">
                  <a:latin typeface="+mn-lt"/>
                </a:rPr>
                <a:t>it</a:t>
              </a:r>
              <a:r>
                <a:rPr lang="en-US" sz="1600" dirty="0" smtClean="0">
                  <a:latin typeface="+mn-lt"/>
                </a:rPr>
                <a:t>)</a:t>
              </a:r>
              <a:endParaRPr lang="en-US" sz="1600" dirty="0">
                <a:latin typeface="+mn-lt"/>
              </a:endParaRPr>
            </a:p>
          </dgm:t>
        </dgm:pt>
      </mc:Fallback>
    </mc:AlternateContent>
    <dgm:pt modelId="{52A509D3-373F-43EF-94D7-00110A3460B4}" type="parTrans" cxnId="{09177273-4C44-4731-B92A-36FC357B4824}">
      <dgm:prSet/>
      <dgm:spPr/>
      <dgm:t>
        <a:bodyPr/>
        <a:lstStyle/>
        <a:p>
          <a:endParaRPr lang="en-US" sz="1400"/>
        </a:p>
      </dgm:t>
    </dgm:pt>
    <dgm:pt modelId="{439EB14F-86A2-4297-A5C3-37D21C3268FA}" type="sibTrans" cxnId="{09177273-4C44-4731-B92A-36FC357B4824}">
      <dgm:prSet/>
      <dgm:spPr/>
      <dgm:t>
        <a:bodyPr/>
        <a:lstStyle/>
        <a:p>
          <a:endParaRPr lang="en-US" sz="1400"/>
        </a:p>
      </dgm:t>
    </dgm:pt>
    <mc:AlternateContent xmlns:mc="http://schemas.openxmlformats.org/markup-compatibility/2006" xmlns:a14="http://schemas.microsoft.com/office/drawing/2010/main">
      <mc:Choice Requires="a14">
        <dgm:pt modelId="{65E35CF1-EF8B-4A3A-9EDA-23788A9F4C2F}">
          <dgm:prSet custT="1"/>
          <dgm:spPr/>
          <dgm:t>
            <a:bodyPr/>
            <a:lstStyle/>
            <a:p>
              <a:r>
                <a:rPr lang="en-US" sz="1600" dirty="0" smtClean="0">
                  <a:latin typeface="+mn-lt"/>
                </a:rPr>
                <a:t>Quality of home inputs                    (i.e. observed goods and time inputs)             (</a:t>
              </a:r>
              <a14:m>
                <m:oMath xmlns:m="http://schemas.openxmlformats.org/officeDocument/2006/math">
                  <m:sSub>
                    <m:sSubPr>
                      <m:ctrlPr>
                        <a:rPr lang="en-US" sz="1600" i="1" smtClean="0">
                          <a:latin typeface="Cambria Math" panose="02040503050406030204" pitchFamily="18" charset="0"/>
                        </a:rPr>
                      </m:ctrlPr>
                    </m:sSubPr>
                    <m:e>
                      <m:r>
                        <m:rPr>
                          <m:sty m:val="p"/>
                        </m:rPr>
                        <a:rPr lang="en-US" sz="1600" b="0" i="0" smtClean="0">
                          <a:latin typeface="Cambria Math"/>
                        </a:rPr>
                        <m:t>A</m:t>
                      </m:r>
                    </m:e>
                    <m:sub>
                      <m:r>
                        <m:rPr>
                          <m:sty m:val="p"/>
                        </m:rPr>
                        <a:rPr lang="en-US" sz="1600">
                          <a:latin typeface="Cambria Math"/>
                        </a:rPr>
                        <m:t>it</m:t>
                      </m:r>
                    </m:sub>
                  </m:sSub>
                </m:oMath>
              </a14:m>
              <a:r>
                <a:rPr lang="en-US" sz="1600" dirty="0" smtClean="0">
                  <a:latin typeface="+mn-lt"/>
                </a:rPr>
                <a:t>:{</a:t>
              </a:r>
              <a14:m>
                <m:oMath xmlns:m="http://schemas.openxmlformats.org/officeDocument/2006/math">
                  <m:sSubSup>
                    <m:sSubSupPr>
                      <m:ctrlPr>
                        <a:rPr lang="en-US" sz="1600" i="1" smtClean="0">
                          <a:latin typeface="Cambria Math" panose="02040503050406030204" pitchFamily="18" charset="0"/>
                        </a:rPr>
                      </m:ctrlPr>
                    </m:sSubSupPr>
                    <m:e>
                      <m:r>
                        <m:rPr>
                          <m:sty m:val="p"/>
                        </m:rPr>
                        <a:rPr lang="en-US" sz="1600" b="0" i="0" smtClean="0">
                          <a:latin typeface="Cambria Math"/>
                        </a:rPr>
                        <m:t>G</m:t>
                      </m:r>
                    </m:e>
                    <m:sub>
                      <m:r>
                        <m:rPr>
                          <m:sty m:val="p"/>
                        </m:rPr>
                        <a:rPr lang="en-US" sz="1600">
                          <a:latin typeface="Cambria Math"/>
                        </a:rPr>
                        <m:t>it</m:t>
                      </m:r>
                    </m:sub>
                    <m:sup>
                      <m:r>
                        <m:rPr>
                          <m:sty m:val="p"/>
                        </m:rPr>
                        <a:rPr lang="en-US" sz="1600" b="0" i="0" smtClean="0">
                          <a:latin typeface="Cambria Math"/>
                        </a:rPr>
                        <m:t>A</m:t>
                      </m:r>
                    </m:sup>
                  </m:sSubSup>
                </m:oMath>
              </a14:m>
              <a:r>
                <a:rPr lang="en-US" sz="1600" dirty="0" smtClean="0">
                  <a:latin typeface="+mn-lt"/>
                </a:rPr>
                <a:t>,</a:t>
              </a:r>
              <a14:m>
                <m:oMath xmlns:m="http://schemas.openxmlformats.org/officeDocument/2006/math">
                  <m:sSubSup>
                    <m:sSubSupPr>
                      <m:ctrlPr>
                        <a:rPr lang="en-US" sz="1600" i="1" smtClean="0">
                          <a:latin typeface="Cambria Math" panose="02040503050406030204" pitchFamily="18" charset="0"/>
                        </a:rPr>
                      </m:ctrlPr>
                    </m:sSubSupPr>
                    <m:e>
                      <m:r>
                        <m:rPr>
                          <m:sty m:val="p"/>
                        </m:rPr>
                        <a:rPr lang="en-US" sz="1600" b="0" i="0" smtClean="0">
                          <a:latin typeface="Cambria Math"/>
                        </a:rPr>
                        <m:t>L</m:t>
                      </m:r>
                    </m:e>
                    <m:sub>
                      <m:r>
                        <m:rPr>
                          <m:sty m:val="p"/>
                        </m:rPr>
                        <a:rPr lang="en-US" sz="1600">
                          <a:latin typeface="Cambria Math"/>
                        </a:rPr>
                        <m:t>it</m:t>
                      </m:r>
                    </m:sub>
                    <m:sup>
                      <m:r>
                        <m:rPr>
                          <m:sty m:val="p"/>
                        </m:rPr>
                        <a:rPr lang="en-US" sz="1600" b="0" i="0" smtClean="0">
                          <a:latin typeface="Cambria Math"/>
                        </a:rPr>
                        <m:t>mA</m:t>
                      </m:r>
                    </m:sup>
                  </m:sSubSup>
                </m:oMath>
              </a14:m>
              <a:r>
                <a:rPr lang="en-US" sz="1600" dirty="0" smtClean="0">
                  <a:latin typeface="+mn-lt"/>
                </a:rPr>
                <a:t>})</a:t>
              </a:r>
              <a:endParaRPr lang="en-US" sz="1600" dirty="0">
                <a:latin typeface="+mn-lt"/>
              </a:endParaRPr>
            </a:p>
          </dgm:t>
        </dgm:pt>
      </mc:Choice>
      <mc:Fallback xmlns="">
        <dgm:pt modelId="{65E35CF1-EF8B-4A3A-9EDA-23788A9F4C2F}">
          <dgm:prSet custT="1"/>
          <dgm:spPr/>
          <dgm:t>
            <a:bodyPr/>
            <a:lstStyle/>
            <a:p>
              <a:r>
                <a:rPr lang="en-US" sz="1600" dirty="0" smtClean="0">
                  <a:latin typeface="+mn-lt"/>
                </a:rPr>
                <a:t>Quality of home inputs                    (i.e. observed goods and time inputs)             (</a:t>
              </a:r>
              <a:r>
                <a:rPr lang="en-US" sz="1600" b="0" i="0" smtClean="0">
                  <a:latin typeface="+mn-lt"/>
                </a:rPr>
                <a:t>A_</a:t>
              </a:r>
              <a:r>
                <a:rPr lang="en-US" sz="1600" i="0">
                  <a:latin typeface="+mn-lt"/>
                </a:rPr>
                <a:t>it</a:t>
              </a:r>
              <a:r>
                <a:rPr lang="en-US" sz="1600" dirty="0" smtClean="0">
                  <a:latin typeface="+mn-lt"/>
                </a:rPr>
                <a:t>:{</a:t>
              </a:r>
              <a:r>
                <a:rPr lang="en-US" sz="1600" b="0" i="0" smtClean="0">
                  <a:latin typeface="+mn-lt"/>
                </a:rPr>
                <a:t>G_</a:t>
              </a:r>
              <a:r>
                <a:rPr lang="en-US" sz="1600" i="0">
                  <a:latin typeface="+mn-lt"/>
                </a:rPr>
                <a:t>it^</a:t>
              </a:r>
              <a:r>
                <a:rPr lang="en-US" sz="1600" b="0" i="0" smtClean="0">
                  <a:latin typeface="+mn-lt"/>
                </a:rPr>
                <a:t>A</a:t>
              </a:r>
              <a:r>
                <a:rPr lang="en-US" sz="1600" dirty="0" smtClean="0">
                  <a:latin typeface="+mn-lt"/>
                </a:rPr>
                <a:t>,</a:t>
              </a:r>
              <a:r>
                <a:rPr lang="en-US" sz="1600" b="0" i="0" smtClean="0">
                  <a:latin typeface="+mn-lt"/>
                </a:rPr>
                <a:t>L_</a:t>
              </a:r>
              <a:r>
                <a:rPr lang="en-US" sz="1600" i="0">
                  <a:latin typeface="+mn-lt"/>
                </a:rPr>
                <a:t>it^</a:t>
              </a:r>
              <a:r>
                <a:rPr lang="en-US" sz="1600" b="0" i="0" smtClean="0">
                  <a:latin typeface="+mn-lt"/>
                </a:rPr>
                <a:t>mA</a:t>
              </a:r>
              <a:r>
                <a:rPr lang="en-US" sz="1600" dirty="0" smtClean="0">
                  <a:latin typeface="+mn-lt"/>
                </a:rPr>
                <a:t>})</a:t>
              </a:r>
              <a:endParaRPr lang="en-US" sz="1600" dirty="0">
                <a:latin typeface="+mn-lt"/>
              </a:endParaRPr>
            </a:p>
          </dgm:t>
        </dgm:pt>
      </mc:Fallback>
    </mc:AlternateContent>
    <dgm:pt modelId="{629E471F-D8C1-4648-933F-AE8AE30F301F}" type="parTrans" cxnId="{15253885-3D3B-4BEC-9EF4-21654F0F2A21}">
      <dgm:prSet/>
      <dgm:spPr/>
      <dgm:t>
        <a:bodyPr/>
        <a:lstStyle/>
        <a:p>
          <a:endParaRPr lang="en-US" sz="1400"/>
        </a:p>
      </dgm:t>
    </dgm:pt>
    <dgm:pt modelId="{7A1DD0F8-DDE9-4B27-AB72-516F2029B1F2}" type="sibTrans" cxnId="{15253885-3D3B-4BEC-9EF4-21654F0F2A21}">
      <dgm:prSet/>
      <dgm:spPr/>
      <dgm:t>
        <a:bodyPr/>
        <a:lstStyle/>
        <a:p>
          <a:endParaRPr lang="en-US" sz="1400"/>
        </a:p>
      </dgm:t>
    </dgm:pt>
    <mc:AlternateContent xmlns:mc="http://schemas.openxmlformats.org/markup-compatibility/2006" xmlns:a14="http://schemas.microsoft.com/office/drawing/2010/main">
      <mc:Choice Requires="a14">
        <dgm:pt modelId="{6CC67E27-F808-42D6-80B9-22F9D06E853D}">
          <dgm:prSet custT="1"/>
          <dgm:spPr/>
          <dgm:t>
            <a:bodyPr/>
            <a:lstStyle/>
            <a:p>
              <a:r>
                <a:rPr lang="en-US" sz="1600" dirty="0" smtClean="0">
                  <a:latin typeface="+mn-lt"/>
                </a:rPr>
                <a:t>Unobserved                    (to researcher)           goods and time inputs               (e.g. medical care)   </a:t>
              </a:r>
              <a14:m>
                <m:oMath xmlns:m="http://schemas.openxmlformats.org/officeDocument/2006/math">
                  <m:r>
                    <a:rPr lang="en-US" sz="1600" b="0" i="0" smtClean="0">
                      <a:latin typeface="Cambria Math"/>
                    </a:rPr>
                    <m:t>(</m:t>
                  </m:r>
                  <m:sSubSup>
                    <m:sSubSupPr>
                      <m:ctrlPr>
                        <a:rPr lang="en-US" sz="1600" i="1" smtClean="0">
                          <a:latin typeface="Cambria Math" panose="02040503050406030204" pitchFamily="18" charset="0"/>
                        </a:rPr>
                      </m:ctrlPr>
                    </m:sSubSupPr>
                    <m:e>
                      <m:r>
                        <m:rPr>
                          <m:sty m:val="p"/>
                        </m:rPr>
                        <a:rPr lang="en-US" sz="1600">
                          <a:latin typeface="Cambria Math"/>
                        </a:rPr>
                        <m:t>G</m:t>
                      </m:r>
                    </m:e>
                    <m:sub>
                      <m:r>
                        <m:rPr>
                          <m:sty m:val="p"/>
                        </m:rPr>
                        <a:rPr lang="en-US" sz="1600">
                          <a:latin typeface="Cambria Math"/>
                        </a:rPr>
                        <m:t>it</m:t>
                      </m:r>
                    </m:sub>
                    <m:sup>
                      <m:bar>
                        <m:barPr>
                          <m:pos m:val="top"/>
                          <m:ctrlPr>
                            <a:rPr lang="en-US" sz="1600" i="1">
                              <a:latin typeface="Cambria Math" panose="02040503050406030204" pitchFamily="18" charset="0"/>
                            </a:rPr>
                          </m:ctrlPr>
                        </m:barPr>
                        <m:e>
                          <m:r>
                            <m:rPr>
                              <m:sty m:val="p"/>
                            </m:rPr>
                            <a:rPr lang="en-US" sz="1600">
                              <a:latin typeface="Cambria Math"/>
                            </a:rPr>
                            <m:t>A</m:t>
                          </m:r>
                        </m:e>
                      </m:bar>
                    </m:sup>
                  </m:sSubSup>
                  <m:r>
                    <a:rPr lang="en-US" sz="1600">
                      <a:latin typeface="Cambria Math"/>
                    </a:rPr>
                    <m:t>,</m:t>
                  </m:r>
                  <m:sSubSup>
                    <m:sSubSupPr>
                      <m:ctrlPr>
                        <a:rPr lang="en-US" sz="1600" i="1">
                          <a:latin typeface="Cambria Math" panose="02040503050406030204" pitchFamily="18" charset="0"/>
                        </a:rPr>
                      </m:ctrlPr>
                    </m:sSubSupPr>
                    <m:e>
                      <m:r>
                        <m:rPr>
                          <m:sty m:val="p"/>
                        </m:rPr>
                        <a:rPr lang="en-US" sz="1600">
                          <a:latin typeface="Cambria Math"/>
                        </a:rPr>
                        <m:t>L</m:t>
                      </m:r>
                    </m:e>
                    <m:sub>
                      <m:r>
                        <m:rPr>
                          <m:sty m:val="p"/>
                        </m:rPr>
                        <a:rPr lang="en-US" sz="1600">
                          <a:latin typeface="Cambria Math"/>
                        </a:rPr>
                        <m:t>it</m:t>
                      </m:r>
                    </m:sub>
                    <m:sup>
                      <m:r>
                        <m:rPr>
                          <m:sty m:val="p"/>
                        </m:rPr>
                        <a:rPr lang="en-US" sz="1600">
                          <a:latin typeface="Cambria Math"/>
                        </a:rPr>
                        <m:t>m</m:t>
                      </m:r>
                      <m:bar>
                        <m:barPr>
                          <m:pos m:val="top"/>
                          <m:ctrlPr>
                            <a:rPr lang="en-US" sz="1600" i="1">
                              <a:latin typeface="Cambria Math" panose="02040503050406030204" pitchFamily="18" charset="0"/>
                            </a:rPr>
                          </m:ctrlPr>
                        </m:barPr>
                        <m:e>
                          <m:r>
                            <m:rPr>
                              <m:sty m:val="p"/>
                            </m:rPr>
                            <a:rPr lang="en-US" sz="1600">
                              <a:latin typeface="Cambria Math"/>
                            </a:rPr>
                            <m:t>A</m:t>
                          </m:r>
                        </m:e>
                      </m:bar>
                    </m:sup>
                  </m:sSubSup>
                </m:oMath>
              </a14:m>
              <a:r>
                <a:rPr lang="en-US" sz="1600" dirty="0" smtClean="0">
                  <a:latin typeface="+mn-lt"/>
                </a:rPr>
                <a:t>)</a:t>
              </a:r>
              <a:endParaRPr lang="en-US" sz="1600" dirty="0">
                <a:latin typeface="+mn-lt"/>
              </a:endParaRPr>
            </a:p>
          </dgm:t>
        </dgm:pt>
      </mc:Choice>
      <mc:Fallback xmlns="">
        <dgm:pt modelId="{6CC67E27-F808-42D6-80B9-22F9D06E853D}">
          <dgm:prSet custT="1"/>
          <dgm:spPr/>
          <dgm:t>
            <a:bodyPr/>
            <a:lstStyle/>
            <a:p>
              <a:r>
                <a:rPr lang="en-US" sz="1600" dirty="0" smtClean="0">
                  <a:latin typeface="+mn-lt"/>
                </a:rPr>
                <a:t>Unobserved                    (to researcher)           goods and time inputs               (e.g. medical care)   </a:t>
              </a:r>
              <a:r>
                <a:rPr lang="en-US" sz="1600" b="0" i="0" smtClean="0">
                  <a:latin typeface="+mn-lt"/>
                </a:rPr>
                <a:t>(</a:t>
              </a:r>
              <a:r>
                <a:rPr lang="en-US" sz="1600" i="0">
                  <a:latin typeface="+mn-lt"/>
                </a:rPr>
                <a:t>G</a:t>
              </a:r>
              <a:r>
                <a:rPr lang="en-US" sz="1600" i="0" smtClean="0">
                  <a:latin typeface="+mn-lt"/>
                </a:rPr>
                <a:t>_</a:t>
              </a:r>
              <a:r>
                <a:rPr lang="en-US" sz="1600" i="0">
                  <a:latin typeface="+mn-lt"/>
                </a:rPr>
                <a:t>it^¯A,L_it^(m¯A)</a:t>
              </a:r>
              <a:r>
                <a:rPr lang="en-US" sz="1600" dirty="0" smtClean="0">
                  <a:latin typeface="+mn-lt"/>
                </a:rPr>
                <a:t>)</a:t>
              </a:r>
              <a:endParaRPr lang="en-US" sz="1600" dirty="0">
                <a:latin typeface="+mn-lt"/>
              </a:endParaRPr>
            </a:p>
          </dgm:t>
        </dgm:pt>
      </mc:Fallback>
    </mc:AlternateContent>
    <dgm:pt modelId="{74972BAE-4D95-43D5-BA76-A87A20CC27F1}" type="parTrans" cxnId="{93EEDC21-6AAB-462F-A80E-29F85C429965}">
      <dgm:prSet/>
      <dgm:spPr/>
      <dgm:t>
        <a:bodyPr/>
        <a:lstStyle/>
        <a:p>
          <a:endParaRPr lang="en-US" sz="1400"/>
        </a:p>
      </dgm:t>
    </dgm:pt>
    <dgm:pt modelId="{4D7A3860-AE6A-4386-AC76-5832017DA9F2}" type="sibTrans" cxnId="{93EEDC21-6AAB-462F-A80E-29F85C429965}">
      <dgm:prSet/>
      <dgm:spPr/>
      <dgm:t>
        <a:bodyPr/>
        <a:lstStyle/>
        <a:p>
          <a:endParaRPr lang="en-US" sz="1400"/>
        </a:p>
      </dgm:t>
    </dgm:pt>
    <mc:AlternateContent xmlns:mc="http://schemas.openxmlformats.org/markup-compatibility/2006" xmlns:a14="http://schemas.microsoft.com/office/drawing/2010/main">
      <mc:Choice Requires="a14">
        <dgm:pt modelId="{5BB1694E-BD3D-4492-A024-5C1756FC0A52}">
          <dgm:prSet phldrT="[Text]" custT="1"/>
          <dgm:spPr/>
          <dgm:t>
            <a:bodyPr/>
            <a:lstStyle/>
            <a:p>
              <a:r>
                <a:rPr lang="en-US" sz="1500" dirty="0" smtClean="0">
                  <a:latin typeface="+mn-lt"/>
                </a:rPr>
                <a:t>Non-cognitive skills             (</a:t>
              </a:r>
              <a14:m>
                <m:oMath xmlns:m="http://schemas.openxmlformats.org/officeDocument/2006/math">
                  <m:sSub>
                    <m:sSubPr>
                      <m:ctrlPr>
                        <a:rPr lang="en-US" sz="1500" i="1" smtClean="0">
                          <a:latin typeface="Cambria Math" panose="02040503050406030204" pitchFamily="18" charset="0"/>
                        </a:rPr>
                      </m:ctrlPr>
                    </m:sSubPr>
                    <m:e>
                      <m:r>
                        <m:rPr>
                          <m:sty m:val="p"/>
                        </m:rPr>
                        <a:rPr lang="en-US" sz="1500" b="0" i="0" smtClean="0">
                          <a:latin typeface="Cambria Math"/>
                        </a:rPr>
                        <m:t>B</m:t>
                      </m:r>
                    </m:e>
                    <m:sub>
                      <m:r>
                        <m:rPr>
                          <m:sty m:val="p"/>
                        </m:rPr>
                        <a:rPr lang="en-US" sz="1500">
                          <a:latin typeface="Cambria Math"/>
                        </a:rPr>
                        <m:t>it</m:t>
                      </m:r>
                      <m:r>
                        <a:rPr lang="en-US" sz="1500" b="0" i="0" smtClean="0">
                          <a:latin typeface="Cambria Math"/>
                        </a:rPr>
                        <m:t>+1</m:t>
                      </m:r>
                    </m:sub>
                  </m:sSub>
                </m:oMath>
              </a14:m>
              <a:r>
                <a:rPr lang="en-US" sz="1500" dirty="0" smtClean="0">
                  <a:latin typeface="+mn-lt"/>
                </a:rPr>
                <a:t>)</a:t>
              </a:r>
              <a:endParaRPr lang="en-US" sz="1500" dirty="0">
                <a:latin typeface="+mn-lt"/>
              </a:endParaRPr>
            </a:p>
          </dgm:t>
        </dgm:pt>
      </mc:Choice>
      <mc:Fallback xmlns="">
        <dgm:pt modelId="{5BB1694E-BD3D-4492-A024-5C1756FC0A52}">
          <dgm:prSet phldrT="[Text]" custT="1"/>
          <dgm:spPr/>
          <dgm:t>
            <a:bodyPr/>
            <a:lstStyle/>
            <a:p>
              <a:r>
                <a:rPr lang="en-US" sz="1500" dirty="0" smtClean="0">
                  <a:latin typeface="+mn-lt"/>
                </a:rPr>
                <a:t>Non-cognitive skills             (</a:t>
              </a:r>
              <a:r>
                <a:rPr lang="en-US" sz="1500" b="0" i="0" smtClean="0">
                  <a:latin typeface="+mn-lt"/>
                </a:rPr>
                <a:t>B_(</a:t>
              </a:r>
              <a:r>
                <a:rPr lang="en-US" sz="1500" i="0">
                  <a:latin typeface="+mn-lt"/>
                </a:rPr>
                <a:t>it</a:t>
              </a:r>
              <a:r>
                <a:rPr lang="en-US" sz="1500" b="0" i="0" smtClean="0">
                  <a:latin typeface="+mn-lt"/>
                </a:rPr>
                <a:t>+1)</a:t>
              </a:r>
              <a:r>
                <a:rPr lang="en-US" sz="1500" dirty="0" smtClean="0">
                  <a:latin typeface="+mn-lt"/>
                </a:rPr>
                <a:t>)</a:t>
              </a:r>
              <a:endParaRPr lang="en-US" sz="1500" dirty="0">
                <a:latin typeface="+mn-lt"/>
              </a:endParaRPr>
            </a:p>
          </dgm:t>
        </dgm:pt>
      </mc:Fallback>
    </mc:AlternateContent>
    <dgm:pt modelId="{EF4C8D02-6352-406C-A3F5-A24761D70268}" type="parTrans" cxnId="{25784DAA-08D7-4B42-B81B-69EF24D170F7}">
      <dgm:prSet/>
      <dgm:spPr/>
      <dgm:t>
        <a:bodyPr/>
        <a:lstStyle/>
        <a:p>
          <a:endParaRPr lang="en-US" sz="1400"/>
        </a:p>
      </dgm:t>
    </dgm:pt>
    <dgm:pt modelId="{7F63AAC5-71E7-492B-ADC5-E9218FFF321C}" type="sibTrans" cxnId="{25784DAA-08D7-4B42-B81B-69EF24D170F7}">
      <dgm:prSet/>
      <dgm:spPr/>
      <dgm:t>
        <a:bodyPr/>
        <a:lstStyle/>
        <a:p>
          <a:endParaRPr lang="en-US" sz="1400"/>
        </a:p>
      </dgm:t>
    </dgm:pt>
    <mc:AlternateContent xmlns:mc="http://schemas.openxmlformats.org/markup-compatibility/2006" xmlns:a14="http://schemas.microsoft.com/office/drawing/2010/main">
      <mc:Choice Requires="a14">
        <dgm:pt modelId="{98AB5219-E704-4D19-8EE8-57A95B25E56A}">
          <dgm:prSet phldrT="[Text]" custT="1"/>
          <dgm:spPr/>
          <dgm:t>
            <a:bodyPr/>
            <a:lstStyle/>
            <a:p>
              <a:r>
                <a:rPr lang="en-US" sz="1500" dirty="0" smtClean="0">
                  <a:latin typeface="+mn-lt"/>
                </a:rPr>
                <a:t>Demographics (</a:t>
              </a:r>
              <a14:m>
                <m:oMath xmlns:m="http://schemas.openxmlformats.org/officeDocument/2006/math">
                  <m:sSub>
                    <m:sSubPr>
                      <m:ctrlPr>
                        <a:rPr lang="en-US" sz="1500" i="1" smtClean="0">
                          <a:latin typeface="Cambria Math" panose="02040503050406030204" pitchFamily="18" charset="0"/>
                        </a:rPr>
                      </m:ctrlPr>
                    </m:sSubPr>
                    <m:e>
                      <m:r>
                        <m:rPr>
                          <m:sty m:val="p"/>
                        </m:rPr>
                        <a:rPr lang="en-US" sz="1500">
                          <a:latin typeface="Cambria Math"/>
                        </a:rPr>
                        <m:t>X</m:t>
                      </m:r>
                    </m:e>
                    <m:sub>
                      <m:r>
                        <m:rPr>
                          <m:sty m:val="p"/>
                        </m:rPr>
                        <a:rPr lang="en-US" sz="1500">
                          <a:latin typeface="Cambria Math"/>
                        </a:rPr>
                        <m:t>it</m:t>
                      </m:r>
                      <m:r>
                        <a:rPr lang="en-US" sz="1500" b="0" i="0" smtClean="0">
                          <a:latin typeface="Cambria Math"/>
                        </a:rPr>
                        <m:t>+1</m:t>
                      </m:r>
                    </m:sub>
                  </m:sSub>
                </m:oMath>
              </a14:m>
              <a:r>
                <a:rPr lang="en-US" sz="1500" dirty="0" smtClean="0">
                  <a:latin typeface="+mn-lt"/>
                </a:rPr>
                <a:t>)</a:t>
              </a:r>
              <a:endParaRPr lang="en-US" sz="1500" dirty="0">
                <a:latin typeface="+mn-lt"/>
              </a:endParaRPr>
            </a:p>
          </dgm:t>
        </dgm:pt>
      </mc:Choice>
      <mc:Fallback xmlns="">
        <dgm:pt modelId="{98AB5219-E704-4D19-8EE8-57A95B25E56A}">
          <dgm:prSet phldrT="[Text]" custT="1"/>
          <dgm:spPr/>
          <dgm:t>
            <a:bodyPr/>
            <a:lstStyle/>
            <a:p>
              <a:r>
                <a:rPr lang="en-US" sz="1500" dirty="0" smtClean="0">
                  <a:latin typeface="+mn-lt"/>
                </a:rPr>
                <a:t>Demographics (</a:t>
              </a:r>
              <a:r>
                <a:rPr lang="en-US" sz="1500" i="0">
                  <a:latin typeface="+mn-lt"/>
                </a:rPr>
                <a:t>X</a:t>
              </a:r>
              <a:r>
                <a:rPr lang="en-US" sz="1500" i="0" smtClean="0">
                  <a:latin typeface="+mn-lt"/>
                </a:rPr>
                <a:t>_(</a:t>
              </a:r>
              <a:r>
                <a:rPr lang="en-US" sz="1500" i="0">
                  <a:latin typeface="+mn-lt"/>
                </a:rPr>
                <a:t>it</a:t>
              </a:r>
              <a:r>
                <a:rPr lang="en-US" sz="1500" b="0" i="0" smtClean="0">
                  <a:latin typeface="+mn-lt"/>
                </a:rPr>
                <a:t>+1)</a:t>
              </a:r>
              <a:r>
                <a:rPr lang="en-US" sz="1500" dirty="0" smtClean="0">
                  <a:latin typeface="+mn-lt"/>
                </a:rPr>
                <a:t>)</a:t>
              </a:r>
              <a:endParaRPr lang="en-US" sz="1500" dirty="0">
                <a:latin typeface="+mn-lt"/>
              </a:endParaRPr>
            </a:p>
          </dgm:t>
        </dgm:pt>
      </mc:Fallback>
    </mc:AlternateContent>
    <dgm:pt modelId="{47ADEBD9-47E5-4DAD-A2F0-E9B6F53F2047}" type="parTrans" cxnId="{73026CB4-A57E-4E81-8797-3C837B5070F6}">
      <dgm:prSet/>
      <dgm:spPr/>
      <dgm:t>
        <a:bodyPr/>
        <a:lstStyle/>
        <a:p>
          <a:endParaRPr lang="en-US" sz="1400"/>
        </a:p>
      </dgm:t>
    </dgm:pt>
    <dgm:pt modelId="{FCF15788-8F18-483F-B7F4-AE5B5B70E7FA}" type="sibTrans" cxnId="{73026CB4-A57E-4E81-8797-3C837B5070F6}">
      <dgm:prSet/>
      <dgm:spPr/>
      <dgm:t>
        <a:bodyPr/>
        <a:lstStyle/>
        <a:p>
          <a:endParaRPr lang="en-US" sz="1400"/>
        </a:p>
      </dgm:t>
    </dgm:pt>
    <mc:AlternateContent xmlns:mc="http://schemas.openxmlformats.org/markup-compatibility/2006" xmlns:a14="http://schemas.microsoft.com/office/drawing/2010/main">
      <mc:Choice Requires="a14">
        <dgm:pt modelId="{B871B81C-C03F-4029-8769-EC67F7EFB72C}">
          <dgm:prSet phldrT="[Text]" custT="1"/>
          <dgm:spPr/>
          <dgm:t>
            <a:bodyPr/>
            <a:lstStyle/>
            <a:p>
              <a:r>
                <a:rPr lang="en-US" sz="1500" dirty="0" smtClean="0">
                  <a:latin typeface="+mn-lt"/>
                </a:rPr>
                <a:t>Prices and state/county level variables (</a:t>
              </a:r>
              <a14:m>
                <m:oMath xmlns:m="http://schemas.openxmlformats.org/officeDocument/2006/math">
                  <m:sSub>
                    <m:sSubPr>
                      <m:ctrlPr>
                        <a:rPr lang="en-US" sz="1500" i="1" smtClean="0">
                          <a:latin typeface="Cambria Math" panose="02040503050406030204" pitchFamily="18" charset="0"/>
                          <a:ea typeface="Cambria Math" pitchFamily="18" charset="0"/>
                        </a:rPr>
                      </m:ctrlPr>
                    </m:sSubPr>
                    <m:e>
                      <m:r>
                        <m:rPr>
                          <m:sty m:val="p"/>
                        </m:rPr>
                        <a:rPr lang="en-US" sz="1500">
                          <a:latin typeface="Cambria Math"/>
                          <a:ea typeface="Cambria Math" pitchFamily="18" charset="0"/>
                        </a:rPr>
                        <m:t>P</m:t>
                      </m:r>
                    </m:e>
                    <m:sub>
                      <m:r>
                        <m:rPr>
                          <m:sty m:val="p"/>
                        </m:rPr>
                        <a:rPr lang="en-US" sz="1500">
                          <a:latin typeface="Cambria Math"/>
                          <a:ea typeface="Cambria Math" pitchFamily="18" charset="0"/>
                        </a:rPr>
                        <m:t>t</m:t>
                      </m:r>
                      <m:r>
                        <a:rPr lang="en-US" sz="1500" b="0" i="0" smtClean="0">
                          <a:latin typeface="Cambria Math"/>
                          <a:ea typeface="Cambria Math" pitchFamily="18" charset="0"/>
                        </a:rPr>
                        <m:t>+1</m:t>
                      </m:r>
                    </m:sub>
                  </m:sSub>
                  <m:r>
                    <a:rPr lang="en-US" sz="1500" i="1">
                      <a:latin typeface="Cambria Math"/>
                      <a:ea typeface="Cambria Math" pitchFamily="18" charset="0"/>
                    </a:rPr>
                    <m:t>,</m:t>
                  </m:r>
                  <m:sSub>
                    <m:sSubPr>
                      <m:ctrlPr>
                        <a:rPr lang="en-US" sz="1500" i="1">
                          <a:latin typeface="Cambria Math" panose="02040503050406030204" pitchFamily="18" charset="0"/>
                          <a:ea typeface="Cambria Math" pitchFamily="18" charset="0"/>
                        </a:rPr>
                      </m:ctrlPr>
                    </m:sSubPr>
                    <m:e>
                      <m:r>
                        <m:rPr>
                          <m:sty m:val="p"/>
                        </m:rPr>
                        <a:rPr lang="en-US" sz="1500">
                          <a:latin typeface="Cambria Math"/>
                          <a:ea typeface="Cambria Math" pitchFamily="18" charset="0"/>
                        </a:rPr>
                        <m:t>Z</m:t>
                      </m:r>
                    </m:e>
                    <m:sub>
                      <m:r>
                        <m:rPr>
                          <m:sty m:val="p"/>
                        </m:rPr>
                        <a:rPr lang="en-US" sz="1500">
                          <a:latin typeface="Cambria Math"/>
                          <a:ea typeface="Cambria Math" pitchFamily="18" charset="0"/>
                        </a:rPr>
                        <m:t>t</m:t>
                      </m:r>
                      <m:r>
                        <a:rPr lang="en-US" sz="1500" b="0" i="0" smtClean="0">
                          <a:latin typeface="Cambria Math"/>
                          <a:ea typeface="Cambria Math" pitchFamily="18" charset="0"/>
                        </a:rPr>
                        <m:t>+1</m:t>
                      </m:r>
                    </m:sub>
                  </m:sSub>
                </m:oMath>
              </a14:m>
              <a:r>
                <a:rPr lang="en-US" sz="1500" dirty="0" smtClean="0">
                  <a:latin typeface="+mn-lt"/>
                </a:rPr>
                <a:t>)</a:t>
              </a:r>
              <a:endParaRPr lang="en-US" sz="1500" dirty="0">
                <a:latin typeface="+mn-lt"/>
              </a:endParaRPr>
            </a:p>
          </dgm:t>
        </dgm:pt>
      </mc:Choice>
      <mc:Fallback xmlns="">
        <dgm:pt modelId="{B871B81C-C03F-4029-8769-EC67F7EFB72C}">
          <dgm:prSet phldrT="[Text]" custT="1"/>
          <dgm:spPr/>
          <dgm:t>
            <a:bodyPr/>
            <a:lstStyle/>
            <a:p>
              <a:r>
                <a:rPr lang="en-US" sz="1500" dirty="0" smtClean="0">
                  <a:latin typeface="+mn-lt"/>
                </a:rPr>
                <a:t>Prices and state/county level variables (</a:t>
              </a:r>
              <a:r>
                <a:rPr lang="en-US" sz="1500" i="0">
                  <a:latin typeface="+mn-lt"/>
                  <a:ea typeface="Cambria Math" pitchFamily="18" charset="0"/>
                </a:rPr>
                <a:t>P</a:t>
              </a:r>
              <a:r>
                <a:rPr lang="en-US" sz="1500" i="0" smtClean="0">
                  <a:latin typeface="+mn-lt"/>
                  <a:ea typeface="Cambria Math" pitchFamily="18" charset="0"/>
                </a:rPr>
                <a:t>_(</a:t>
              </a:r>
              <a:r>
                <a:rPr lang="en-US" sz="1500" i="0">
                  <a:latin typeface="+mn-lt"/>
                  <a:ea typeface="Cambria Math" pitchFamily="18" charset="0"/>
                </a:rPr>
                <a:t>t</a:t>
              </a:r>
              <a:r>
                <a:rPr lang="en-US" sz="1500" b="0" i="0" smtClean="0">
                  <a:latin typeface="+mn-lt"/>
                  <a:ea typeface="Cambria Math" pitchFamily="18" charset="0"/>
                </a:rPr>
                <a:t>+1)</a:t>
              </a:r>
              <a:r>
                <a:rPr lang="en-US" sz="1500" i="0">
                  <a:latin typeface="+mn-lt"/>
                  <a:ea typeface="Cambria Math" pitchFamily="18" charset="0"/>
                </a:rPr>
                <a:t>,Z_(t</a:t>
              </a:r>
              <a:r>
                <a:rPr lang="en-US" sz="1500" b="0" i="0" smtClean="0">
                  <a:latin typeface="+mn-lt"/>
                  <a:ea typeface="Cambria Math" pitchFamily="18" charset="0"/>
                </a:rPr>
                <a:t>+1</a:t>
              </a:r>
              <a:r>
                <a:rPr lang="en-US" sz="1500" b="0" i="0">
                  <a:latin typeface="+mn-lt"/>
                  <a:ea typeface="Cambria Math" pitchFamily="18" charset="0"/>
                </a:rPr>
                <a:t>)</a:t>
              </a:r>
              <a:r>
                <a:rPr lang="en-US" sz="1500" dirty="0" smtClean="0">
                  <a:latin typeface="+mn-lt"/>
                </a:rPr>
                <a:t>)</a:t>
              </a:r>
              <a:endParaRPr lang="en-US" sz="1500" dirty="0">
                <a:latin typeface="+mn-lt"/>
              </a:endParaRPr>
            </a:p>
          </dgm:t>
        </dgm:pt>
      </mc:Fallback>
    </mc:AlternateContent>
    <dgm:pt modelId="{48076493-E074-4765-83E4-AAA7807F763A}" type="parTrans" cxnId="{E67E51AA-B72B-4FDE-A80C-E2E4CB79AA97}">
      <dgm:prSet/>
      <dgm:spPr/>
      <dgm:t>
        <a:bodyPr/>
        <a:lstStyle/>
        <a:p>
          <a:endParaRPr lang="en-US" sz="1400"/>
        </a:p>
      </dgm:t>
    </dgm:pt>
    <dgm:pt modelId="{0410C24E-6358-43DA-93B6-0FB1E8A77B11}" type="sibTrans" cxnId="{E67E51AA-B72B-4FDE-A80C-E2E4CB79AA97}">
      <dgm:prSet/>
      <dgm:spPr/>
      <dgm:t>
        <a:bodyPr/>
        <a:lstStyle/>
        <a:p>
          <a:endParaRPr lang="en-US" sz="1400"/>
        </a:p>
      </dgm:t>
    </dgm:pt>
    <dgm:pt modelId="{25718635-82CB-4C69-8FFB-950A990C29D4}">
      <dgm:prSet custT="1"/>
      <dgm:spPr/>
      <dgm:t>
        <a:bodyPr/>
        <a:lstStyle/>
        <a:p>
          <a:endParaRPr lang="en-US" sz="1600" dirty="0">
            <a:latin typeface="+mn-lt"/>
          </a:endParaRPr>
        </a:p>
      </dgm:t>
    </dgm:pt>
    <dgm:pt modelId="{85D7F2CB-03AC-4DCB-B42C-0B8E7291BCD7}" type="parTrans" cxnId="{BC004622-1011-476B-999B-3520CD7A038E}">
      <dgm:prSet/>
      <dgm:spPr/>
      <dgm:t>
        <a:bodyPr/>
        <a:lstStyle/>
        <a:p>
          <a:endParaRPr lang="en-US" sz="1400"/>
        </a:p>
      </dgm:t>
    </dgm:pt>
    <dgm:pt modelId="{9302BE61-D78F-4BEF-8CA1-D8BCC71FE4B0}" type="sibTrans" cxnId="{BC004622-1011-476B-999B-3520CD7A038E}">
      <dgm:prSet/>
      <dgm:spPr/>
      <dgm:t>
        <a:bodyPr/>
        <a:lstStyle/>
        <a:p>
          <a:endParaRPr lang="en-US" sz="1400"/>
        </a:p>
      </dgm:t>
    </dgm:pt>
    <dgm:pt modelId="{85BBCE39-AECF-4E4C-8B88-05A0D961F88C}">
      <dgm:prSet phldrT="[Text]" custT="1"/>
      <dgm:spPr/>
      <dgm:t>
        <a:bodyPr/>
        <a:lstStyle/>
        <a:p>
          <a:endParaRPr lang="en-US" sz="1500" dirty="0">
            <a:latin typeface="+mn-lt"/>
          </a:endParaRPr>
        </a:p>
      </dgm:t>
    </dgm:pt>
    <dgm:pt modelId="{4DCEA87C-2A63-4DD2-B163-6E81E173CC24}" type="parTrans" cxnId="{2A9A9643-39E9-4166-9CE4-01C3D99F0E4C}">
      <dgm:prSet/>
      <dgm:spPr/>
      <dgm:t>
        <a:bodyPr/>
        <a:lstStyle/>
        <a:p>
          <a:endParaRPr lang="en-US" sz="1400"/>
        </a:p>
      </dgm:t>
    </dgm:pt>
    <dgm:pt modelId="{C5E19341-0FEF-4A19-A29D-5C9026CD161A}" type="sibTrans" cxnId="{2A9A9643-39E9-4166-9CE4-01C3D99F0E4C}">
      <dgm:prSet/>
      <dgm:spPr/>
      <dgm:t>
        <a:bodyPr/>
        <a:lstStyle/>
        <a:p>
          <a:endParaRPr lang="en-US" sz="1400"/>
        </a:p>
      </dgm:t>
    </dgm:pt>
    <dgm:pt modelId="{47CD36DE-E752-4B86-A91E-37651816B985}">
      <dgm:prSet custT="1"/>
      <dgm:spPr/>
      <dgm:t>
        <a:bodyPr/>
        <a:lstStyle/>
        <a:p>
          <a:endParaRPr lang="en-US" sz="1500" dirty="0">
            <a:latin typeface="+mn-lt"/>
          </a:endParaRPr>
        </a:p>
      </dgm:t>
    </dgm:pt>
    <dgm:pt modelId="{11986770-45DE-4F6C-98A7-4A15B1948799}" type="parTrans" cxnId="{2C839C67-7D6B-41EB-963D-792A206476A1}">
      <dgm:prSet/>
      <dgm:spPr/>
      <dgm:t>
        <a:bodyPr/>
        <a:lstStyle/>
        <a:p>
          <a:endParaRPr lang="en-US" sz="1400"/>
        </a:p>
      </dgm:t>
    </dgm:pt>
    <dgm:pt modelId="{42D32D78-AA20-4345-BFDB-CDF67696EC29}" type="sibTrans" cxnId="{2C839C67-7D6B-41EB-963D-792A206476A1}">
      <dgm:prSet/>
      <dgm:spPr/>
      <dgm:t>
        <a:bodyPr/>
        <a:lstStyle/>
        <a:p>
          <a:endParaRPr lang="en-US" sz="1400"/>
        </a:p>
      </dgm:t>
    </dgm:pt>
    <dgm:pt modelId="{9C061989-3D3B-4F3E-9C7E-38AE3A40B19B}">
      <dgm:prSet custT="1"/>
      <dgm:spPr/>
      <dgm:t>
        <a:bodyPr/>
        <a:lstStyle/>
        <a:p>
          <a:endParaRPr lang="en-US" sz="1500" dirty="0">
            <a:latin typeface="+mn-lt"/>
          </a:endParaRPr>
        </a:p>
      </dgm:t>
    </dgm:pt>
    <dgm:pt modelId="{E16D51DB-EF1D-4CAC-8A11-5AD410696785}" type="parTrans" cxnId="{91C03645-8B1A-4A0B-AB38-62E2FC9DDAEF}">
      <dgm:prSet/>
      <dgm:spPr/>
      <dgm:t>
        <a:bodyPr/>
        <a:lstStyle/>
        <a:p>
          <a:endParaRPr lang="en-US" sz="1400"/>
        </a:p>
      </dgm:t>
    </dgm:pt>
    <dgm:pt modelId="{4C473B60-9382-4349-8113-7CDC270B85C7}" type="sibTrans" cxnId="{91C03645-8B1A-4A0B-AB38-62E2FC9DDAEF}">
      <dgm:prSet/>
      <dgm:spPr/>
      <dgm:t>
        <a:bodyPr/>
        <a:lstStyle/>
        <a:p>
          <a:endParaRPr lang="en-US" sz="1400"/>
        </a:p>
      </dgm:t>
    </dgm:pt>
    <dgm:pt modelId="{9C7487C4-F35C-485E-9495-6CDFCF2791B3}">
      <dgm:prSet custT="1"/>
      <dgm:spPr/>
      <dgm:t>
        <a:bodyPr/>
        <a:lstStyle/>
        <a:p>
          <a:endParaRPr lang="en-US" sz="1500" dirty="0">
            <a:latin typeface="+mn-lt"/>
          </a:endParaRPr>
        </a:p>
      </dgm:t>
    </dgm:pt>
    <dgm:pt modelId="{29B109C2-3C72-4AE2-A4A0-AE0B0C8C3035}" type="parTrans" cxnId="{C7516FE3-B2E4-4A3A-AB67-83F453753699}">
      <dgm:prSet/>
      <dgm:spPr/>
      <dgm:t>
        <a:bodyPr/>
        <a:lstStyle/>
        <a:p>
          <a:endParaRPr lang="en-US" sz="1400"/>
        </a:p>
      </dgm:t>
    </dgm:pt>
    <dgm:pt modelId="{3CC44488-1193-4E6B-8E20-84E10E5BB068}" type="sibTrans" cxnId="{C7516FE3-B2E4-4A3A-AB67-83F453753699}">
      <dgm:prSet/>
      <dgm:spPr/>
      <dgm:t>
        <a:bodyPr/>
        <a:lstStyle/>
        <a:p>
          <a:endParaRPr lang="en-US" sz="1400"/>
        </a:p>
      </dgm:t>
    </dgm:pt>
    <dgm:pt modelId="{377F015C-F2EC-4986-A681-A91E842C0192}">
      <dgm:prSet phldrT="[Text]" custT="1"/>
      <dgm:spPr/>
      <dgm:t>
        <a:bodyPr/>
        <a:lstStyle/>
        <a:p>
          <a:endParaRPr lang="en-US" sz="1600" dirty="0">
            <a:latin typeface="+mn-lt"/>
          </a:endParaRPr>
        </a:p>
      </dgm:t>
    </dgm:pt>
    <dgm:pt modelId="{18A964AA-546F-4477-B062-4FC86DBF7BF5}" type="parTrans" cxnId="{3616410F-FFA0-438B-A87C-2809AC8C568C}">
      <dgm:prSet/>
      <dgm:spPr/>
      <dgm:t>
        <a:bodyPr/>
        <a:lstStyle/>
        <a:p>
          <a:endParaRPr lang="en-US" sz="1400"/>
        </a:p>
      </dgm:t>
    </dgm:pt>
    <dgm:pt modelId="{BB8BF2C8-3E46-4DF1-9512-653636B855AA}" type="sibTrans" cxnId="{3616410F-FFA0-438B-A87C-2809AC8C568C}">
      <dgm:prSet/>
      <dgm:spPr/>
      <dgm:t>
        <a:bodyPr/>
        <a:lstStyle/>
        <a:p>
          <a:endParaRPr lang="en-US" sz="1400"/>
        </a:p>
      </dgm:t>
    </dgm:pt>
    <dgm:pt modelId="{37AB4E8D-15E3-43AC-8E32-B7098D62C519}">
      <dgm:prSet phldrT="[Text]" custT="1"/>
      <dgm:spPr/>
      <dgm:t>
        <a:bodyPr/>
        <a:lstStyle/>
        <a:p>
          <a:endParaRPr lang="en-US" sz="1600" dirty="0">
            <a:latin typeface="+mn-lt"/>
          </a:endParaRPr>
        </a:p>
      </dgm:t>
    </dgm:pt>
    <dgm:pt modelId="{FE9DBFBB-DBAB-43DA-984B-348C2CE8BE9D}" type="parTrans" cxnId="{D29A5291-6F74-4F84-84FA-C812B6546116}">
      <dgm:prSet/>
      <dgm:spPr/>
      <dgm:t>
        <a:bodyPr/>
        <a:lstStyle/>
        <a:p>
          <a:endParaRPr lang="en-US" sz="1400"/>
        </a:p>
      </dgm:t>
    </dgm:pt>
    <dgm:pt modelId="{7890B7FA-88A7-4C25-8DF0-55CCACB6F01D}" type="sibTrans" cxnId="{D29A5291-6F74-4F84-84FA-C812B6546116}">
      <dgm:prSet/>
      <dgm:spPr/>
      <dgm:t>
        <a:bodyPr/>
        <a:lstStyle/>
        <a:p>
          <a:endParaRPr lang="en-US" sz="1400"/>
        </a:p>
      </dgm:t>
    </dgm:pt>
    <dgm:pt modelId="{01971224-9C0D-43E2-99F7-CFB9B8887A93}">
      <dgm:prSet phldrT="[Text]" custT="1"/>
      <dgm:spPr/>
      <dgm:t>
        <a:bodyPr/>
        <a:lstStyle/>
        <a:p>
          <a:endParaRPr lang="en-US" sz="1500" dirty="0">
            <a:latin typeface="+mn-lt"/>
          </a:endParaRPr>
        </a:p>
      </dgm:t>
    </dgm:pt>
    <dgm:pt modelId="{7C15AAA3-F3FF-4BE0-BBE9-B329D8DD7D55}" type="parTrans" cxnId="{3FFF638D-ABA3-4EEC-9CE6-4D142E58652D}">
      <dgm:prSet/>
      <dgm:spPr/>
      <dgm:t>
        <a:bodyPr/>
        <a:lstStyle/>
        <a:p>
          <a:endParaRPr lang="en-US" sz="1400"/>
        </a:p>
      </dgm:t>
    </dgm:pt>
    <dgm:pt modelId="{D4AECAB8-C85C-49EE-B466-7DD7D8A38ED0}" type="sibTrans" cxnId="{3FFF638D-ABA3-4EEC-9CE6-4D142E58652D}">
      <dgm:prSet/>
      <dgm:spPr/>
      <dgm:t>
        <a:bodyPr/>
        <a:lstStyle/>
        <a:p>
          <a:endParaRPr lang="en-US" sz="1400"/>
        </a:p>
      </dgm:t>
    </dgm:pt>
    <dgm:pt modelId="{12CA2528-EDFE-4783-9A33-FF0C5D75D303}">
      <dgm:prSet phldrT="[Text]" custT="1"/>
      <dgm:spPr/>
      <dgm:t>
        <a:bodyPr/>
        <a:lstStyle/>
        <a:p>
          <a:endParaRPr lang="en-US" sz="1500" dirty="0">
            <a:latin typeface="+mn-lt"/>
          </a:endParaRPr>
        </a:p>
      </dgm:t>
    </dgm:pt>
    <dgm:pt modelId="{D80CACD5-4888-4215-8397-34246D4A03CF}" type="parTrans" cxnId="{F714A31C-456D-4B5D-8EA9-0129258824BE}">
      <dgm:prSet/>
      <dgm:spPr/>
      <dgm:t>
        <a:bodyPr/>
        <a:lstStyle/>
        <a:p>
          <a:endParaRPr lang="en-US" sz="1400"/>
        </a:p>
      </dgm:t>
    </dgm:pt>
    <dgm:pt modelId="{30D9A1CE-AA36-4747-AB22-C98A0029361E}" type="sibTrans" cxnId="{F714A31C-456D-4B5D-8EA9-0129258824BE}">
      <dgm:prSet/>
      <dgm:spPr/>
      <dgm:t>
        <a:bodyPr/>
        <a:lstStyle/>
        <a:p>
          <a:endParaRPr lang="en-US" sz="1400"/>
        </a:p>
      </dgm:t>
    </dgm:pt>
    <dgm:pt modelId="{7C328D50-513A-4925-AAB8-4D20CDFCA698}">
      <dgm:prSet phldrT="[Text]" custT="1"/>
      <dgm:spPr/>
      <dgm:t>
        <a:bodyPr/>
        <a:lstStyle/>
        <a:p>
          <a:endParaRPr lang="en-US" sz="1500" dirty="0">
            <a:latin typeface="+mn-lt"/>
          </a:endParaRPr>
        </a:p>
      </dgm:t>
    </dgm:pt>
    <dgm:pt modelId="{6CD30D10-D5B2-4234-9C6D-4B23D035F425}" type="parTrans" cxnId="{F906498F-4C94-403F-8CE6-A3D051513505}">
      <dgm:prSet/>
      <dgm:spPr/>
      <dgm:t>
        <a:bodyPr/>
        <a:lstStyle/>
        <a:p>
          <a:endParaRPr lang="en-US" sz="1400"/>
        </a:p>
      </dgm:t>
    </dgm:pt>
    <dgm:pt modelId="{276AF97A-211D-4FE2-B253-438D3E3D5E10}" type="sibTrans" cxnId="{F906498F-4C94-403F-8CE6-A3D051513505}">
      <dgm:prSet/>
      <dgm:spPr/>
      <dgm:t>
        <a:bodyPr/>
        <a:lstStyle/>
        <a:p>
          <a:endParaRPr lang="en-US" sz="1400"/>
        </a:p>
      </dgm:t>
    </dgm:pt>
    <dgm:pt modelId="{EE4C97B1-B582-49BB-B3FF-CF8FB6649AD7}">
      <dgm:prSet phldrT="[Text]" custT="1"/>
      <dgm:spPr/>
      <dgm:t>
        <a:bodyPr/>
        <a:lstStyle/>
        <a:p>
          <a:endParaRPr lang="en-US" sz="1500" dirty="0"/>
        </a:p>
      </dgm:t>
    </dgm:pt>
    <dgm:pt modelId="{A45E77E3-DA84-4A8C-933F-0D3E75214784}" type="parTrans" cxnId="{DFFBC2A1-E783-4ECB-84AC-C37DCD88241A}">
      <dgm:prSet/>
      <dgm:spPr/>
      <dgm:t>
        <a:bodyPr/>
        <a:lstStyle/>
        <a:p>
          <a:endParaRPr lang="en-US" sz="1400"/>
        </a:p>
      </dgm:t>
    </dgm:pt>
    <dgm:pt modelId="{9253AF8F-9E3A-4F93-B95D-599A555E6961}" type="sibTrans" cxnId="{DFFBC2A1-E783-4ECB-84AC-C37DCD88241A}">
      <dgm:prSet/>
      <dgm:spPr/>
      <dgm:t>
        <a:bodyPr/>
        <a:lstStyle/>
        <a:p>
          <a:endParaRPr lang="en-US" sz="1400"/>
        </a:p>
      </dgm:t>
    </dgm:pt>
    <dgm:pt modelId="{BCD36A47-04D9-40A4-9234-586095E3863E}">
      <dgm:prSet phldrT="[Text]" custT="1"/>
      <dgm:spPr/>
      <dgm:t>
        <a:bodyPr/>
        <a:lstStyle/>
        <a:p>
          <a:endParaRPr lang="en-US" sz="1600" dirty="0">
            <a:latin typeface="+mn-lt"/>
          </a:endParaRPr>
        </a:p>
      </dgm:t>
    </dgm:pt>
    <dgm:pt modelId="{D87C83C6-A34B-45CA-B003-164726DC38D7}" type="parTrans" cxnId="{20E284E4-C669-413A-B4C9-B6D2860628CE}">
      <dgm:prSet/>
      <dgm:spPr/>
      <dgm:t>
        <a:bodyPr/>
        <a:lstStyle/>
        <a:p>
          <a:endParaRPr lang="en-US" sz="1400"/>
        </a:p>
      </dgm:t>
    </dgm:pt>
    <dgm:pt modelId="{91BE5AA4-BB1F-4534-8AF5-956CC510B3AB}" type="sibTrans" cxnId="{20E284E4-C669-413A-B4C9-B6D2860628CE}">
      <dgm:prSet/>
      <dgm:spPr/>
      <dgm:t>
        <a:bodyPr/>
        <a:lstStyle/>
        <a:p>
          <a:endParaRPr lang="en-US" sz="1400"/>
        </a:p>
      </dgm:t>
    </dgm:pt>
    <dgm:pt modelId="{C9AC6790-5D4A-46E7-9D48-BD9C8319BD21}">
      <dgm:prSet custT="1"/>
      <dgm:spPr/>
      <dgm:t>
        <a:bodyPr/>
        <a:lstStyle/>
        <a:p>
          <a:endParaRPr lang="en-US" sz="1600" dirty="0">
            <a:latin typeface="+mn-lt"/>
          </a:endParaRPr>
        </a:p>
      </dgm:t>
    </dgm:pt>
    <dgm:pt modelId="{F7814F03-284C-4224-B429-FEFC77F384FE}" type="parTrans" cxnId="{2BC67569-1ED0-4AC4-A9C9-5E4412A2E38C}">
      <dgm:prSet/>
      <dgm:spPr/>
      <dgm:t>
        <a:bodyPr/>
        <a:lstStyle/>
        <a:p>
          <a:endParaRPr lang="en-US" sz="1400"/>
        </a:p>
      </dgm:t>
    </dgm:pt>
    <dgm:pt modelId="{119AF391-8052-4A39-BDF0-5C08C4BEDB7E}" type="sibTrans" cxnId="{2BC67569-1ED0-4AC4-A9C9-5E4412A2E38C}">
      <dgm:prSet/>
      <dgm:spPr/>
      <dgm:t>
        <a:bodyPr/>
        <a:lstStyle/>
        <a:p>
          <a:endParaRPr lang="en-US" sz="1400"/>
        </a:p>
      </dgm:t>
    </dgm:pt>
    <dgm:pt modelId="{7BB0FFBD-D4D4-4E6E-9EF6-D16765976294}">
      <dgm:prSet phldrT="[Text]" custT="1"/>
      <dgm:spPr/>
      <dgm:t>
        <a:bodyPr/>
        <a:lstStyle/>
        <a:p>
          <a:endParaRPr lang="en-US" sz="1500" dirty="0"/>
        </a:p>
      </dgm:t>
    </dgm:pt>
    <dgm:pt modelId="{D51DE5B5-95EC-4494-BDED-8624B8EF94B2}" type="parTrans" cxnId="{19083BA4-4EB4-4E0B-937E-5222772FB67A}">
      <dgm:prSet/>
      <dgm:spPr/>
      <dgm:t>
        <a:bodyPr/>
        <a:lstStyle/>
        <a:p>
          <a:endParaRPr lang="en-US" sz="1400"/>
        </a:p>
      </dgm:t>
    </dgm:pt>
    <dgm:pt modelId="{1F7335CB-2F1B-4C5C-A12E-12B3FB28206A}" type="sibTrans" cxnId="{19083BA4-4EB4-4E0B-937E-5222772FB67A}">
      <dgm:prSet/>
      <dgm:spPr/>
      <dgm:t>
        <a:bodyPr/>
        <a:lstStyle/>
        <a:p>
          <a:endParaRPr lang="en-US" sz="1400"/>
        </a:p>
      </dgm:t>
    </dgm:pt>
    <mc:AlternateContent xmlns:mc="http://schemas.openxmlformats.org/markup-compatibility/2006" xmlns:a14="http://schemas.microsoft.com/office/drawing/2010/main">
      <mc:Choice Requires="a14">
        <dgm:pt modelId="{AF8CFF5D-5981-44DE-898B-4EEAB4A469FB}">
          <dgm:prSet phldrT="[Text]" custT="1"/>
          <dgm:spPr/>
          <dgm:t>
            <a:bodyPr/>
            <a:lstStyle/>
            <a:p>
              <a:r>
                <a:rPr lang="en-US" sz="1500" dirty="0" smtClean="0">
                  <a:latin typeface="+mn-lt"/>
                </a:rPr>
                <a:t>Health outcome (</a:t>
              </a:r>
              <a14:m>
                <m:oMath xmlns:m="http://schemas.openxmlformats.org/officeDocument/2006/math">
                  <m:sSub>
                    <m:sSubPr>
                      <m:ctrlPr>
                        <a:rPr lang="en-US" sz="1500" i="1" smtClean="0">
                          <a:latin typeface="Cambria Math" panose="02040503050406030204" pitchFamily="18" charset="0"/>
                        </a:rPr>
                      </m:ctrlPr>
                    </m:sSubPr>
                    <m:e>
                      <m:r>
                        <m:rPr>
                          <m:sty m:val="p"/>
                        </m:rPr>
                        <a:rPr lang="en-US" sz="1500">
                          <a:latin typeface="Cambria Math"/>
                        </a:rPr>
                        <m:t>H</m:t>
                      </m:r>
                    </m:e>
                    <m:sub>
                      <m:r>
                        <m:rPr>
                          <m:sty m:val="p"/>
                        </m:rPr>
                        <a:rPr lang="en-US" sz="1500">
                          <a:latin typeface="Cambria Math"/>
                        </a:rPr>
                        <m:t>it</m:t>
                      </m:r>
                      <m:r>
                        <a:rPr lang="en-US" sz="1500" b="0" i="0" smtClean="0">
                          <a:latin typeface="Cambria Math"/>
                        </a:rPr>
                        <m:t>+1</m:t>
                      </m:r>
                    </m:sub>
                  </m:sSub>
                </m:oMath>
              </a14:m>
              <a:r>
                <a:rPr lang="en-US" sz="1500" dirty="0" smtClean="0">
                  <a:latin typeface="+mn-lt"/>
                </a:rPr>
                <a:t>)</a:t>
              </a:r>
              <a:endParaRPr lang="en-US" sz="1500" dirty="0"/>
            </a:p>
          </dgm:t>
        </dgm:pt>
      </mc:Choice>
      <mc:Fallback xmlns="">
        <dgm:pt modelId="{AF8CFF5D-5981-44DE-898B-4EEAB4A469FB}">
          <dgm:prSet phldrT="[Text]" custT="1"/>
          <dgm:spPr/>
          <dgm:t>
            <a:bodyPr/>
            <a:lstStyle/>
            <a:p>
              <a:r>
                <a:rPr lang="en-US" sz="1500" dirty="0" smtClean="0">
                  <a:latin typeface="+mn-lt"/>
                </a:rPr>
                <a:t>Health outcome (</a:t>
              </a:r>
              <a:r>
                <a:rPr lang="en-US" sz="1500" i="0">
                  <a:latin typeface="+mn-lt"/>
                </a:rPr>
                <a:t>H</a:t>
              </a:r>
              <a:r>
                <a:rPr lang="en-US" sz="1500" i="0" smtClean="0">
                  <a:latin typeface="+mn-lt"/>
                </a:rPr>
                <a:t>_(</a:t>
              </a:r>
              <a:r>
                <a:rPr lang="en-US" sz="1500" i="0">
                  <a:latin typeface="+mn-lt"/>
                </a:rPr>
                <a:t>it</a:t>
              </a:r>
              <a:r>
                <a:rPr lang="en-US" sz="1500" b="0" i="0" smtClean="0">
                  <a:latin typeface="+mn-lt"/>
                </a:rPr>
                <a:t>+1)</a:t>
              </a:r>
              <a:r>
                <a:rPr lang="en-US" sz="1500" dirty="0" smtClean="0">
                  <a:latin typeface="+mn-lt"/>
                </a:rPr>
                <a:t>)</a:t>
              </a:r>
              <a:endParaRPr lang="en-US" sz="1500" dirty="0"/>
            </a:p>
          </dgm:t>
        </dgm:pt>
      </mc:Fallback>
    </mc:AlternateContent>
    <dgm:pt modelId="{7000D538-1841-4C84-9E4A-5DA5BAFD6A2B}" type="parTrans" cxnId="{4722E9C0-249E-4584-948F-DFF13D04DDF2}">
      <dgm:prSet/>
      <dgm:spPr/>
      <dgm:t>
        <a:bodyPr/>
        <a:lstStyle/>
        <a:p>
          <a:endParaRPr lang="en-US" sz="1400"/>
        </a:p>
      </dgm:t>
    </dgm:pt>
    <dgm:pt modelId="{B901EFBB-4B7A-4696-8C6E-4403542A1561}" type="sibTrans" cxnId="{4722E9C0-249E-4584-948F-DFF13D04DDF2}">
      <dgm:prSet/>
      <dgm:spPr/>
      <dgm:t>
        <a:bodyPr/>
        <a:lstStyle/>
        <a:p>
          <a:endParaRPr lang="en-US" sz="1400"/>
        </a:p>
      </dgm:t>
    </dgm:pt>
    <mc:AlternateContent xmlns:mc="http://schemas.openxmlformats.org/markup-compatibility/2006" xmlns:a14="http://schemas.microsoft.com/office/drawing/2010/main">
      <mc:Choice Requires="a14">
        <dgm:pt modelId="{CA65B401-956E-471B-9B8D-3B8A8AEA26F2}">
          <dgm:prSet phldrT="[Text]" custT="1"/>
          <dgm:spPr/>
          <dgm:t>
            <a:bodyPr/>
            <a:lstStyle/>
            <a:p>
              <a:r>
                <a:rPr lang="en-US" sz="1500" dirty="0" smtClean="0">
                  <a:latin typeface="+mn-lt"/>
                </a:rPr>
                <a:t>Cognitive achievement </a:t>
              </a:r>
              <a14:m>
                <m:oMath xmlns:m="http://schemas.openxmlformats.org/officeDocument/2006/math">
                  <m:r>
                    <a:rPr lang="en-US" sz="1500" b="0" i="0" smtClean="0">
                      <a:latin typeface="Cambria Math" panose="02040503050406030204" pitchFamily="18" charset="0"/>
                    </a:rPr>
                    <m:t> </m:t>
                  </m:r>
                  <m:r>
                    <a:rPr lang="en-US" sz="1500" b="0" i="0" smtClean="0">
                      <a:latin typeface="Cambria Math"/>
                    </a:rPr>
                    <m:t>(</m:t>
                  </m:r>
                  <m:sSub>
                    <m:sSubPr>
                      <m:ctrlPr>
                        <a:rPr lang="en-US" sz="1500" i="1" smtClean="0">
                          <a:latin typeface="Cambria Math" panose="02040503050406030204" pitchFamily="18" charset="0"/>
                        </a:rPr>
                      </m:ctrlPr>
                    </m:sSubPr>
                    <m:e>
                      <m:r>
                        <m:rPr>
                          <m:sty m:val="p"/>
                        </m:rPr>
                        <a:rPr lang="en-US" sz="1500">
                          <a:latin typeface="Cambria Math"/>
                        </a:rPr>
                        <m:t>Q</m:t>
                      </m:r>
                    </m:e>
                    <m:sub>
                      <m:r>
                        <m:rPr>
                          <m:sty m:val="p"/>
                        </m:rPr>
                        <a:rPr lang="en-US" sz="1500">
                          <a:latin typeface="Cambria Math"/>
                        </a:rPr>
                        <m:t>it</m:t>
                      </m:r>
                      <m:r>
                        <a:rPr lang="en-US" sz="1500" b="0" i="0" smtClean="0">
                          <a:latin typeface="Cambria Math"/>
                        </a:rPr>
                        <m:t>+1</m:t>
                      </m:r>
                    </m:sub>
                  </m:sSub>
                </m:oMath>
              </a14:m>
              <a:r>
                <a:rPr lang="en-US" sz="1500" dirty="0" smtClean="0">
                  <a:latin typeface="+mn-lt"/>
                </a:rPr>
                <a:t>)</a:t>
              </a:r>
              <a:endParaRPr lang="en-US" sz="1500" dirty="0">
                <a:latin typeface="+mn-lt"/>
              </a:endParaRPr>
            </a:p>
          </dgm:t>
        </dgm:pt>
      </mc:Choice>
      <mc:Fallback xmlns="">
        <dgm:pt modelId="{CA65B401-956E-471B-9B8D-3B8A8AEA26F2}">
          <dgm:prSet phldrT="[Text]" custT="1"/>
          <dgm:spPr/>
          <dgm:t>
            <a:bodyPr/>
            <a:lstStyle/>
            <a:p>
              <a:r>
                <a:rPr lang="en-US" sz="1500" dirty="0" smtClean="0">
                  <a:latin typeface="+mn-lt"/>
                </a:rPr>
                <a:t>Cognitive </a:t>
              </a:r>
              <a:r>
                <a:rPr lang="en-US" sz="1500" dirty="0" smtClean="0">
                  <a:latin typeface="+mn-lt"/>
                </a:rPr>
                <a:t>achievement </a:t>
              </a:r>
              <a:r>
                <a:rPr lang="en-US" sz="1500" b="0" i="0" smtClean="0">
                  <a:latin typeface="Cambria Math" panose="02040503050406030204" pitchFamily="18" charset="0"/>
                </a:rPr>
                <a:t> </a:t>
              </a:r>
              <a:r>
                <a:rPr lang="en-US" sz="1500" b="0" i="0" smtClean="0">
                  <a:latin typeface="+mn-lt"/>
                </a:rPr>
                <a:t>(</a:t>
              </a:r>
              <a:r>
                <a:rPr lang="en-US" sz="1500" i="0">
                  <a:latin typeface="+mn-lt"/>
                </a:rPr>
                <a:t>Q</a:t>
              </a:r>
              <a:r>
                <a:rPr lang="en-US" sz="1500" i="0" smtClean="0">
                  <a:latin typeface="+mn-lt"/>
                </a:rPr>
                <a:t>_(</a:t>
              </a:r>
              <a:r>
                <a:rPr lang="en-US" sz="1500" i="0">
                  <a:latin typeface="+mn-lt"/>
                </a:rPr>
                <a:t>it</a:t>
              </a:r>
              <a:r>
                <a:rPr lang="en-US" sz="1500" b="0" i="0" smtClean="0">
                  <a:latin typeface="+mn-lt"/>
                </a:rPr>
                <a:t>+1)</a:t>
              </a:r>
              <a:r>
                <a:rPr lang="en-US" sz="1500" dirty="0" smtClean="0">
                  <a:latin typeface="+mn-lt"/>
                </a:rPr>
                <a:t>)</a:t>
              </a:r>
              <a:endParaRPr lang="en-US" sz="1500" dirty="0">
                <a:latin typeface="+mn-lt"/>
              </a:endParaRPr>
            </a:p>
          </dgm:t>
        </dgm:pt>
      </mc:Fallback>
    </mc:AlternateContent>
    <dgm:pt modelId="{CD1D002C-E5E4-4313-AE17-819BF68AECCE}" type="parTrans" cxnId="{902FC0A2-EE7C-4010-9D36-C9D7430AC6FB}">
      <dgm:prSet/>
      <dgm:spPr/>
      <dgm:t>
        <a:bodyPr/>
        <a:lstStyle/>
        <a:p>
          <a:endParaRPr lang="en-US" sz="1400"/>
        </a:p>
      </dgm:t>
    </dgm:pt>
    <dgm:pt modelId="{BF910519-D7FC-4D26-A826-D715E248A2F2}" type="sibTrans" cxnId="{902FC0A2-EE7C-4010-9D36-C9D7430AC6FB}">
      <dgm:prSet/>
      <dgm:spPr/>
      <dgm:t>
        <a:bodyPr/>
        <a:lstStyle/>
        <a:p>
          <a:endParaRPr lang="en-US" sz="1400"/>
        </a:p>
      </dgm:t>
    </dgm:pt>
    <dgm:pt modelId="{E7ADB3B4-2F2E-4570-BCC2-C5BC4CC73B9C}">
      <dgm:prSet phldrT="[Text]" custT="1"/>
      <dgm:spPr/>
      <dgm:t>
        <a:bodyPr/>
        <a:lstStyle/>
        <a:p>
          <a:endParaRPr lang="en-US" sz="1500" dirty="0">
            <a:latin typeface="+mn-lt"/>
          </a:endParaRPr>
        </a:p>
      </dgm:t>
    </dgm:pt>
    <dgm:pt modelId="{42CAD084-CD31-4775-825E-DFADA4E36A31}" type="parTrans" cxnId="{0654F06D-6D16-484C-B40B-6A3E2262DB01}">
      <dgm:prSet/>
      <dgm:spPr/>
      <dgm:t>
        <a:bodyPr/>
        <a:lstStyle/>
        <a:p>
          <a:endParaRPr lang="en-US" sz="1400"/>
        </a:p>
      </dgm:t>
    </dgm:pt>
    <dgm:pt modelId="{2DD7ED19-E837-4678-9DAC-71FD7A0C501A}" type="sibTrans" cxnId="{0654F06D-6D16-484C-B40B-6A3E2262DB01}">
      <dgm:prSet/>
      <dgm:spPr/>
      <dgm:t>
        <a:bodyPr/>
        <a:lstStyle/>
        <a:p>
          <a:endParaRPr lang="en-US" sz="1400"/>
        </a:p>
      </dgm:t>
    </dgm:pt>
    <dgm:pt modelId="{0B83D49C-A98D-40B4-A3F6-B39F3FF4A369}">
      <dgm:prSet custT="1"/>
      <dgm:spPr/>
      <dgm:t>
        <a:bodyPr/>
        <a:lstStyle/>
        <a:p>
          <a:endParaRPr lang="en-US" sz="1500" dirty="0"/>
        </a:p>
      </dgm:t>
    </dgm:pt>
    <dgm:pt modelId="{9F5705AB-ABE8-4E10-84B8-E2A8AA40002E}" type="sibTrans" cxnId="{E565DDEA-B2CA-4D1C-AC25-7F8C5E8DB101}">
      <dgm:prSet/>
      <dgm:spPr/>
      <dgm:t>
        <a:bodyPr/>
        <a:lstStyle/>
        <a:p>
          <a:endParaRPr lang="en-US" sz="1400"/>
        </a:p>
      </dgm:t>
    </dgm:pt>
    <dgm:pt modelId="{5AEACD03-A714-43F7-B609-A60F1B3CEAE3}" type="parTrans" cxnId="{E565DDEA-B2CA-4D1C-AC25-7F8C5E8DB101}">
      <dgm:prSet/>
      <dgm:spPr/>
      <dgm:t>
        <a:bodyPr/>
        <a:lstStyle/>
        <a:p>
          <a:endParaRPr lang="en-US" sz="1400"/>
        </a:p>
      </dgm:t>
    </dgm:pt>
    <dgm:pt modelId="{266F53DD-564B-4B56-B8DF-566388E0909F}" type="pres">
      <dgm:prSet presAssocID="{E013DE64-0F34-4CFA-822F-29FE1560E368}" presName="linearFlow" presStyleCnt="0">
        <dgm:presLayoutVars>
          <dgm:dir/>
          <dgm:animLvl val="lvl"/>
          <dgm:resizeHandles val="exact"/>
        </dgm:presLayoutVars>
      </dgm:prSet>
      <dgm:spPr/>
      <dgm:t>
        <a:bodyPr/>
        <a:lstStyle/>
        <a:p>
          <a:endParaRPr lang="en-US"/>
        </a:p>
      </dgm:t>
    </dgm:pt>
    <dgm:pt modelId="{C37B03D1-4183-4E86-BA4A-0CE54C08B02E}" type="pres">
      <dgm:prSet presAssocID="{B1586529-AA5C-4416-B38E-2101ACD861E7}" presName="composite" presStyleCnt="0"/>
      <dgm:spPr/>
    </dgm:pt>
    <dgm:pt modelId="{88C9CFEE-2104-4C21-8AB4-B0FCA6A6B653}" type="pres">
      <dgm:prSet presAssocID="{B1586529-AA5C-4416-B38E-2101ACD861E7}" presName="parTx" presStyleLbl="node1" presStyleIdx="0" presStyleCnt="4">
        <dgm:presLayoutVars>
          <dgm:chMax val="0"/>
          <dgm:chPref val="0"/>
          <dgm:bulletEnabled val="1"/>
        </dgm:presLayoutVars>
      </dgm:prSet>
      <dgm:spPr/>
      <dgm:t>
        <a:bodyPr/>
        <a:lstStyle/>
        <a:p>
          <a:endParaRPr lang="en-US"/>
        </a:p>
      </dgm:t>
    </dgm:pt>
    <dgm:pt modelId="{93E9C37C-4C8B-43BF-BA1C-6A496371D833}" type="pres">
      <dgm:prSet presAssocID="{B1586529-AA5C-4416-B38E-2101ACD861E7}" presName="parSh" presStyleLbl="node1" presStyleIdx="0" presStyleCnt="4" custScaleX="122210" custScaleY="118935" custLinFactNeighborY="-24234"/>
      <dgm:spPr/>
      <dgm:t>
        <a:bodyPr/>
        <a:lstStyle/>
        <a:p>
          <a:endParaRPr lang="en-US"/>
        </a:p>
      </dgm:t>
    </dgm:pt>
    <dgm:pt modelId="{C88BCE05-838B-406D-B8A9-BCFEE2D9CC90}" type="pres">
      <dgm:prSet presAssocID="{B1586529-AA5C-4416-B38E-2101ACD861E7}" presName="desTx" presStyleLbl="fgAcc1" presStyleIdx="0" presStyleCnt="4" custScaleX="116950" custLinFactNeighborX="-14220" custLinFactNeighborY="500">
        <dgm:presLayoutVars>
          <dgm:bulletEnabled val="1"/>
        </dgm:presLayoutVars>
      </dgm:prSet>
      <dgm:spPr/>
      <dgm:t>
        <a:bodyPr/>
        <a:lstStyle/>
        <a:p>
          <a:endParaRPr lang="en-US"/>
        </a:p>
      </dgm:t>
    </dgm:pt>
    <dgm:pt modelId="{D302969C-A477-4B98-9E3F-B34948705D92}" type="pres">
      <dgm:prSet presAssocID="{4A988E07-27DC-443B-8DDF-E43B00B0355A}" presName="sibTrans" presStyleLbl="sibTrans2D1" presStyleIdx="0" presStyleCnt="3" custAng="21599019" custScaleX="146702" custScaleY="100768" custLinFactNeighborX="4941" custLinFactNeighborY="5598"/>
      <dgm:spPr/>
      <dgm:t>
        <a:bodyPr/>
        <a:lstStyle/>
        <a:p>
          <a:endParaRPr lang="en-US"/>
        </a:p>
      </dgm:t>
    </dgm:pt>
    <dgm:pt modelId="{E947CCC1-877D-460C-8D2F-E68B5D573551}" type="pres">
      <dgm:prSet presAssocID="{4A988E07-27DC-443B-8DDF-E43B00B0355A}" presName="connTx" presStyleLbl="sibTrans2D1" presStyleIdx="0" presStyleCnt="3"/>
      <dgm:spPr/>
      <dgm:t>
        <a:bodyPr/>
        <a:lstStyle/>
        <a:p>
          <a:endParaRPr lang="en-US"/>
        </a:p>
      </dgm:t>
    </dgm:pt>
    <dgm:pt modelId="{AF2BE2F9-FC7F-4739-8584-FF837568B6D6}" type="pres">
      <dgm:prSet presAssocID="{54A55B42-611B-4C8B-872F-19FFA4B8C0D2}" presName="composite" presStyleCnt="0"/>
      <dgm:spPr/>
    </dgm:pt>
    <dgm:pt modelId="{9C029512-D2C9-4B7D-9AB7-DA8DC75F99A7}" type="pres">
      <dgm:prSet presAssocID="{54A55B42-611B-4C8B-872F-19FFA4B8C0D2}" presName="parTx" presStyleLbl="node1" presStyleIdx="0" presStyleCnt="4">
        <dgm:presLayoutVars>
          <dgm:chMax val="0"/>
          <dgm:chPref val="0"/>
          <dgm:bulletEnabled val="1"/>
        </dgm:presLayoutVars>
      </dgm:prSet>
      <dgm:spPr/>
      <dgm:t>
        <a:bodyPr/>
        <a:lstStyle/>
        <a:p>
          <a:endParaRPr lang="en-US"/>
        </a:p>
      </dgm:t>
    </dgm:pt>
    <dgm:pt modelId="{9E6C68E4-C7A4-4021-9A95-124593650EED}" type="pres">
      <dgm:prSet presAssocID="{54A55B42-611B-4C8B-872F-19FFA4B8C0D2}" presName="parSh" presStyleLbl="node1" presStyleIdx="1" presStyleCnt="4" custScaleX="116936" custScaleY="119203" custLinFactNeighborX="10286" custLinFactNeighborY="-22051"/>
      <dgm:spPr/>
      <dgm:t>
        <a:bodyPr/>
        <a:lstStyle/>
        <a:p>
          <a:endParaRPr lang="en-US"/>
        </a:p>
      </dgm:t>
    </dgm:pt>
    <dgm:pt modelId="{5D7B83C0-C6C2-4086-85DC-928174196BE6}" type="pres">
      <dgm:prSet presAssocID="{54A55B42-611B-4C8B-872F-19FFA4B8C0D2}" presName="desTx" presStyleLbl="fgAcc1" presStyleIdx="1" presStyleCnt="4" custScaleX="114726" custLinFactNeighborX="-3671" custLinFactNeighborY="375">
        <dgm:presLayoutVars>
          <dgm:bulletEnabled val="1"/>
        </dgm:presLayoutVars>
      </dgm:prSet>
      <dgm:spPr/>
      <dgm:t>
        <a:bodyPr/>
        <a:lstStyle/>
        <a:p>
          <a:endParaRPr lang="en-US"/>
        </a:p>
      </dgm:t>
    </dgm:pt>
    <dgm:pt modelId="{783FC0A5-E419-4B3B-961A-D2C63CCC901B}" type="pres">
      <dgm:prSet presAssocID="{A3D765DD-6958-4B34-8B42-3BB820A428B8}" presName="sibTrans" presStyleLbl="sibTrans2D1" presStyleIdx="1" presStyleCnt="3" custScaleX="147386"/>
      <dgm:spPr/>
      <dgm:t>
        <a:bodyPr/>
        <a:lstStyle/>
        <a:p>
          <a:endParaRPr lang="en-US"/>
        </a:p>
      </dgm:t>
    </dgm:pt>
    <dgm:pt modelId="{D4D1589A-436B-45F8-A525-1A0445868581}" type="pres">
      <dgm:prSet presAssocID="{A3D765DD-6958-4B34-8B42-3BB820A428B8}" presName="connTx" presStyleLbl="sibTrans2D1" presStyleIdx="1" presStyleCnt="3"/>
      <dgm:spPr/>
      <dgm:t>
        <a:bodyPr/>
        <a:lstStyle/>
        <a:p>
          <a:endParaRPr lang="en-US"/>
        </a:p>
      </dgm:t>
    </dgm:pt>
    <dgm:pt modelId="{1C1EBB88-8011-41F0-AFEA-DBFB35B861AA}" type="pres">
      <dgm:prSet presAssocID="{92748352-E60C-425F-89EE-BB7F60062E8B}" presName="composite" presStyleCnt="0"/>
      <dgm:spPr/>
    </dgm:pt>
    <dgm:pt modelId="{5EBFFC32-9048-4030-A053-58843288EC75}" type="pres">
      <dgm:prSet presAssocID="{92748352-E60C-425F-89EE-BB7F60062E8B}" presName="parTx" presStyleLbl="node1" presStyleIdx="1" presStyleCnt="4">
        <dgm:presLayoutVars>
          <dgm:chMax val="0"/>
          <dgm:chPref val="0"/>
          <dgm:bulletEnabled val="1"/>
        </dgm:presLayoutVars>
      </dgm:prSet>
      <dgm:spPr/>
      <dgm:t>
        <a:bodyPr/>
        <a:lstStyle/>
        <a:p>
          <a:endParaRPr lang="en-US"/>
        </a:p>
      </dgm:t>
    </dgm:pt>
    <dgm:pt modelId="{8A957752-B108-4013-8450-ACBE735FBD7F}" type="pres">
      <dgm:prSet presAssocID="{92748352-E60C-425F-89EE-BB7F60062E8B}" presName="parSh" presStyleLbl="node1" presStyleIdx="2" presStyleCnt="4" custScaleX="118122" custScaleY="115875" custLinFactNeighborX="15899" custLinFactNeighborY="-14233"/>
      <dgm:spPr/>
      <dgm:t>
        <a:bodyPr/>
        <a:lstStyle/>
        <a:p>
          <a:endParaRPr lang="en-US"/>
        </a:p>
      </dgm:t>
    </dgm:pt>
    <dgm:pt modelId="{283802A3-2D07-4B29-8844-7BFA97EBC575}" type="pres">
      <dgm:prSet presAssocID="{92748352-E60C-425F-89EE-BB7F60062E8B}" presName="desTx" presStyleLbl="fgAcc1" presStyleIdx="2" presStyleCnt="4" custScaleX="114998" custScaleY="100039" custLinFactNeighborX="4303" custLinFactNeighborY="495">
        <dgm:presLayoutVars>
          <dgm:bulletEnabled val="1"/>
        </dgm:presLayoutVars>
      </dgm:prSet>
      <dgm:spPr/>
      <dgm:t>
        <a:bodyPr/>
        <a:lstStyle/>
        <a:p>
          <a:endParaRPr lang="en-US"/>
        </a:p>
      </dgm:t>
    </dgm:pt>
    <dgm:pt modelId="{C687D81B-973F-40C3-B032-FFF166E78C14}" type="pres">
      <dgm:prSet presAssocID="{F922AD8E-29C6-4079-A132-97436D113E3F}" presName="sibTrans" presStyleLbl="sibTrans2D1" presStyleIdx="2" presStyleCnt="3" custScaleX="150584"/>
      <dgm:spPr/>
      <dgm:t>
        <a:bodyPr/>
        <a:lstStyle/>
        <a:p>
          <a:endParaRPr lang="en-US"/>
        </a:p>
      </dgm:t>
    </dgm:pt>
    <dgm:pt modelId="{919DD587-76AD-406D-BEC3-057AB0986248}" type="pres">
      <dgm:prSet presAssocID="{F922AD8E-29C6-4079-A132-97436D113E3F}" presName="connTx" presStyleLbl="sibTrans2D1" presStyleIdx="2" presStyleCnt="3"/>
      <dgm:spPr/>
      <dgm:t>
        <a:bodyPr/>
        <a:lstStyle/>
        <a:p>
          <a:endParaRPr lang="en-US"/>
        </a:p>
      </dgm:t>
    </dgm:pt>
    <dgm:pt modelId="{0A585F2D-1230-4073-8E76-40A963D9939C}" type="pres">
      <dgm:prSet presAssocID="{4B2AF6F1-1B60-4629-9931-F5D8425513AC}" presName="composite" presStyleCnt="0"/>
      <dgm:spPr/>
    </dgm:pt>
    <dgm:pt modelId="{B7B245FF-284B-45AB-8D2D-F33CC04CA22F}" type="pres">
      <dgm:prSet presAssocID="{4B2AF6F1-1B60-4629-9931-F5D8425513AC}" presName="parTx" presStyleLbl="node1" presStyleIdx="2" presStyleCnt="4">
        <dgm:presLayoutVars>
          <dgm:chMax val="0"/>
          <dgm:chPref val="0"/>
          <dgm:bulletEnabled val="1"/>
        </dgm:presLayoutVars>
      </dgm:prSet>
      <dgm:spPr/>
      <dgm:t>
        <a:bodyPr/>
        <a:lstStyle/>
        <a:p>
          <a:endParaRPr lang="en-US"/>
        </a:p>
      </dgm:t>
    </dgm:pt>
    <dgm:pt modelId="{F83EB222-2663-4A76-B2CC-C0B653918D1E}" type="pres">
      <dgm:prSet presAssocID="{4B2AF6F1-1B60-4629-9931-F5D8425513AC}" presName="parSh" presStyleLbl="node1" presStyleIdx="3" presStyleCnt="4" custScaleX="127043" custScaleY="113538" custLinFactNeighborX="15551" custLinFactNeighborY="-17632"/>
      <dgm:spPr/>
      <dgm:t>
        <a:bodyPr/>
        <a:lstStyle/>
        <a:p>
          <a:endParaRPr lang="en-US"/>
        </a:p>
      </dgm:t>
    </dgm:pt>
    <dgm:pt modelId="{54252B0E-3C52-4365-83E1-5D88B53953BA}" type="pres">
      <dgm:prSet presAssocID="{4B2AF6F1-1B60-4629-9931-F5D8425513AC}" presName="desTx" presStyleLbl="fgAcc1" presStyleIdx="3" presStyleCnt="4" custScaleX="121734" custLinFactNeighborX="8736" custLinFactNeighborY="-1177">
        <dgm:presLayoutVars>
          <dgm:bulletEnabled val="1"/>
        </dgm:presLayoutVars>
      </dgm:prSet>
      <dgm:spPr/>
      <dgm:t>
        <a:bodyPr/>
        <a:lstStyle/>
        <a:p>
          <a:endParaRPr lang="en-US"/>
        </a:p>
      </dgm:t>
    </dgm:pt>
  </dgm:ptLst>
  <dgm:cxnLst>
    <dgm:cxn modelId="{84E54F47-C8F0-410A-B3E7-6898C103EFBE}" type="presOf" srcId="{E7ADB3B4-2F2E-4570-BCC2-C5BC4CC73B9C}" destId="{54252B0E-3C52-4365-83E1-5D88B53953BA}" srcOrd="0" destOrd="2" presId="urn:microsoft.com/office/officeart/2005/8/layout/process3"/>
    <dgm:cxn modelId="{EEC199A3-6222-49BE-846A-377C4403F5B8}" srcId="{B1586529-AA5C-4416-B38E-2101ACD861E7}" destId="{0045B2C2-EBDB-4764-8F70-B35566691DD1}" srcOrd="5" destOrd="0" parTransId="{76296F2B-E381-463E-988F-ECCA5E118796}" sibTransId="{D8319744-7305-4110-B5E8-399A4CDA2D6F}"/>
    <dgm:cxn modelId="{4A4DA370-522F-454D-8987-3411DC437612}" type="presOf" srcId="{4A988E07-27DC-443B-8DDF-E43B00B0355A}" destId="{E947CCC1-877D-460C-8D2F-E68B5D573551}" srcOrd="1" destOrd="0" presId="urn:microsoft.com/office/officeart/2005/8/layout/process3"/>
    <dgm:cxn modelId="{E565DDEA-B2CA-4D1C-AC25-7F8C5E8DB101}" srcId="{B1586529-AA5C-4416-B38E-2101ACD861E7}" destId="{0B83D49C-A98D-40B4-A3F6-B39F3FF4A369}" srcOrd="10" destOrd="0" parTransId="{5AEACD03-A714-43F7-B609-A60F1B3CEAE3}" sibTransId="{9F5705AB-ABE8-4E10-84B8-E2A8AA40002E}"/>
    <dgm:cxn modelId="{0654F06D-6D16-484C-B40B-6A3E2262DB01}" srcId="{4B2AF6F1-1B60-4629-9931-F5D8425513AC}" destId="{E7ADB3B4-2F2E-4570-BCC2-C5BC4CC73B9C}" srcOrd="2" destOrd="0" parTransId="{42CAD084-CD31-4775-825E-DFADA4E36A31}" sibTransId="{2DD7ED19-E837-4678-9DAC-71FD7A0C501A}"/>
    <dgm:cxn modelId="{D29A5291-6F74-4F84-84FA-C812B6546116}" srcId="{54A55B42-611B-4C8B-872F-19FFA4B8C0D2}" destId="{37AB4E8D-15E3-43AC-8E32-B7098D62C519}" srcOrd="4" destOrd="0" parTransId="{FE9DBFBB-DBAB-43DA-984B-348C2CE8BE9D}" sibTransId="{7890B7FA-88A7-4C25-8DF0-55CCACB6F01D}"/>
    <dgm:cxn modelId="{F906498F-4C94-403F-8CE6-A3D051513505}" srcId="{4B2AF6F1-1B60-4629-9931-F5D8425513AC}" destId="{7C328D50-513A-4925-AAB8-4D20CDFCA698}" srcOrd="8" destOrd="0" parTransId="{6CD30D10-D5B2-4234-9C6D-4B23D035F425}" sibTransId="{276AF97A-211D-4FE2-B253-438D3E3D5E10}"/>
    <dgm:cxn modelId="{B6F3EA9D-1F37-4A51-86B0-60DEA0A61DB6}" type="presOf" srcId="{9C061989-3D3B-4F3E-9C7E-38AE3A40B19B}" destId="{C88BCE05-838B-406D-B8A9-BCFEE2D9CC90}" srcOrd="0" destOrd="6" presId="urn:microsoft.com/office/officeart/2005/8/layout/process3"/>
    <dgm:cxn modelId="{2C839C67-7D6B-41EB-963D-792A206476A1}" srcId="{B1586529-AA5C-4416-B38E-2101ACD861E7}" destId="{47CD36DE-E752-4B86-A91E-37651816B985}" srcOrd="4" destOrd="0" parTransId="{11986770-45DE-4F6C-98A7-4A15B1948799}" sibTransId="{42D32D78-AA20-4345-BFDB-CDF67696EC29}"/>
    <dgm:cxn modelId="{3D496509-24CA-4678-9DF7-1D4C37D20F86}" srcId="{B1586529-AA5C-4416-B38E-2101ACD861E7}" destId="{CA8760CD-E760-4924-BB94-6A2A28D4B7FB}" srcOrd="7" destOrd="0" parTransId="{CA258CD0-4A75-4A8E-BCA3-F3CAEF42DEC8}" sibTransId="{22A207A1-CF03-4CAA-B72D-A28AED6D0D9D}"/>
    <dgm:cxn modelId="{5031DF15-153C-4A33-9870-44E62D577E82}" srcId="{E013DE64-0F34-4CFA-822F-29FE1560E368}" destId="{92748352-E60C-425F-89EE-BB7F60062E8B}" srcOrd="2" destOrd="0" parTransId="{96D50526-362D-4787-BBD0-458335C9B9BB}" sibTransId="{F922AD8E-29C6-4079-A132-97436D113E3F}"/>
    <dgm:cxn modelId="{E3819803-13FD-4C16-AAA5-8A119384D325}" type="presOf" srcId="{85BBCE39-AECF-4E4C-8B88-05A0D961F88C}" destId="{C88BCE05-838B-406D-B8A9-BCFEE2D9CC90}" srcOrd="0" destOrd="2" presId="urn:microsoft.com/office/officeart/2005/8/layout/process3"/>
    <dgm:cxn modelId="{932C45AF-7E00-445A-BB42-8CC066BC3787}" type="presOf" srcId="{BCD36A47-04D9-40A4-9234-586095E3863E}" destId="{5D7B83C0-C6C2-4086-85DC-928174196BE6}" srcOrd="0" destOrd="0" presId="urn:microsoft.com/office/officeart/2005/8/layout/process3"/>
    <dgm:cxn modelId="{D1D2262D-5DB1-4FF9-BE39-26FF1E002C55}" srcId="{B1586529-AA5C-4416-B38E-2101ACD861E7}" destId="{0FCAD378-4185-4C0D-9405-8D0DAA3B2D2D}" srcOrd="1" destOrd="0" parTransId="{31CC628C-8EF8-4638-A26B-13C1E41A203A}" sibTransId="{5B245434-0FC6-4A14-99C1-E1D36AFBE300}"/>
    <dgm:cxn modelId="{A40B01BC-88C2-481F-980F-1AFF5B2F2BB0}" type="presOf" srcId="{F922AD8E-29C6-4079-A132-97436D113E3F}" destId="{C687D81B-973F-40C3-B032-FFF166E78C14}" srcOrd="0" destOrd="0" presId="urn:microsoft.com/office/officeart/2005/8/layout/process3"/>
    <dgm:cxn modelId="{446CEA44-7FDE-41B1-B651-093224351E38}" type="presOf" srcId="{92748352-E60C-425F-89EE-BB7F60062E8B}" destId="{8A957752-B108-4013-8450-ACBE735FBD7F}" srcOrd="1" destOrd="0" presId="urn:microsoft.com/office/officeart/2005/8/layout/process3"/>
    <dgm:cxn modelId="{2A9A9643-39E9-4166-9CE4-01C3D99F0E4C}" srcId="{B1586529-AA5C-4416-B38E-2101ACD861E7}" destId="{85BBCE39-AECF-4E4C-8B88-05A0D961F88C}" srcOrd="2" destOrd="0" parTransId="{4DCEA87C-2A63-4DD2-B163-6E81E173CC24}" sibTransId="{C5E19341-0FEF-4A19-A29D-5C9026CD161A}"/>
    <dgm:cxn modelId="{91C03645-8B1A-4A0B-AB38-62E2FC9DDAEF}" srcId="{B1586529-AA5C-4416-B38E-2101ACD861E7}" destId="{9C061989-3D3B-4F3E-9C7E-38AE3A40B19B}" srcOrd="6" destOrd="0" parTransId="{E16D51DB-EF1D-4CAC-8A11-5AD410696785}" sibTransId="{4C473B60-9382-4349-8113-7CDC270B85C7}"/>
    <dgm:cxn modelId="{4FBF4032-B50D-4CC6-8291-AD9F79F2E400}" type="presOf" srcId="{98AB5219-E704-4D19-8EE8-57A95B25E56A}" destId="{54252B0E-3C52-4365-83E1-5D88B53953BA}" srcOrd="0" destOrd="7" presId="urn:microsoft.com/office/officeart/2005/8/layout/process3"/>
    <dgm:cxn modelId="{73026CB4-A57E-4E81-8797-3C837B5070F6}" srcId="{4B2AF6F1-1B60-4629-9931-F5D8425513AC}" destId="{98AB5219-E704-4D19-8EE8-57A95B25E56A}" srcOrd="7" destOrd="0" parTransId="{47ADEBD9-47E5-4DAD-A2F0-E9B6F53F2047}" sibTransId="{FCF15788-8F18-483F-B7F4-AE5B5B70E7FA}"/>
    <dgm:cxn modelId="{EC51D160-4F84-4C8A-9C2D-21B26F22BB85}" type="presOf" srcId="{6CC67E27-F808-42D6-80B9-22F9D06E853D}" destId="{283802A3-2D07-4B29-8844-7BFA97EBC575}" srcOrd="0" destOrd="3" presId="urn:microsoft.com/office/officeart/2005/8/layout/process3"/>
    <dgm:cxn modelId="{66C53461-37AE-4024-8C91-93BC955979CA}" type="presOf" srcId="{01971224-9C0D-43E2-99F7-CFB9B8887A93}" destId="{54252B0E-3C52-4365-83E1-5D88B53953BA}" srcOrd="0" destOrd="4" presId="urn:microsoft.com/office/officeart/2005/8/layout/process3"/>
    <dgm:cxn modelId="{9E2B6605-21DA-4351-81D4-9086990491AE}" type="presOf" srcId="{0FCAD378-4185-4C0D-9405-8D0DAA3B2D2D}" destId="{C88BCE05-838B-406D-B8A9-BCFEE2D9CC90}" srcOrd="0" destOrd="1" presId="urn:microsoft.com/office/officeart/2005/8/layout/process3"/>
    <dgm:cxn modelId="{9F86AB46-A93C-4336-9E86-73581A735645}" type="presOf" srcId="{CA8760CD-E760-4924-BB94-6A2A28D4B7FB}" destId="{C88BCE05-838B-406D-B8A9-BCFEE2D9CC90}" srcOrd="0" destOrd="7" presId="urn:microsoft.com/office/officeart/2005/8/layout/process3"/>
    <dgm:cxn modelId="{4C79C3D2-5CF7-4284-979C-91DC511C4079}" type="presOf" srcId="{65E35CF1-EF8B-4A3A-9EDA-23788A9F4C2F}" destId="{283802A3-2D07-4B29-8844-7BFA97EBC575}" srcOrd="0" destOrd="1" presId="urn:microsoft.com/office/officeart/2005/8/layout/process3"/>
    <dgm:cxn modelId="{F714A31C-456D-4B5D-8EA9-0129258824BE}" srcId="{4B2AF6F1-1B60-4629-9931-F5D8425513AC}" destId="{12CA2528-EDFE-4783-9A33-FF0C5D75D303}" srcOrd="6" destOrd="0" parTransId="{D80CACD5-4888-4215-8397-34246D4A03CF}" sibTransId="{30D9A1CE-AA36-4747-AB22-C98A0029361E}"/>
    <dgm:cxn modelId="{BBC965CC-28C2-448A-ABE5-47F30B4B0429}" type="presOf" srcId="{25718635-82CB-4C69-8FFB-950A990C29D4}" destId="{283802A3-2D07-4B29-8844-7BFA97EBC575}" srcOrd="0" destOrd="2" presId="urn:microsoft.com/office/officeart/2005/8/layout/process3"/>
    <dgm:cxn modelId="{2FA42F0E-FC88-4AA3-B119-26CCEBE43665}" srcId="{B1586529-AA5C-4416-B38E-2101ACD861E7}" destId="{C272AE20-D04C-44E3-BA25-592545033B55}" srcOrd="3" destOrd="0" parTransId="{90C75FE1-69BB-4EC6-94B9-D73E54DBA408}" sibTransId="{17F12CB5-9FB8-47E5-A70F-C18740E5B680}"/>
    <dgm:cxn modelId="{5429700D-CFC6-4702-98E8-9D127D811B1A}" type="presOf" srcId="{F2492AD4-8BEF-4417-A960-F84D8556722F}" destId="{C88BCE05-838B-406D-B8A9-BCFEE2D9CC90}" srcOrd="0" destOrd="9" presId="urn:microsoft.com/office/officeart/2005/8/layout/process3"/>
    <dgm:cxn modelId="{951C5A1B-93B8-4632-8A6D-C7B90488ACD6}" srcId="{54A55B42-611B-4C8B-872F-19FFA4B8C0D2}" destId="{F1F9829D-D91C-4707-887D-610AA92952B4}" srcOrd="3" destOrd="0" parTransId="{6AF612DA-877F-4041-899B-1DCD9961631E}" sibTransId="{D31BF5B5-B10C-4112-9A1B-A73202875500}"/>
    <dgm:cxn modelId="{BC004622-1011-476B-999B-3520CD7A038E}" srcId="{92748352-E60C-425F-89EE-BB7F60062E8B}" destId="{25718635-82CB-4C69-8FFB-950A990C29D4}" srcOrd="2" destOrd="0" parTransId="{85D7F2CB-03AC-4DCB-B42C-0B8E7291BCD7}" sibTransId="{9302BE61-D78F-4BEF-8CA1-D8BCC71FE4B0}"/>
    <dgm:cxn modelId="{74EA685F-0EB5-4193-A1A3-600A361FB5E3}" type="presOf" srcId="{377F015C-F2EC-4986-A681-A91E842C0192}" destId="{5D7B83C0-C6C2-4086-85DC-928174196BE6}" srcOrd="0" destOrd="2" presId="urn:microsoft.com/office/officeart/2005/8/layout/process3"/>
    <dgm:cxn modelId="{59A6F505-2746-4395-8903-4E9B5F806F26}" type="presOf" srcId="{C9AC6790-5D4A-46E7-9D48-BD9C8319BD21}" destId="{283802A3-2D07-4B29-8844-7BFA97EBC575}" srcOrd="0" destOrd="0" presId="urn:microsoft.com/office/officeart/2005/8/layout/process3"/>
    <dgm:cxn modelId="{E319FE75-04AE-4BE8-B085-5B8486662489}" srcId="{54A55B42-611B-4C8B-872F-19FFA4B8C0D2}" destId="{91295022-8EDC-4595-8739-C45AAC54EE4B}" srcOrd="1" destOrd="0" parTransId="{55677DEE-4BB8-478F-8034-FBFE43EFA272}" sibTransId="{D2CA8C4F-9B96-4ECE-B65B-7F70528C1841}"/>
    <dgm:cxn modelId="{DFFBC2A1-E783-4ECB-84AC-C37DCD88241A}" srcId="{B1586529-AA5C-4416-B38E-2101ACD861E7}" destId="{EE4C97B1-B582-49BB-B3FF-CF8FB6649AD7}" srcOrd="0" destOrd="0" parTransId="{A45E77E3-DA84-4A8C-933F-0D3E75214784}" sibTransId="{9253AF8F-9E3A-4F93-B95D-599A555E6961}"/>
    <dgm:cxn modelId="{A43267A6-5184-458B-BACB-10BE1A66EDDB}" type="presOf" srcId="{4A988E07-27DC-443B-8DDF-E43B00B0355A}" destId="{D302969C-A477-4B98-9E3F-B34948705D92}" srcOrd="0" destOrd="0" presId="urn:microsoft.com/office/officeart/2005/8/layout/process3"/>
    <dgm:cxn modelId="{902FC0A2-EE7C-4010-9D36-C9D7430AC6FB}" srcId="{4B2AF6F1-1B60-4629-9931-F5D8425513AC}" destId="{CA65B401-956E-471B-9B8D-3B8A8AEA26F2}" srcOrd="3" destOrd="0" parTransId="{CD1D002C-E5E4-4313-AE17-819BF68AECCE}" sibTransId="{BF910519-D7FC-4D26-A826-D715E248A2F2}"/>
    <dgm:cxn modelId="{2BC67569-1ED0-4AC4-A9C9-5E4412A2E38C}" srcId="{92748352-E60C-425F-89EE-BB7F60062E8B}" destId="{C9AC6790-5D4A-46E7-9D48-BD9C8319BD21}" srcOrd="0" destOrd="0" parTransId="{F7814F03-284C-4224-B429-FEFC77F384FE}" sibTransId="{119AF391-8052-4A39-BDF0-5C08C4BEDB7E}"/>
    <dgm:cxn modelId="{4722E9C0-249E-4584-948F-DFF13D04DDF2}" srcId="{4B2AF6F1-1B60-4629-9931-F5D8425513AC}" destId="{AF8CFF5D-5981-44DE-898B-4EEAB4A469FB}" srcOrd="1" destOrd="0" parTransId="{7000D538-1841-4C84-9E4A-5DA5BAFD6A2B}" sibTransId="{B901EFBB-4B7A-4696-8C6E-4403542A1561}"/>
    <dgm:cxn modelId="{214E2B64-7DA3-44AC-BDB5-694DC4CA9812}" type="presOf" srcId="{7BB0FFBD-D4D4-4E6E-9EF6-D16765976294}" destId="{54252B0E-3C52-4365-83E1-5D88B53953BA}" srcOrd="0" destOrd="0" presId="urn:microsoft.com/office/officeart/2005/8/layout/process3"/>
    <dgm:cxn modelId="{CDEB0DBF-A358-43D6-96B2-52684989D335}" type="presOf" srcId="{7C328D50-513A-4925-AAB8-4D20CDFCA698}" destId="{54252B0E-3C52-4365-83E1-5D88B53953BA}" srcOrd="0" destOrd="8" presId="urn:microsoft.com/office/officeart/2005/8/layout/process3"/>
    <dgm:cxn modelId="{C7516FE3-B2E4-4A3A-AB67-83F453753699}" srcId="{B1586529-AA5C-4416-B38E-2101ACD861E7}" destId="{9C7487C4-F35C-485E-9495-6CDFCF2791B3}" srcOrd="8" destOrd="0" parTransId="{29B109C2-3C72-4AE2-A4A0-AE0B0C8C3035}" sibTransId="{3CC44488-1193-4E6B-8E20-84E10E5BB068}"/>
    <dgm:cxn modelId="{15253885-3D3B-4BEC-9EF4-21654F0F2A21}" srcId="{92748352-E60C-425F-89EE-BB7F60062E8B}" destId="{65E35CF1-EF8B-4A3A-9EDA-23788A9F4C2F}" srcOrd="1" destOrd="0" parTransId="{629E471F-D8C1-4648-933F-AE8AE30F301F}" sibTransId="{7A1DD0F8-DDE9-4B27-AB72-516F2029B1F2}"/>
    <dgm:cxn modelId="{EF2EA0C2-607F-40F1-A488-63CC00A79C28}" type="presOf" srcId="{A3D765DD-6958-4B34-8B42-3BB820A428B8}" destId="{783FC0A5-E419-4B3B-961A-D2C63CCC901B}" srcOrd="0" destOrd="0" presId="urn:microsoft.com/office/officeart/2005/8/layout/process3"/>
    <dgm:cxn modelId="{F86121D5-77D5-43BF-A532-5967A007F52F}" srcId="{E013DE64-0F34-4CFA-822F-29FE1560E368}" destId="{B1586529-AA5C-4416-B38E-2101ACD861E7}" srcOrd="0" destOrd="0" parTransId="{06606E6A-C614-42CF-9476-24F0573C9C6B}" sibTransId="{4A988E07-27DC-443B-8DDF-E43B00B0355A}"/>
    <dgm:cxn modelId="{86A6A783-475A-42C9-9C14-B26EEB352014}" type="presOf" srcId="{F1F9829D-D91C-4707-887D-610AA92952B4}" destId="{5D7B83C0-C6C2-4086-85DC-928174196BE6}" srcOrd="0" destOrd="3" presId="urn:microsoft.com/office/officeart/2005/8/layout/process3"/>
    <dgm:cxn modelId="{2359FF3A-355D-4AD5-B018-0A57BDE4D053}" type="presOf" srcId="{91295022-8EDC-4595-8739-C45AAC54EE4B}" destId="{5D7B83C0-C6C2-4086-85DC-928174196BE6}" srcOrd="0" destOrd="1" presId="urn:microsoft.com/office/officeart/2005/8/layout/process3"/>
    <dgm:cxn modelId="{FFD1349A-4B4A-44F1-9FEC-0D95405996D2}" type="presOf" srcId="{C272AE20-D04C-44E3-BA25-592545033B55}" destId="{C88BCE05-838B-406D-B8A9-BCFEE2D9CC90}" srcOrd="0" destOrd="3" presId="urn:microsoft.com/office/officeart/2005/8/layout/process3"/>
    <dgm:cxn modelId="{24560F8F-A435-47C4-B6F6-2E77BD67AB2D}" srcId="{E013DE64-0F34-4CFA-822F-29FE1560E368}" destId="{54A55B42-611B-4C8B-872F-19FFA4B8C0D2}" srcOrd="1" destOrd="0" parTransId="{F4B5168B-1277-4058-BC86-3C2194A72911}" sibTransId="{A3D765DD-6958-4B34-8B42-3BB820A428B8}"/>
    <dgm:cxn modelId="{7CBACC7B-84F0-481E-956A-C85AB381E260}" type="presOf" srcId="{A3D765DD-6958-4B34-8B42-3BB820A428B8}" destId="{D4D1589A-436B-45F8-A525-1A0445868581}" srcOrd="1" destOrd="0" presId="urn:microsoft.com/office/officeart/2005/8/layout/process3"/>
    <dgm:cxn modelId="{658AD6E2-F7DD-4BD3-8DC5-802A538CB2F8}" type="presOf" srcId="{E013DE64-0F34-4CFA-822F-29FE1560E368}" destId="{266F53DD-564B-4B56-B8DF-566388E0909F}" srcOrd="0" destOrd="0" presId="urn:microsoft.com/office/officeart/2005/8/layout/process3"/>
    <dgm:cxn modelId="{69F917C3-0E0F-4C6C-A7B6-CC59809CB4D2}" type="presOf" srcId="{FF0FAB54-9F46-4484-BE0E-6B91BB649711}" destId="{5D7B83C0-C6C2-4086-85DC-928174196BE6}" srcOrd="0" destOrd="5" presId="urn:microsoft.com/office/officeart/2005/8/layout/process3"/>
    <dgm:cxn modelId="{0B6C2B00-7E50-4A06-B6D4-1BCD616E18D9}" type="presOf" srcId="{B871B81C-C03F-4029-8769-EC67F7EFB72C}" destId="{54252B0E-3C52-4365-83E1-5D88B53953BA}" srcOrd="0" destOrd="9" presId="urn:microsoft.com/office/officeart/2005/8/layout/process3"/>
    <dgm:cxn modelId="{5B0FA647-C767-4E21-A4E3-0865CD036AA7}" type="presOf" srcId="{54A55B42-611B-4C8B-872F-19FFA4B8C0D2}" destId="{9E6C68E4-C7A4-4021-9A95-124593650EED}" srcOrd="1" destOrd="0" presId="urn:microsoft.com/office/officeart/2005/8/layout/process3"/>
    <dgm:cxn modelId="{380A245D-9D70-4E14-BDBC-EBD85051E2CA}" srcId="{B1586529-AA5C-4416-B38E-2101ACD861E7}" destId="{F2492AD4-8BEF-4417-A960-F84D8556722F}" srcOrd="9" destOrd="0" parTransId="{84CDC6C3-0455-439A-A476-C6E19EBAA34E}" sibTransId="{8ACC8F7E-974F-4BFD-A875-F566BD83208B}"/>
    <dgm:cxn modelId="{F0693BDF-C9E7-444F-B657-856B3C6CA069}" srcId="{E013DE64-0F34-4CFA-822F-29FE1560E368}" destId="{4B2AF6F1-1B60-4629-9931-F5D8425513AC}" srcOrd="3" destOrd="0" parTransId="{7E1DDC0B-76CE-4096-B550-11CF6A7324B2}" sibTransId="{99B5DDE5-74A8-4CF5-9A8C-75F70F4BF32C}"/>
    <dgm:cxn modelId="{3616410F-FFA0-438B-A87C-2809AC8C568C}" srcId="{54A55B42-611B-4C8B-872F-19FFA4B8C0D2}" destId="{377F015C-F2EC-4986-A681-A91E842C0192}" srcOrd="2" destOrd="0" parTransId="{18A964AA-546F-4477-B062-4FC86DBF7BF5}" sibTransId="{BB8BF2C8-3E46-4DF1-9512-653636B855AA}"/>
    <dgm:cxn modelId="{73F41916-A372-49E4-9010-3E26E443CA6A}" type="presOf" srcId="{0045B2C2-EBDB-4764-8F70-B35566691DD1}" destId="{C88BCE05-838B-406D-B8A9-BCFEE2D9CC90}" srcOrd="0" destOrd="5" presId="urn:microsoft.com/office/officeart/2005/8/layout/process3"/>
    <dgm:cxn modelId="{25784DAA-08D7-4B42-B81B-69EF24D170F7}" srcId="{4B2AF6F1-1B60-4629-9931-F5D8425513AC}" destId="{5BB1694E-BD3D-4492-A024-5C1756FC0A52}" srcOrd="5" destOrd="0" parTransId="{EF4C8D02-6352-406C-A3F5-A24761D70268}" sibTransId="{7F63AAC5-71E7-492B-ADC5-E9218FFF321C}"/>
    <dgm:cxn modelId="{FC4631C2-E7BB-4829-98DD-12E2D3BA0FF4}" type="presOf" srcId="{5BB1694E-BD3D-4492-A024-5C1756FC0A52}" destId="{54252B0E-3C52-4365-83E1-5D88B53953BA}" srcOrd="0" destOrd="5" presId="urn:microsoft.com/office/officeart/2005/8/layout/process3"/>
    <dgm:cxn modelId="{3FFF638D-ABA3-4EEC-9CE6-4D142E58652D}" srcId="{4B2AF6F1-1B60-4629-9931-F5D8425513AC}" destId="{01971224-9C0D-43E2-99F7-CFB9B8887A93}" srcOrd="4" destOrd="0" parTransId="{7C15AAA3-F3FF-4BE0-BBE9-B329D8DD7D55}" sibTransId="{D4AECAB8-C85C-49EE-B466-7DD7D8A38ED0}"/>
    <dgm:cxn modelId="{8CAEB201-D44A-4C87-8737-B91DE9D75518}" type="presOf" srcId="{47CD36DE-E752-4B86-A91E-37651816B985}" destId="{C88BCE05-838B-406D-B8A9-BCFEE2D9CC90}" srcOrd="0" destOrd="4" presId="urn:microsoft.com/office/officeart/2005/8/layout/process3"/>
    <dgm:cxn modelId="{93EEDC21-6AAB-462F-A80E-29F85C429965}" srcId="{92748352-E60C-425F-89EE-BB7F60062E8B}" destId="{6CC67E27-F808-42D6-80B9-22F9D06E853D}" srcOrd="3" destOrd="0" parTransId="{74972BAE-4D95-43D5-BA76-A87A20CC27F1}" sibTransId="{4D7A3860-AE6A-4386-AC76-5832017DA9F2}"/>
    <dgm:cxn modelId="{FD99630A-E0F1-4380-AABB-CEDCDDB476EF}" type="presOf" srcId="{54A55B42-611B-4C8B-872F-19FFA4B8C0D2}" destId="{9C029512-D2C9-4B7D-9AB7-DA8DC75F99A7}" srcOrd="0" destOrd="0" presId="urn:microsoft.com/office/officeart/2005/8/layout/process3"/>
    <dgm:cxn modelId="{20E284E4-C669-413A-B4C9-B6D2860628CE}" srcId="{54A55B42-611B-4C8B-872F-19FFA4B8C0D2}" destId="{BCD36A47-04D9-40A4-9234-586095E3863E}" srcOrd="0" destOrd="0" parTransId="{D87C83C6-A34B-45CA-B003-164726DC38D7}" sibTransId="{91BE5AA4-BB1F-4534-8AF5-956CC510B3AB}"/>
    <dgm:cxn modelId="{FE2A0BCC-48A7-40BE-93D6-C7D595C7A8DB}" type="presOf" srcId="{4B2AF6F1-1B60-4629-9931-F5D8425513AC}" destId="{B7B245FF-284B-45AB-8D2D-F33CC04CA22F}" srcOrd="0" destOrd="0" presId="urn:microsoft.com/office/officeart/2005/8/layout/process3"/>
    <dgm:cxn modelId="{CC433BB9-D766-4EE1-BE81-76B9E0C9375C}" type="presOf" srcId="{37AB4E8D-15E3-43AC-8E32-B7098D62C519}" destId="{5D7B83C0-C6C2-4086-85DC-928174196BE6}" srcOrd="0" destOrd="4" presId="urn:microsoft.com/office/officeart/2005/8/layout/process3"/>
    <dgm:cxn modelId="{09177273-4C44-4731-B92A-36FC357B4824}" srcId="{54A55B42-611B-4C8B-872F-19FFA4B8C0D2}" destId="{FF0FAB54-9F46-4484-BE0E-6B91BB649711}" srcOrd="5" destOrd="0" parTransId="{52A509D3-373F-43EF-94D7-00110A3460B4}" sibTransId="{439EB14F-86A2-4297-A5C3-37D21C3268FA}"/>
    <dgm:cxn modelId="{5DA441B0-5FCD-4A40-8BA5-F2510ACB18EA}" type="presOf" srcId="{92748352-E60C-425F-89EE-BB7F60062E8B}" destId="{5EBFFC32-9048-4030-A053-58843288EC75}" srcOrd="0" destOrd="0" presId="urn:microsoft.com/office/officeart/2005/8/layout/process3"/>
    <dgm:cxn modelId="{72614DE4-D5C8-4289-8FB0-2884E8FA8BEA}" type="presOf" srcId="{B1586529-AA5C-4416-B38E-2101ACD861E7}" destId="{93E9C37C-4C8B-43BF-BA1C-6A496371D833}" srcOrd="1" destOrd="0" presId="urn:microsoft.com/office/officeart/2005/8/layout/process3"/>
    <dgm:cxn modelId="{772B078F-9632-43C5-A37E-D1F18BAE2F6F}" type="presOf" srcId="{0B83D49C-A98D-40B4-A3F6-B39F3FF4A369}" destId="{C88BCE05-838B-406D-B8A9-BCFEE2D9CC90}" srcOrd="0" destOrd="10" presId="urn:microsoft.com/office/officeart/2005/8/layout/process3"/>
    <dgm:cxn modelId="{E310420D-6B91-4507-A6E6-44B38BD9E255}" type="presOf" srcId="{B1586529-AA5C-4416-B38E-2101ACD861E7}" destId="{88C9CFEE-2104-4C21-8AB4-B0FCA6A6B653}" srcOrd="0" destOrd="0" presId="urn:microsoft.com/office/officeart/2005/8/layout/process3"/>
    <dgm:cxn modelId="{4265C73B-2130-402A-8021-2588D5B44BCD}" type="presOf" srcId="{AF8CFF5D-5981-44DE-898B-4EEAB4A469FB}" destId="{54252B0E-3C52-4365-83E1-5D88B53953BA}" srcOrd="0" destOrd="1" presId="urn:microsoft.com/office/officeart/2005/8/layout/process3"/>
    <dgm:cxn modelId="{758FB66F-FF8B-4959-8E5E-FAED812132AE}" type="presOf" srcId="{F922AD8E-29C6-4079-A132-97436D113E3F}" destId="{919DD587-76AD-406D-BEC3-057AB0986248}" srcOrd="1" destOrd="0" presId="urn:microsoft.com/office/officeart/2005/8/layout/process3"/>
    <dgm:cxn modelId="{7E44AFA7-0A73-4B86-B87C-F41A78E35CCC}" type="presOf" srcId="{EE4C97B1-B582-49BB-B3FF-CF8FB6649AD7}" destId="{C88BCE05-838B-406D-B8A9-BCFEE2D9CC90}" srcOrd="0" destOrd="0" presId="urn:microsoft.com/office/officeart/2005/8/layout/process3"/>
    <dgm:cxn modelId="{6710DEA8-B04A-4498-9281-820A7CCC647A}" type="presOf" srcId="{12CA2528-EDFE-4783-9A33-FF0C5D75D303}" destId="{54252B0E-3C52-4365-83E1-5D88B53953BA}" srcOrd="0" destOrd="6" presId="urn:microsoft.com/office/officeart/2005/8/layout/process3"/>
    <dgm:cxn modelId="{E874D859-C7EE-47B8-8296-A1D7320ED855}" type="presOf" srcId="{4B2AF6F1-1B60-4629-9931-F5D8425513AC}" destId="{F83EB222-2663-4A76-B2CC-C0B653918D1E}" srcOrd="1" destOrd="0" presId="urn:microsoft.com/office/officeart/2005/8/layout/process3"/>
    <dgm:cxn modelId="{513ACC6B-A886-4981-9D48-73D514E7EBA2}" type="presOf" srcId="{CA65B401-956E-471B-9B8D-3B8A8AEA26F2}" destId="{54252B0E-3C52-4365-83E1-5D88B53953BA}" srcOrd="0" destOrd="3" presId="urn:microsoft.com/office/officeart/2005/8/layout/process3"/>
    <dgm:cxn modelId="{767A6CAF-0FCB-439E-8BE1-C48AD9D6172A}" type="presOf" srcId="{9C7487C4-F35C-485E-9495-6CDFCF2791B3}" destId="{C88BCE05-838B-406D-B8A9-BCFEE2D9CC90}" srcOrd="0" destOrd="8" presId="urn:microsoft.com/office/officeart/2005/8/layout/process3"/>
    <dgm:cxn modelId="{E67E51AA-B72B-4FDE-A80C-E2E4CB79AA97}" srcId="{4B2AF6F1-1B60-4629-9931-F5D8425513AC}" destId="{B871B81C-C03F-4029-8769-EC67F7EFB72C}" srcOrd="9" destOrd="0" parTransId="{48076493-E074-4765-83E4-AAA7807F763A}" sibTransId="{0410C24E-6358-43DA-93B6-0FB1E8A77B11}"/>
    <dgm:cxn modelId="{19083BA4-4EB4-4E0B-937E-5222772FB67A}" srcId="{4B2AF6F1-1B60-4629-9931-F5D8425513AC}" destId="{7BB0FFBD-D4D4-4E6E-9EF6-D16765976294}" srcOrd="0" destOrd="0" parTransId="{D51DE5B5-95EC-4494-BDED-8624B8EF94B2}" sibTransId="{1F7335CB-2F1B-4C5C-A12E-12B3FB28206A}"/>
    <dgm:cxn modelId="{F79F6B51-EE59-4F1D-A56C-926C254E833F}" type="presParOf" srcId="{266F53DD-564B-4B56-B8DF-566388E0909F}" destId="{C37B03D1-4183-4E86-BA4A-0CE54C08B02E}" srcOrd="0" destOrd="0" presId="urn:microsoft.com/office/officeart/2005/8/layout/process3"/>
    <dgm:cxn modelId="{5C44DA46-CE8E-4168-8925-C089733771DD}" type="presParOf" srcId="{C37B03D1-4183-4E86-BA4A-0CE54C08B02E}" destId="{88C9CFEE-2104-4C21-8AB4-B0FCA6A6B653}" srcOrd="0" destOrd="0" presId="urn:microsoft.com/office/officeart/2005/8/layout/process3"/>
    <dgm:cxn modelId="{DECA54AC-83C6-4C03-876A-555BEAF71FE8}" type="presParOf" srcId="{C37B03D1-4183-4E86-BA4A-0CE54C08B02E}" destId="{93E9C37C-4C8B-43BF-BA1C-6A496371D833}" srcOrd="1" destOrd="0" presId="urn:microsoft.com/office/officeart/2005/8/layout/process3"/>
    <dgm:cxn modelId="{A332D704-6828-4FCA-B6FD-30FAA5C5F948}" type="presParOf" srcId="{C37B03D1-4183-4E86-BA4A-0CE54C08B02E}" destId="{C88BCE05-838B-406D-B8A9-BCFEE2D9CC90}" srcOrd="2" destOrd="0" presId="urn:microsoft.com/office/officeart/2005/8/layout/process3"/>
    <dgm:cxn modelId="{4CB9DB80-1758-45CF-A424-3527C8578F0C}" type="presParOf" srcId="{266F53DD-564B-4B56-B8DF-566388E0909F}" destId="{D302969C-A477-4B98-9E3F-B34948705D92}" srcOrd="1" destOrd="0" presId="urn:microsoft.com/office/officeart/2005/8/layout/process3"/>
    <dgm:cxn modelId="{043F26E0-F0C8-4744-AFD1-19655622B052}" type="presParOf" srcId="{D302969C-A477-4B98-9E3F-B34948705D92}" destId="{E947CCC1-877D-460C-8D2F-E68B5D573551}" srcOrd="0" destOrd="0" presId="urn:microsoft.com/office/officeart/2005/8/layout/process3"/>
    <dgm:cxn modelId="{3E58B6A7-7295-4AD3-ACEA-22EE84E1922E}" type="presParOf" srcId="{266F53DD-564B-4B56-B8DF-566388E0909F}" destId="{AF2BE2F9-FC7F-4739-8584-FF837568B6D6}" srcOrd="2" destOrd="0" presId="urn:microsoft.com/office/officeart/2005/8/layout/process3"/>
    <dgm:cxn modelId="{526D2642-23CB-4038-BD2F-B33050B5C5A9}" type="presParOf" srcId="{AF2BE2F9-FC7F-4739-8584-FF837568B6D6}" destId="{9C029512-D2C9-4B7D-9AB7-DA8DC75F99A7}" srcOrd="0" destOrd="0" presId="urn:microsoft.com/office/officeart/2005/8/layout/process3"/>
    <dgm:cxn modelId="{342CB1F0-2D90-43B9-9B5A-C1673CE23DED}" type="presParOf" srcId="{AF2BE2F9-FC7F-4739-8584-FF837568B6D6}" destId="{9E6C68E4-C7A4-4021-9A95-124593650EED}" srcOrd="1" destOrd="0" presId="urn:microsoft.com/office/officeart/2005/8/layout/process3"/>
    <dgm:cxn modelId="{4DFD1E75-4C82-4906-8A23-BD8F0E66F7F5}" type="presParOf" srcId="{AF2BE2F9-FC7F-4739-8584-FF837568B6D6}" destId="{5D7B83C0-C6C2-4086-85DC-928174196BE6}" srcOrd="2" destOrd="0" presId="urn:microsoft.com/office/officeart/2005/8/layout/process3"/>
    <dgm:cxn modelId="{1D47A6C7-81E8-4091-88BE-B570428C2E4D}" type="presParOf" srcId="{266F53DD-564B-4B56-B8DF-566388E0909F}" destId="{783FC0A5-E419-4B3B-961A-D2C63CCC901B}" srcOrd="3" destOrd="0" presId="urn:microsoft.com/office/officeart/2005/8/layout/process3"/>
    <dgm:cxn modelId="{E45E9B8C-E61C-4E46-B957-C9EAC490AF03}" type="presParOf" srcId="{783FC0A5-E419-4B3B-961A-D2C63CCC901B}" destId="{D4D1589A-436B-45F8-A525-1A0445868581}" srcOrd="0" destOrd="0" presId="urn:microsoft.com/office/officeart/2005/8/layout/process3"/>
    <dgm:cxn modelId="{7BC630F1-2820-4F6E-829F-9A34C45C6A89}" type="presParOf" srcId="{266F53DD-564B-4B56-B8DF-566388E0909F}" destId="{1C1EBB88-8011-41F0-AFEA-DBFB35B861AA}" srcOrd="4" destOrd="0" presId="urn:microsoft.com/office/officeart/2005/8/layout/process3"/>
    <dgm:cxn modelId="{C92E6B39-D2DB-4FBD-9889-B98DF86CC0E6}" type="presParOf" srcId="{1C1EBB88-8011-41F0-AFEA-DBFB35B861AA}" destId="{5EBFFC32-9048-4030-A053-58843288EC75}" srcOrd="0" destOrd="0" presId="urn:microsoft.com/office/officeart/2005/8/layout/process3"/>
    <dgm:cxn modelId="{FF6DB440-E379-41F6-8BE8-6564684F3411}" type="presParOf" srcId="{1C1EBB88-8011-41F0-AFEA-DBFB35B861AA}" destId="{8A957752-B108-4013-8450-ACBE735FBD7F}" srcOrd="1" destOrd="0" presId="urn:microsoft.com/office/officeart/2005/8/layout/process3"/>
    <dgm:cxn modelId="{530DDC70-1562-4BA3-85FA-D572E19C757F}" type="presParOf" srcId="{1C1EBB88-8011-41F0-AFEA-DBFB35B861AA}" destId="{283802A3-2D07-4B29-8844-7BFA97EBC575}" srcOrd="2" destOrd="0" presId="urn:microsoft.com/office/officeart/2005/8/layout/process3"/>
    <dgm:cxn modelId="{197B4223-DB02-4767-B05C-AAC22AEC121E}" type="presParOf" srcId="{266F53DD-564B-4B56-B8DF-566388E0909F}" destId="{C687D81B-973F-40C3-B032-FFF166E78C14}" srcOrd="5" destOrd="0" presId="urn:microsoft.com/office/officeart/2005/8/layout/process3"/>
    <dgm:cxn modelId="{0102B6AB-D93A-4239-A5E3-45BF37140C2B}" type="presParOf" srcId="{C687D81B-973F-40C3-B032-FFF166E78C14}" destId="{919DD587-76AD-406D-BEC3-057AB0986248}" srcOrd="0" destOrd="0" presId="urn:microsoft.com/office/officeart/2005/8/layout/process3"/>
    <dgm:cxn modelId="{BAABB317-2311-4F24-93C0-7C263E29A89C}" type="presParOf" srcId="{266F53DD-564B-4B56-B8DF-566388E0909F}" destId="{0A585F2D-1230-4073-8E76-40A963D9939C}" srcOrd="6" destOrd="0" presId="urn:microsoft.com/office/officeart/2005/8/layout/process3"/>
    <dgm:cxn modelId="{B0285200-45C2-4291-B941-84CF70EADA0C}" type="presParOf" srcId="{0A585F2D-1230-4073-8E76-40A963D9939C}" destId="{B7B245FF-284B-45AB-8D2D-F33CC04CA22F}" srcOrd="0" destOrd="0" presId="urn:microsoft.com/office/officeart/2005/8/layout/process3"/>
    <dgm:cxn modelId="{12695C89-520C-4D12-8508-79A0047A9B9A}" type="presParOf" srcId="{0A585F2D-1230-4073-8E76-40A963D9939C}" destId="{F83EB222-2663-4A76-B2CC-C0B653918D1E}" srcOrd="1" destOrd="0" presId="urn:microsoft.com/office/officeart/2005/8/layout/process3"/>
    <dgm:cxn modelId="{6EFA048C-5B83-4171-911E-3CAE0F7EE252}" type="presParOf" srcId="{0A585F2D-1230-4073-8E76-40A963D9939C}" destId="{54252B0E-3C52-4365-83E1-5D88B53953BA}" srcOrd="2" destOrd="0" presId="urn:microsoft.com/office/officeart/2005/8/layout/process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E013DE64-0F34-4CFA-822F-29FE1560E368}" type="doc">
      <dgm:prSet loTypeId="urn:microsoft.com/office/officeart/2005/8/layout/process3" loCatId="process" qsTypeId="urn:microsoft.com/office/officeart/2005/8/quickstyle/simple1" qsCatId="simple" csTypeId="urn:microsoft.com/office/officeart/2005/8/colors/accent1_2" csCatId="accent1" phldr="1"/>
      <dgm:spPr/>
      <dgm:t>
        <a:bodyPr/>
        <a:lstStyle/>
        <a:p>
          <a:endParaRPr lang="en-US"/>
        </a:p>
      </dgm:t>
    </dgm:pt>
    <dgm:pt modelId="{B1586529-AA5C-4416-B38E-2101ACD861E7}">
      <dgm:prSet phldrT="[Text]" custT="1"/>
      <dgm:spPr/>
      <dgm:t>
        <a:bodyPr/>
        <a:lstStyle/>
        <a:p>
          <a:r>
            <a:rPr lang="en-US" sz="1500" b="1" dirty="0" smtClean="0"/>
            <a:t>Information </a:t>
          </a:r>
        </a:p>
        <a:p>
          <a:r>
            <a:rPr lang="en-US" sz="1500" b="1" dirty="0" smtClean="0"/>
            <a:t>entering period t</a:t>
          </a:r>
          <a:endParaRPr lang="en-US" sz="1500" b="1" dirty="0"/>
        </a:p>
      </dgm:t>
    </dgm:pt>
    <dgm:pt modelId="{06606E6A-C614-42CF-9476-24F0573C9C6B}" type="parTrans" cxnId="{F86121D5-77D5-43BF-A532-5967A007F52F}">
      <dgm:prSet/>
      <dgm:spPr/>
      <dgm:t>
        <a:bodyPr/>
        <a:lstStyle/>
        <a:p>
          <a:endParaRPr lang="en-US" sz="1400"/>
        </a:p>
      </dgm:t>
    </dgm:pt>
    <dgm:pt modelId="{4A988E07-27DC-443B-8DDF-E43B00B0355A}" type="sibTrans" cxnId="{F86121D5-77D5-43BF-A532-5967A007F52F}">
      <dgm:prSet custT="1"/>
      <dgm:spPr/>
      <dgm:t>
        <a:bodyPr/>
        <a:lstStyle/>
        <a:p>
          <a:endParaRPr lang="en-US" sz="1400"/>
        </a:p>
      </dgm:t>
    </dgm:pt>
    <dgm:pt modelId="{0FCAD378-4185-4C0D-9405-8D0DAA3B2D2D}">
      <dgm:prSet phldrT="[Text]" custT="1"/>
      <dgm:spPr/>
      <dgm:t>
        <a:bodyPr/>
        <a:lstStyle/>
        <a:p>
          <a:r>
            <a:rPr lang="en-US">
              <a:noFill/>
            </a:rPr>
            <a:t> </a:t>
          </a:r>
        </a:p>
      </dgm:t>
    </dgm:pt>
    <dgm:pt modelId="{31CC628C-8EF8-4638-A26B-13C1E41A203A}" type="parTrans" cxnId="{D1D2262D-5DB1-4FF9-BE39-26FF1E002C55}">
      <dgm:prSet/>
      <dgm:spPr/>
      <dgm:t>
        <a:bodyPr/>
        <a:lstStyle/>
        <a:p>
          <a:endParaRPr lang="en-US" sz="1400"/>
        </a:p>
      </dgm:t>
    </dgm:pt>
    <dgm:pt modelId="{5B245434-0FC6-4A14-99C1-E1D36AFBE300}" type="sibTrans" cxnId="{D1D2262D-5DB1-4FF9-BE39-26FF1E002C55}">
      <dgm:prSet/>
      <dgm:spPr/>
      <dgm:t>
        <a:bodyPr/>
        <a:lstStyle/>
        <a:p>
          <a:endParaRPr lang="en-US" sz="1400"/>
        </a:p>
      </dgm:t>
    </dgm:pt>
    <dgm:pt modelId="{54A55B42-611B-4C8B-872F-19FFA4B8C0D2}">
      <dgm:prSet phldrT="[Text]" custT="1"/>
      <dgm:spPr/>
      <dgm:t>
        <a:bodyPr/>
        <a:lstStyle/>
        <a:p>
          <a:r>
            <a:rPr lang="en-US" sz="1500" b="1" dirty="0" smtClean="0"/>
            <a:t>Stage One</a:t>
          </a:r>
          <a:endParaRPr lang="en-US" sz="1500" b="1" dirty="0"/>
        </a:p>
      </dgm:t>
    </dgm:pt>
    <dgm:pt modelId="{F4B5168B-1277-4058-BC86-3C2194A72911}" type="parTrans" cxnId="{24560F8F-A435-47C4-B6F6-2E77BD67AB2D}">
      <dgm:prSet/>
      <dgm:spPr/>
      <dgm:t>
        <a:bodyPr/>
        <a:lstStyle/>
        <a:p>
          <a:endParaRPr lang="en-US" sz="1400"/>
        </a:p>
      </dgm:t>
    </dgm:pt>
    <dgm:pt modelId="{A3D765DD-6958-4B34-8B42-3BB820A428B8}" type="sibTrans" cxnId="{24560F8F-A435-47C4-B6F6-2E77BD67AB2D}">
      <dgm:prSet custT="1"/>
      <dgm:spPr/>
      <dgm:t>
        <a:bodyPr/>
        <a:lstStyle/>
        <a:p>
          <a:endParaRPr lang="en-US" sz="1400"/>
        </a:p>
      </dgm:t>
    </dgm:pt>
    <dgm:pt modelId="{91295022-8EDC-4595-8739-C45AAC54EE4B}">
      <dgm:prSet phldrT="[Text]" custT="1"/>
      <dgm:spPr/>
      <dgm:t>
        <a:bodyPr/>
        <a:lstStyle/>
        <a:p>
          <a:r>
            <a:rPr lang="en-US">
              <a:noFill/>
            </a:rPr>
            <a:t> </a:t>
          </a:r>
        </a:p>
      </dgm:t>
    </dgm:pt>
    <dgm:pt modelId="{55677DEE-4BB8-478F-8034-FBFE43EFA272}" type="parTrans" cxnId="{E319FE75-04AE-4BE8-B085-5B8486662489}">
      <dgm:prSet/>
      <dgm:spPr/>
      <dgm:t>
        <a:bodyPr/>
        <a:lstStyle/>
        <a:p>
          <a:endParaRPr lang="en-US" sz="1400"/>
        </a:p>
      </dgm:t>
    </dgm:pt>
    <dgm:pt modelId="{D2CA8C4F-9B96-4ECE-B65B-7F70528C1841}" type="sibTrans" cxnId="{E319FE75-04AE-4BE8-B085-5B8486662489}">
      <dgm:prSet/>
      <dgm:spPr/>
      <dgm:t>
        <a:bodyPr/>
        <a:lstStyle/>
        <a:p>
          <a:endParaRPr lang="en-US" sz="1400"/>
        </a:p>
      </dgm:t>
    </dgm:pt>
    <dgm:pt modelId="{4B2AF6F1-1B60-4629-9931-F5D8425513AC}">
      <dgm:prSet phldrT="[Text]" custT="1"/>
      <dgm:spPr/>
      <dgm:t>
        <a:bodyPr/>
        <a:lstStyle/>
        <a:p>
          <a:r>
            <a:rPr lang="en-US" sz="1500" b="1" dirty="0" smtClean="0"/>
            <a:t>Updated Information</a:t>
          </a:r>
        </a:p>
        <a:p>
          <a:r>
            <a:rPr lang="en-US" sz="1500" b="1" dirty="0" smtClean="0"/>
            <a:t>moving into period t+1</a:t>
          </a:r>
          <a:endParaRPr lang="en-US" sz="1500" b="1" dirty="0"/>
        </a:p>
      </dgm:t>
    </dgm:pt>
    <dgm:pt modelId="{7E1DDC0B-76CE-4096-B550-11CF6A7324B2}" type="parTrans" cxnId="{F0693BDF-C9E7-444F-B657-856B3C6CA069}">
      <dgm:prSet/>
      <dgm:spPr/>
      <dgm:t>
        <a:bodyPr/>
        <a:lstStyle/>
        <a:p>
          <a:endParaRPr lang="en-US" sz="1400"/>
        </a:p>
      </dgm:t>
    </dgm:pt>
    <dgm:pt modelId="{99B5DDE5-74A8-4CF5-9A8C-75F70F4BF32C}" type="sibTrans" cxnId="{F0693BDF-C9E7-444F-B657-856B3C6CA069}">
      <dgm:prSet/>
      <dgm:spPr/>
      <dgm:t>
        <a:bodyPr/>
        <a:lstStyle/>
        <a:p>
          <a:endParaRPr lang="en-US" sz="1400"/>
        </a:p>
      </dgm:t>
    </dgm:pt>
    <dgm:pt modelId="{C272AE20-D04C-44E3-BA25-592545033B55}">
      <dgm:prSet custT="1"/>
      <dgm:spPr/>
      <dgm:t>
        <a:bodyPr/>
        <a:lstStyle/>
        <a:p>
          <a:r>
            <a:rPr lang="en-US">
              <a:noFill/>
            </a:rPr>
            <a:t> </a:t>
          </a:r>
        </a:p>
      </dgm:t>
    </dgm:pt>
    <dgm:pt modelId="{90C75FE1-69BB-4EC6-94B9-D73E54DBA408}" type="parTrans" cxnId="{2FA42F0E-FC88-4AA3-B119-26CCEBE43665}">
      <dgm:prSet/>
      <dgm:spPr/>
      <dgm:t>
        <a:bodyPr/>
        <a:lstStyle/>
        <a:p>
          <a:endParaRPr lang="en-US" sz="1400"/>
        </a:p>
      </dgm:t>
    </dgm:pt>
    <dgm:pt modelId="{17F12CB5-9FB8-47E5-A70F-C18740E5B680}" type="sibTrans" cxnId="{2FA42F0E-FC88-4AA3-B119-26CCEBE43665}">
      <dgm:prSet/>
      <dgm:spPr/>
      <dgm:t>
        <a:bodyPr/>
        <a:lstStyle/>
        <a:p>
          <a:endParaRPr lang="en-US" sz="1400"/>
        </a:p>
      </dgm:t>
    </dgm:pt>
    <dgm:pt modelId="{0045B2C2-EBDB-4764-8F70-B35566691DD1}">
      <dgm:prSet custT="1"/>
      <dgm:spPr/>
      <dgm:t>
        <a:bodyPr/>
        <a:lstStyle/>
        <a:p>
          <a:r>
            <a:rPr lang="en-US">
              <a:noFill/>
            </a:rPr>
            <a:t> </a:t>
          </a:r>
        </a:p>
      </dgm:t>
    </dgm:pt>
    <dgm:pt modelId="{76296F2B-E381-463E-988F-ECCA5E118796}" type="parTrans" cxnId="{EEC199A3-6222-49BE-846A-377C4403F5B8}">
      <dgm:prSet/>
      <dgm:spPr/>
      <dgm:t>
        <a:bodyPr/>
        <a:lstStyle/>
        <a:p>
          <a:endParaRPr lang="en-US" sz="1400"/>
        </a:p>
      </dgm:t>
    </dgm:pt>
    <dgm:pt modelId="{D8319744-7305-4110-B5E8-399A4CDA2D6F}" type="sibTrans" cxnId="{EEC199A3-6222-49BE-846A-377C4403F5B8}">
      <dgm:prSet/>
      <dgm:spPr/>
      <dgm:t>
        <a:bodyPr/>
        <a:lstStyle/>
        <a:p>
          <a:endParaRPr lang="en-US" sz="1400"/>
        </a:p>
      </dgm:t>
    </dgm:pt>
    <dgm:pt modelId="{CA8760CD-E760-4924-BB94-6A2A28D4B7FB}">
      <dgm:prSet custT="1"/>
      <dgm:spPr/>
      <dgm:t>
        <a:bodyPr/>
        <a:lstStyle/>
        <a:p>
          <a:r>
            <a:rPr lang="en-US">
              <a:noFill/>
            </a:rPr>
            <a:t> </a:t>
          </a:r>
        </a:p>
      </dgm:t>
    </dgm:pt>
    <dgm:pt modelId="{CA258CD0-4A75-4A8E-BCA3-F3CAEF42DEC8}" type="parTrans" cxnId="{3D496509-24CA-4678-9DF7-1D4C37D20F86}">
      <dgm:prSet/>
      <dgm:spPr/>
      <dgm:t>
        <a:bodyPr/>
        <a:lstStyle/>
        <a:p>
          <a:endParaRPr lang="en-US" sz="1400"/>
        </a:p>
      </dgm:t>
    </dgm:pt>
    <dgm:pt modelId="{22A207A1-CF03-4CAA-B72D-A28AED6D0D9D}" type="sibTrans" cxnId="{3D496509-24CA-4678-9DF7-1D4C37D20F86}">
      <dgm:prSet/>
      <dgm:spPr/>
      <dgm:t>
        <a:bodyPr/>
        <a:lstStyle/>
        <a:p>
          <a:endParaRPr lang="en-US" sz="1400"/>
        </a:p>
      </dgm:t>
    </dgm:pt>
    <dgm:pt modelId="{F2492AD4-8BEF-4417-A960-F84D8556722F}">
      <dgm:prSet custT="1"/>
      <dgm:spPr/>
      <dgm:t>
        <a:bodyPr/>
        <a:lstStyle/>
        <a:p>
          <a:r>
            <a:rPr lang="en-US">
              <a:noFill/>
            </a:rPr>
            <a:t> </a:t>
          </a:r>
        </a:p>
      </dgm:t>
    </dgm:pt>
    <dgm:pt modelId="{84CDC6C3-0455-439A-A476-C6E19EBAA34E}" type="parTrans" cxnId="{380A245D-9D70-4E14-BDBC-EBD85051E2CA}">
      <dgm:prSet/>
      <dgm:spPr/>
      <dgm:t>
        <a:bodyPr/>
        <a:lstStyle/>
        <a:p>
          <a:endParaRPr lang="en-US" sz="1400"/>
        </a:p>
      </dgm:t>
    </dgm:pt>
    <dgm:pt modelId="{8ACC8F7E-974F-4BFD-A875-F566BD83208B}" type="sibTrans" cxnId="{380A245D-9D70-4E14-BDBC-EBD85051E2CA}">
      <dgm:prSet/>
      <dgm:spPr/>
      <dgm:t>
        <a:bodyPr/>
        <a:lstStyle/>
        <a:p>
          <a:endParaRPr lang="en-US" sz="1400"/>
        </a:p>
      </dgm:t>
    </dgm:pt>
    <dgm:pt modelId="{F1F9829D-D91C-4707-887D-610AA92952B4}">
      <dgm:prSet phldrT="[Text]" custT="1"/>
      <dgm:spPr/>
      <dgm:t>
        <a:bodyPr/>
        <a:lstStyle/>
        <a:p>
          <a:r>
            <a:rPr lang="en-US">
              <a:noFill/>
            </a:rPr>
            <a:t> </a:t>
          </a:r>
        </a:p>
      </dgm:t>
    </dgm:pt>
    <dgm:pt modelId="{6AF612DA-877F-4041-899B-1DCD9961631E}" type="parTrans" cxnId="{951C5A1B-93B8-4632-8A6D-C7B90488ACD6}">
      <dgm:prSet/>
      <dgm:spPr/>
      <dgm:t>
        <a:bodyPr/>
        <a:lstStyle/>
        <a:p>
          <a:endParaRPr lang="en-US" sz="1400"/>
        </a:p>
      </dgm:t>
    </dgm:pt>
    <dgm:pt modelId="{D31BF5B5-B10C-4112-9A1B-A73202875500}" type="sibTrans" cxnId="{951C5A1B-93B8-4632-8A6D-C7B90488ACD6}">
      <dgm:prSet/>
      <dgm:spPr/>
      <dgm:t>
        <a:bodyPr/>
        <a:lstStyle/>
        <a:p>
          <a:endParaRPr lang="en-US" sz="1400"/>
        </a:p>
      </dgm:t>
    </dgm:pt>
    <dgm:pt modelId="{92748352-E60C-425F-89EE-BB7F60062E8B}">
      <dgm:prSet phldrT="[Text]" custT="1"/>
      <dgm:spPr/>
      <dgm:t>
        <a:bodyPr/>
        <a:lstStyle/>
        <a:p>
          <a:r>
            <a:rPr lang="en-US" sz="1500" b="1" dirty="0" smtClean="0"/>
            <a:t>Stage Two</a:t>
          </a:r>
          <a:endParaRPr lang="en-US" sz="1500" b="1" dirty="0"/>
        </a:p>
      </dgm:t>
    </dgm:pt>
    <dgm:pt modelId="{96D50526-362D-4787-BBD0-458335C9B9BB}" type="parTrans" cxnId="{5031DF15-153C-4A33-9870-44E62D577E82}">
      <dgm:prSet/>
      <dgm:spPr/>
      <dgm:t>
        <a:bodyPr/>
        <a:lstStyle/>
        <a:p>
          <a:endParaRPr lang="en-US" sz="1400"/>
        </a:p>
      </dgm:t>
    </dgm:pt>
    <dgm:pt modelId="{F922AD8E-29C6-4079-A132-97436D113E3F}" type="sibTrans" cxnId="{5031DF15-153C-4A33-9870-44E62D577E82}">
      <dgm:prSet custT="1"/>
      <dgm:spPr/>
      <dgm:t>
        <a:bodyPr/>
        <a:lstStyle/>
        <a:p>
          <a:endParaRPr lang="en-US" sz="1400"/>
        </a:p>
      </dgm:t>
    </dgm:pt>
    <dgm:pt modelId="{FF0FAB54-9F46-4484-BE0E-6B91BB649711}">
      <dgm:prSet phldrT="[Text]" custT="1"/>
      <dgm:spPr/>
      <dgm:t>
        <a:bodyPr/>
        <a:lstStyle/>
        <a:p>
          <a:r>
            <a:rPr lang="en-US">
              <a:noFill/>
            </a:rPr>
            <a:t> </a:t>
          </a:r>
        </a:p>
      </dgm:t>
    </dgm:pt>
    <dgm:pt modelId="{52A509D3-373F-43EF-94D7-00110A3460B4}" type="parTrans" cxnId="{09177273-4C44-4731-B92A-36FC357B4824}">
      <dgm:prSet/>
      <dgm:spPr/>
      <dgm:t>
        <a:bodyPr/>
        <a:lstStyle/>
        <a:p>
          <a:endParaRPr lang="en-US" sz="1400"/>
        </a:p>
      </dgm:t>
    </dgm:pt>
    <dgm:pt modelId="{439EB14F-86A2-4297-A5C3-37D21C3268FA}" type="sibTrans" cxnId="{09177273-4C44-4731-B92A-36FC357B4824}">
      <dgm:prSet/>
      <dgm:spPr/>
      <dgm:t>
        <a:bodyPr/>
        <a:lstStyle/>
        <a:p>
          <a:endParaRPr lang="en-US" sz="1400"/>
        </a:p>
      </dgm:t>
    </dgm:pt>
    <dgm:pt modelId="{65E35CF1-EF8B-4A3A-9EDA-23788A9F4C2F}">
      <dgm:prSet custT="1"/>
      <dgm:spPr/>
      <dgm:t>
        <a:bodyPr/>
        <a:lstStyle/>
        <a:p>
          <a:r>
            <a:rPr lang="en-US">
              <a:noFill/>
            </a:rPr>
            <a:t> </a:t>
          </a:r>
        </a:p>
      </dgm:t>
    </dgm:pt>
    <dgm:pt modelId="{629E471F-D8C1-4648-933F-AE8AE30F301F}" type="parTrans" cxnId="{15253885-3D3B-4BEC-9EF4-21654F0F2A21}">
      <dgm:prSet/>
      <dgm:spPr/>
      <dgm:t>
        <a:bodyPr/>
        <a:lstStyle/>
        <a:p>
          <a:endParaRPr lang="en-US" sz="1400"/>
        </a:p>
      </dgm:t>
    </dgm:pt>
    <dgm:pt modelId="{7A1DD0F8-DDE9-4B27-AB72-516F2029B1F2}" type="sibTrans" cxnId="{15253885-3D3B-4BEC-9EF4-21654F0F2A21}">
      <dgm:prSet/>
      <dgm:spPr/>
      <dgm:t>
        <a:bodyPr/>
        <a:lstStyle/>
        <a:p>
          <a:endParaRPr lang="en-US" sz="1400"/>
        </a:p>
      </dgm:t>
    </dgm:pt>
    <dgm:pt modelId="{6CC67E27-F808-42D6-80B9-22F9D06E853D}">
      <dgm:prSet custT="1"/>
      <dgm:spPr/>
      <dgm:t>
        <a:bodyPr/>
        <a:lstStyle/>
        <a:p>
          <a:r>
            <a:rPr lang="en-US">
              <a:noFill/>
            </a:rPr>
            <a:t> </a:t>
          </a:r>
        </a:p>
      </dgm:t>
    </dgm:pt>
    <dgm:pt modelId="{74972BAE-4D95-43D5-BA76-A87A20CC27F1}" type="parTrans" cxnId="{93EEDC21-6AAB-462F-A80E-29F85C429965}">
      <dgm:prSet/>
      <dgm:spPr/>
      <dgm:t>
        <a:bodyPr/>
        <a:lstStyle/>
        <a:p>
          <a:endParaRPr lang="en-US" sz="1400"/>
        </a:p>
      </dgm:t>
    </dgm:pt>
    <dgm:pt modelId="{4D7A3860-AE6A-4386-AC76-5832017DA9F2}" type="sibTrans" cxnId="{93EEDC21-6AAB-462F-A80E-29F85C429965}">
      <dgm:prSet/>
      <dgm:spPr/>
      <dgm:t>
        <a:bodyPr/>
        <a:lstStyle/>
        <a:p>
          <a:endParaRPr lang="en-US" sz="1400"/>
        </a:p>
      </dgm:t>
    </dgm:pt>
    <dgm:pt modelId="{5BB1694E-BD3D-4492-A024-5C1756FC0A52}">
      <dgm:prSet phldrT="[Text]" custT="1"/>
      <dgm:spPr/>
      <dgm:t>
        <a:bodyPr/>
        <a:lstStyle/>
        <a:p>
          <a:r>
            <a:rPr lang="en-US">
              <a:noFill/>
            </a:rPr>
            <a:t> </a:t>
          </a:r>
        </a:p>
      </dgm:t>
    </dgm:pt>
    <dgm:pt modelId="{EF4C8D02-6352-406C-A3F5-A24761D70268}" type="parTrans" cxnId="{25784DAA-08D7-4B42-B81B-69EF24D170F7}">
      <dgm:prSet/>
      <dgm:spPr/>
      <dgm:t>
        <a:bodyPr/>
        <a:lstStyle/>
        <a:p>
          <a:endParaRPr lang="en-US" sz="1400"/>
        </a:p>
      </dgm:t>
    </dgm:pt>
    <dgm:pt modelId="{7F63AAC5-71E7-492B-ADC5-E9218FFF321C}" type="sibTrans" cxnId="{25784DAA-08D7-4B42-B81B-69EF24D170F7}">
      <dgm:prSet/>
      <dgm:spPr/>
      <dgm:t>
        <a:bodyPr/>
        <a:lstStyle/>
        <a:p>
          <a:endParaRPr lang="en-US" sz="1400"/>
        </a:p>
      </dgm:t>
    </dgm:pt>
    <dgm:pt modelId="{98AB5219-E704-4D19-8EE8-57A95B25E56A}">
      <dgm:prSet phldrT="[Text]" custT="1"/>
      <dgm:spPr/>
      <dgm:t>
        <a:bodyPr/>
        <a:lstStyle/>
        <a:p>
          <a:r>
            <a:rPr lang="en-US">
              <a:noFill/>
            </a:rPr>
            <a:t> </a:t>
          </a:r>
        </a:p>
      </dgm:t>
    </dgm:pt>
    <dgm:pt modelId="{47ADEBD9-47E5-4DAD-A2F0-E9B6F53F2047}" type="parTrans" cxnId="{73026CB4-A57E-4E81-8797-3C837B5070F6}">
      <dgm:prSet/>
      <dgm:spPr/>
      <dgm:t>
        <a:bodyPr/>
        <a:lstStyle/>
        <a:p>
          <a:endParaRPr lang="en-US" sz="1400"/>
        </a:p>
      </dgm:t>
    </dgm:pt>
    <dgm:pt modelId="{FCF15788-8F18-483F-B7F4-AE5B5B70E7FA}" type="sibTrans" cxnId="{73026CB4-A57E-4E81-8797-3C837B5070F6}">
      <dgm:prSet/>
      <dgm:spPr/>
      <dgm:t>
        <a:bodyPr/>
        <a:lstStyle/>
        <a:p>
          <a:endParaRPr lang="en-US" sz="1400"/>
        </a:p>
      </dgm:t>
    </dgm:pt>
    <dgm:pt modelId="{B871B81C-C03F-4029-8769-EC67F7EFB72C}">
      <dgm:prSet phldrT="[Text]" custT="1"/>
      <dgm:spPr/>
      <dgm:t>
        <a:bodyPr/>
        <a:lstStyle/>
        <a:p>
          <a:r>
            <a:rPr lang="en-US">
              <a:noFill/>
            </a:rPr>
            <a:t> </a:t>
          </a:r>
        </a:p>
      </dgm:t>
    </dgm:pt>
    <dgm:pt modelId="{48076493-E074-4765-83E4-AAA7807F763A}" type="parTrans" cxnId="{E67E51AA-B72B-4FDE-A80C-E2E4CB79AA97}">
      <dgm:prSet/>
      <dgm:spPr/>
      <dgm:t>
        <a:bodyPr/>
        <a:lstStyle/>
        <a:p>
          <a:endParaRPr lang="en-US" sz="1400"/>
        </a:p>
      </dgm:t>
    </dgm:pt>
    <dgm:pt modelId="{0410C24E-6358-43DA-93B6-0FB1E8A77B11}" type="sibTrans" cxnId="{E67E51AA-B72B-4FDE-A80C-E2E4CB79AA97}">
      <dgm:prSet/>
      <dgm:spPr/>
      <dgm:t>
        <a:bodyPr/>
        <a:lstStyle/>
        <a:p>
          <a:endParaRPr lang="en-US" sz="1400"/>
        </a:p>
      </dgm:t>
    </dgm:pt>
    <dgm:pt modelId="{25718635-82CB-4C69-8FFB-950A990C29D4}">
      <dgm:prSet custT="1"/>
      <dgm:spPr/>
      <dgm:t>
        <a:bodyPr/>
        <a:lstStyle/>
        <a:p>
          <a:r>
            <a:rPr lang="en-US">
              <a:noFill/>
            </a:rPr>
            <a:t> </a:t>
          </a:r>
        </a:p>
      </dgm:t>
    </dgm:pt>
    <dgm:pt modelId="{85D7F2CB-03AC-4DCB-B42C-0B8E7291BCD7}" type="parTrans" cxnId="{BC004622-1011-476B-999B-3520CD7A038E}">
      <dgm:prSet/>
      <dgm:spPr/>
      <dgm:t>
        <a:bodyPr/>
        <a:lstStyle/>
        <a:p>
          <a:endParaRPr lang="en-US" sz="1400"/>
        </a:p>
      </dgm:t>
    </dgm:pt>
    <dgm:pt modelId="{9302BE61-D78F-4BEF-8CA1-D8BCC71FE4B0}" type="sibTrans" cxnId="{BC004622-1011-476B-999B-3520CD7A038E}">
      <dgm:prSet/>
      <dgm:spPr/>
      <dgm:t>
        <a:bodyPr/>
        <a:lstStyle/>
        <a:p>
          <a:endParaRPr lang="en-US" sz="1400"/>
        </a:p>
      </dgm:t>
    </dgm:pt>
    <dgm:pt modelId="{85BBCE39-AECF-4E4C-8B88-05A0D961F88C}">
      <dgm:prSet phldrT="[Text]" custT="1"/>
      <dgm:spPr/>
      <dgm:t>
        <a:bodyPr/>
        <a:lstStyle/>
        <a:p>
          <a:r>
            <a:rPr lang="en-US">
              <a:noFill/>
            </a:rPr>
            <a:t> </a:t>
          </a:r>
        </a:p>
      </dgm:t>
    </dgm:pt>
    <dgm:pt modelId="{4DCEA87C-2A63-4DD2-B163-6E81E173CC24}" type="parTrans" cxnId="{2A9A9643-39E9-4166-9CE4-01C3D99F0E4C}">
      <dgm:prSet/>
      <dgm:spPr/>
      <dgm:t>
        <a:bodyPr/>
        <a:lstStyle/>
        <a:p>
          <a:endParaRPr lang="en-US" sz="1400"/>
        </a:p>
      </dgm:t>
    </dgm:pt>
    <dgm:pt modelId="{C5E19341-0FEF-4A19-A29D-5C9026CD161A}" type="sibTrans" cxnId="{2A9A9643-39E9-4166-9CE4-01C3D99F0E4C}">
      <dgm:prSet/>
      <dgm:spPr/>
      <dgm:t>
        <a:bodyPr/>
        <a:lstStyle/>
        <a:p>
          <a:endParaRPr lang="en-US" sz="1400"/>
        </a:p>
      </dgm:t>
    </dgm:pt>
    <dgm:pt modelId="{47CD36DE-E752-4B86-A91E-37651816B985}">
      <dgm:prSet custT="1"/>
      <dgm:spPr/>
      <dgm:t>
        <a:bodyPr/>
        <a:lstStyle/>
        <a:p>
          <a:r>
            <a:rPr lang="en-US">
              <a:noFill/>
            </a:rPr>
            <a:t> </a:t>
          </a:r>
        </a:p>
      </dgm:t>
    </dgm:pt>
    <dgm:pt modelId="{11986770-45DE-4F6C-98A7-4A15B1948799}" type="parTrans" cxnId="{2C839C67-7D6B-41EB-963D-792A206476A1}">
      <dgm:prSet/>
      <dgm:spPr/>
      <dgm:t>
        <a:bodyPr/>
        <a:lstStyle/>
        <a:p>
          <a:endParaRPr lang="en-US" sz="1400"/>
        </a:p>
      </dgm:t>
    </dgm:pt>
    <dgm:pt modelId="{42D32D78-AA20-4345-BFDB-CDF67696EC29}" type="sibTrans" cxnId="{2C839C67-7D6B-41EB-963D-792A206476A1}">
      <dgm:prSet/>
      <dgm:spPr/>
      <dgm:t>
        <a:bodyPr/>
        <a:lstStyle/>
        <a:p>
          <a:endParaRPr lang="en-US" sz="1400"/>
        </a:p>
      </dgm:t>
    </dgm:pt>
    <dgm:pt modelId="{9C061989-3D3B-4F3E-9C7E-38AE3A40B19B}">
      <dgm:prSet custT="1"/>
      <dgm:spPr/>
      <dgm:t>
        <a:bodyPr/>
        <a:lstStyle/>
        <a:p>
          <a:r>
            <a:rPr lang="en-US">
              <a:noFill/>
            </a:rPr>
            <a:t> </a:t>
          </a:r>
        </a:p>
      </dgm:t>
    </dgm:pt>
    <dgm:pt modelId="{E16D51DB-EF1D-4CAC-8A11-5AD410696785}" type="parTrans" cxnId="{91C03645-8B1A-4A0B-AB38-62E2FC9DDAEF}">
      <dgm:prSet/>
      <dgm:spPr/>
      <dgm:t>
        <a:bodyPr/>
        <a:lstStyle/>
        <a:p>
          <a:endParaRPr lang="en-US" sz="1400"/>
        </a:p>
      </dgm:t>
    </dgm:pt>
    <dgm:pt modelId="{4C473B60-9382-4349-8113-7CDC270B85C7}" type="sibTrans" cxnId="{91C03645-8B1A-4A0B-AB38-62E2FC9DDAEF}">
      <dgm:prSet/>
      <dgm:spPr/>
      <dgm:t>
        <a:bodyPr/>
        <a:lstStyle/>
        <a:p>
          <a:endParaRPr lang="en-US" sz="1400"/>
        </a:p>
      </dgm:t>
    </dgm:pt>
    <dgm:pt modelId="{9C7487C4-F35C-485E-9495-6CDFCF2791B3}">
      <dgm:prSet custT="1"/>
      <dgm:spPr/>
      <dgm:t>
        <a:bodyPr/>
        <a:lstStyle/>
        <a:p>
          <a:r>
            <a:rPr lang="en-US">
              <a:noFill/>
            </a:rPr>
            <a:t> </a:t>
          </a:r>
        </a:p>
      </dgm:t>
    </dgm:pt>
    <dgm:pt modelId="{29B109C2-3C72-4AE2-A4A0-AE0B0C8C3035}" type="parTrans" cxnId="{C7516FE3-B2E4-4A3A-AB67-83F453753699}">
      <dgm:prSet/>
      <dgm:spPr/>
      <dgm:t>
        <a:bodyPr/>
        <a:lstStyle/>
        <a:p>
          <a:endParaRPr lang="en-US" sz="1400"/>
        </a:p>
      </dgm:t>
    </dgm:pt>
    <dgm:pt modelId="{3CC44488-1193-4E6B-8E20-84E10E5BB068}" type="sibTrans" cxnId="{C7516FE3-B2E4-4A3A-AB67-83F453753699}">
      <dgm:prSet/>
      <dgm:spPr/>
      <dgm:t>
        <a:bodyPr/>
        <a:lstStyle/>
        <a:p>
          <a:endParaRPr lang="en-US" sz="1400"/>
        </a:p>
      </dgm:t>
    </dgm:pt>
    <dgm:pt modelId="{377F015C-F2EC-4986-A681-A91E842C0192}">
      <dgm:prSet phldrT="[Text]" custT="1"/>
      <dgm:spPr/>
      <dgm:t>
        <a:bodyPr/>
        <a:lstStyle/>
        <a:p>
          <a:r>
            <a:rPr lang="en-US">
              <a:noFill/>
            </a:rPr>
            <a:t> </a:t>
          </a:r>
        </a:p>
      </dgm:t>
    </dgm:pt>
    <dgm:pt modelId="{18A964AA-546F-4477-B062-4FC86DBF7BF5}" type="parTrans" cxnId="{3616410F-FFA0-438B-A87C-2809AC8C568C}">
      <dgm:prSet/>
      <dgm:spPr/>
      <dgm:t>
        <a:bodyPr/>
        <a:lstStyle/>
        <a:p>
          <a:endParaRPr lang="en-US" sz="1400"/>
        </a:p>
      </dgm:t>
    </dgm:pt>
    <dgm:pt modelId="{BB8BF2C8-3E46-4DF1-9512-653636B855AA}" type="sibTrans" cxnId="{3616410F-FFA0-438B-A87C-2809AC8C568C}">
      <dgm:prSet/>
      <dgm:spPr/>
      <dgm:t>
        <a:bodyPr/>
        <a:lstStyle/>
        <a:p>
          <a:endParaRPr lang="en-US" sz="1400"/>
        </a:p>
      </dgm:t>
    </dgm:pt>
    <dgm:pt modelId="{37AB4E8D-15E3-43AC-8E32-B7098D62C519}">
      <dgm:prSet phldrT="[Text]" custT="1"/>
      <dgm:spPr/>
      <dgm:t>
        <a:bodyPr/>
        <a:lstStyle/>
        <a:p>
          <a:r>
            <a:rPr lang="en-US">
              <a:noFill/>
            </a:rPr>
            <a:t> </a:t>
          </a:r>
        </a:p>
      </dgm:t>
    </dgm:pt>
    <dgm:pt modelId="{FE9DBFBB-DBAB-43DA-984B-348C2CE8BE9D}" type="parTrans" cxnId="{D29A5291-6F74-4F84-84FA-C812B6546116}">
      <dgm:prSet/>
      <dgm:spPr/>
      <dgm:t>
        <a:bodyPr/>
        <a:lstStyle/>
        <a:p>
          <a:endParaRPr lang="en-US" sz="1400"/>
        </a:p>
      </dgm:t>
    </dgm:pt>
    <dgm:pt modelId="{7890B7FA-88A7-4C25-8DF0-55CCACB6F01D}" type="sibTrans" cxnId="{D29A5291-6F74-4F84-84FA-C812B6546116}">
      <dgm:prSet/>
      <dgm:spPr/>
      <dgm:t>
        <a:bodyPr/>
        <a:lstStyle/>
        <a:p>
          <a:endParaRPr lang="en-US" sz="1400"/>
        </a:p>
      </dgm:t>
    </dgm:pt>
    <dgm:pt modelId="{01971224-9C0D-43E2-99F7-CFB9B8887A93}">
      <dgm:prSet phldrT="[Text]" custT="1"/>
      <dgm:spPr/>
      <dgm:t>
        <a:bodyPr/>
        <a:lstStyle/>
        <a:p>
          <a:r>
            <a:rPr lang="en-US">
              <a:noFill/>
            </a:rPr>
            <a:t> </a:t>
          </a:r>
        </a:p>
      </dgm:t>
    </dgm:pt>
    <dgm:pt modelId="{7C15AAA3-F3FF-4BE0-BBE9-B329D8DD7D55}" type="parTrans" cxnId="{3FFF638D-ABA3-4EEC-9CE6-4D142E58652D}">
      <dgm:prSet/>
      <dgm:spPr/>
      <dgm:t>
        <a:bodyPr/>
        <a:lstStyle/>
        <a:p>
          <a:endParaRPr lang="en-US" sz="1400"/>
        </a:p>
      </dgm:t>
    </dgm:pt>
    <dgm:pt modelId="{D4AECAB8-C85C-49EE-B466-7DD7D8A38ED0}" type="sibTrans" cxnId="{3FFF638D-ABA3-4EEC-9CE6-4D142E58652D}">
      <dgm:prSet/>
      <dgm:spPr/>
      <dgm:t>
        <a:bodyPr/>
        <a:lstStyle/>
        <a:p>
          <a:endParaRPr lang="en-US" sz="1400"/>
        </a:p>
      </dgm:t>
    </dgm:pt>
    <dgm:pt modelId="{12CA2528-EDFE-4783-9A33-FF0C5D75D303}">
      <dgm:prSet phldrT="[Text]" custT="1"/>
      <dgm:spPr/>
      <dgm:t>
        <a:bodyPr/>
        <a:lstStyle/>
        <a:p>
          <a:r>
            <a:rPr lang="en-US">
              <a:noFill/>
            </a:rPr>
            <a:t> </a:t>
          </a:r>
        </a:p>
      </dgm:t>
    </dgm:pt>
    <dgm:pt modelId="{D80CACD5-4888-4215-8397-34246D4A03CF}" type="parTrans" cxnId="{F714A31C-456D-4B5D-8EA9-0129258824BE}">
      <dgm:prSet/>
      <dgm:spPr/>
      <dgm:t>
        <a:bodyPr/>
        <a:lstStyle/>
        <a:p>
          <a:endParaRPr lang="en-US" sz="1400"/>
        </a:p>
      </dgm:t>
    </dgm:pt>
    <dgm:pt modelId="{30D9A1CE-AA36-4747-AB22-C98A0029361E}" type="sibTrans" cxnId="{F714A31C-456D-4B5D-8EA9-0129258824BE}">
      <dgm:prSet/>
      <dgm:spPr/>
      <dgm:t>
        <a:bodyPr/>
        <a:lstStyle/>
        <a:p>
          <a:endParaRPr lang="en-US" sz="1400"/>
        </a:p>
      </dgm:t>
    </dgm:pt>
    <dgm:pt modelId="{7C328D50-513A-4925-AAB8-4D20CDFCA698}">
      <dgm:prSet phldrT="[Text]" custT="1"/>
      <dgm:spPr/>
      <dgm:t>
        <a:bodyPr/>
        <a:lstStyle/>
        <a:p>
          <a:r>
            <a:rPr lang="en-US">
              <a:noFill/>
            </a:rPr>
            <a:t> </a:t>
          </a:r>
        </a:p>
      </dgm:t>
    </dgm:pt>
    <dgm:pt modelId="{6CD30D10-D5B2-4234-9C6D-4B23D035F425}" type="parTrans" cxnId="{F906498F-4C94-403F-8CE6-A3D051513505}">
      <dgm:prSet/>
      <dgm:spPr/>
      <dgm:t>
        <a:bodyPr/>
        <a:lstStyle/>
        <a:p>
          <a:endParaRPr lang="en-US" sz="1400"/>
        </a:p>
      </dgm:t>
    </dgm:pt>
    <dgm:pt modelId="{276AF97A-211D-4FE2-B253-438D3E3D5E10}" type="sibTrans" cxnId="{F906498F-4C94-403F-8CE6-A3D051513505}">
      <dgm:prSet/>
      <dgm:spPr/>
      <dgm:t>
        <a:bodyPr/>
        <a:lstStyle/>
        <a:p>
          <a:endParaRPr lang="en-US" sz="1400"/>
        </a:p>
      </dgm:t>
    </dgm:pt>
    <dgm:pt modelId="{EE4C97B1-B582-49BB-B3FF-CF8FB6649AD7}">
      <dgm:prSet phldrT="[Text]" custT="1"/>
      <dgm:spPr>
        <a:blipFill rotWithShape="0">
          <a:blip xmlns:r="http://schemas.openxmlformats.org/officeDocument/2006/relationships" r:embed="rId1"/>
          <a:stretch>
            <a:fillRect/>
          </a:stretch>
        </a:blipFill>
      </dgm:spPr>
      <dgm:t>
        <a:bodyPr/>
        <a:lstStyle/>
        <a:p>
          <a:r>
            <a:rPr lang="en-US">
              <a:noFill/>
            </a:rPr>
            <a:t> </a:t>
          </a:r>
        </a:p>
      </dgm:t>
    </dgm:pt>
    <dgm:pt modelId="{A45E77E3-DA84-4A8C-933F-0D3E75214784}" type="parTrans" cxnId="{DFFBC2A1-E783-4ECB-84AC-C37DCD88241A}">
      <dgm:prSet/>
      <dgm:spPr/>
      <dgm:t>
        <a:bodyPr/>
        <a:lstStyle/>
        <a:p>
          <a:endParaRPr lang="en-US" sz="1400"/>
        </a:p>
      </dgm:t>
    </dgm:pt>
    <dgm:pt modelId="{9253AF8F-9E3A-4F93-B95D-599A555E6961}" type="sibTrans" cxnId="{DFFBC2A1-E783-4ECB-84AC-C37DCD88241A}">
      <dgm:prSet/>
      <dgm:spPr/>
      <dgm:t>
        <a:bodyPr/>
        <a:lstStyle/>
        <a:p>
          <a:endParaRPr lang="en-US" sz="1400"/>
        </a:p>
      </dgm:t>
    </dgm:pt>
    <dgm:pt modelId="{BCD36A47-04D9-40A4-9234-586095E3863E}">
      <dgm:prSet phldrT="[Text]" custT="1"/>
      <dgm:spPr>
        <a:blipFill rotWithShape="0">
          <a:blip xmlns:r="http://schemas.openxmlformats.org/officeDocument/2006/relationships" r:embed="rId2"/>
          <a:stretch>
            <a:fillRect r="-5449"/>
          </a:stretch>
        </a:blipFill>
      </dgm:spPr>
      <dgm:t>
        <a:bodyPr/>
        <a:lstStyle/>
        <a:p>
          <a:r>
            <a:rPr lang="en-US">
              <a:noFill/>
            </a:rPr>
            <a:t> </a:t>
          </a:r>
        </a:p>
      </dgm:t>
    </dgm:pt>
    <dgm:pt modelId="{D87C83C6-A34B-45CA-B003-164726DC38D7}" type="parTrans" cxnId="{20E284E4-C669-413A-B4C9-B6D2860628CE}">
      <dgm:prSet/>
      <dgm:spPr/>
      <dgm:t>
        <a:bodyPr/>
        <a:lstStyle/>
        <a:p>
          <a:endParaRPr lang="en-US" sz="1400"/>
        </a:p>
      </dgm:t>
    </dgm:pt>
    <dgm:pt modelId="{91BE5AA4-BB1F-4534-8AF5-956CC510B3AB}" type="sibTrans" cxnId="{20E284E4-C669-413A-B4C9-B6D2860628CE}">
      <dgm:prSet/>
      <dgm:spPr/>
      <dgm:t>
        <a:bodyPr/>
        <a:lstStyle/>
        <a:p>
          <a:endParaRPr lang="en-US" sz="1400"/>
        </a:p>
      </dgm:t>
    </dgm:pt>
    <dgm:pt modelId="{C9AC6790-5D4A-46E7-9D48-BD9C8319BD21}">
      <dgm:prSet custT="1"/>
      <dgm:spPr>
        <a:blipFill rotWithShape="0">
          <a:blip xmlns:r="http://schemas.openxmlformats.org/officeDocument/2006/relationships" r:embed="rId3"/>
          <a:stretch>
            <a:fillRect r="-29073"/>
          </a:stretch>
        </a:blipFill>
      </dgm:spPr>
      <dgm:t>
        <a:bodyPr/>
        <a:lstStyle/>
        <a:p>
          <a:r>
            <a:rPr lang="en-US">
              <a:noFill/>
            </a:rPr>
            <a:t> </a:t>
          </a:r>
        </a:p>
      </dgm:t>
    </dgm:pt>
    <dgm:pt modelId="{F7814F03-284C-4224-B429-FEFC77F384FE}" type="parTrans" cxnId="{2BC67569-1ED0-4AC4-A9C9-5E4412A2E38C}">
      <dgm:prSet/>
      <dgm:spPr/>
      <dgm:t>
        <a:bodyPr/>
        <a:lstStyle/>
        <a:p>
          <a:endParaRPr lang="en-US" sz="1400"/>
        </a:p>
      </dgm:t>
    </dgm:pt>
    <dgm:pt modelId="{119AF391-8052-4A39-BDF0-5C08C4BEDB7E}" type="sibTrans" cxnId="{2BC67569-1ED0-4AC4-A9C9-5E4412A2E38C}">
      <dgm:prSet/>
      <dgm:spPr/>
      <dgm:t>
        <a:bodyPr/>
        <a:lstStyle/>
        <a:p>
          <a:endParaRPr lang="en-US" sz="1400"/>
        </a:p>
      </dgm:t>
    </dgm:pt>
    <dgm:pt modelId="{7BB0FFBD-D4D4-4E6E-9EF6-D16765976294}">
      <dgm:prSet phldrT="[Text]" custT="1"/>
      <dgm:spPr>
        <a:blipFill rotWithShape="0">
          <a:blip xmlns:r="http://schemas.openxmlformats.org/officeDocument/2006/relationships" r:embed="rId4"/>
          <a:stretch>
            <a:fillRect r="-27492"/>
          </a:stretch>
        </a:blipFill>
      </dgm:spPr>
      <dgm:t>
        <a:bodyPr/>
        <a:lstStyle/>
        <a:p>
          <a:r>
            <a:rPr lang="en-US">
              <a:noFill/>
            </a:rPr>
            <a:t> </a:t>
          </a:r>
        </a:p>
      </dgm:t>
    </dgm:pt>
    <dgm:pt modelId="{D51DE5B5-95EC-4494-BDED-8624B8EF94B2}" type="parTrans" cxnId="{19083BA4-4EB4-4E0B-937E-5222772FB67A}">
      <dgm:prSet/>
      <dgm:spPr/>
      <dgm:t>
        <a:bodyPr/>
        <a:lstStyle/>
        <a:p>
          <a:endParaRPr lang="en-US" sz="1400"/>
        </a:p>
      </dgm:t>
    </dgm:pt>
    <dgm:pt modelId="{1F7335CB-2F1B-4C5C-A12E-12B3FB28206A}" type="sibTrans" cxnId="{19083BA4-4EB4-4E0B-937E-5222772FB67A}">
      <dgm:prSet/>
      <dgm:spPr/>
      <dgm:t>
        <a:bodyPr/>
        <a:lstStyle/>
        <a:p>
          <a:endParaRPr lang="en-US" sz="1400"/>
        </a:p>
      </dgm:t>
    </dgm:pt>
    <dgm:pt modelId="{AF8CFF5D-5981-44DE-898B-4EEAB4A469FB}">
      <dgm:prSet phldrT="[Text]" custT="1"/>
      <dgm:spPr/>
      <dgm:t>
        <a:bodyPr/>
        <a:lstStyle/>
        <a:p>
          <a:r>
            <a:rPr lang="en-US">
              <a:noFill/>
            </a:rPr>
            <a:t> </a:t>
          </a:r>
        </a:p>
      </dgm:t>
    </dgm:pt>
    <dgm:pt modelId="{7000D538-1841-4C84-9E4A-5DA5BAFD6A2B}" type="parTrans" cxnId="{4722E9C0-249E-4584-948F-DFF13D04DDF2}">
      <dgm:prSet/>
      <dgm:spPr/>
      <dgm:t>
        <a:bodyPr/>
        <a:lstStyle/>
        <a:p>
          <a:endParaRPr lang="en-US" sz="1400"/>
        </a:p>
      </dgm:t>
    </dgm:pt>
    <dgm:pt modelId="{B901EFBB-4B7A-4696-8C6E-4403542A1561}" type="sibTrans" cxnId="{4722E9C0-249E-4584-948F-DFF13D04DDF2}">
      <dgm:prSet/>
      <dgm:spPr/>
      <dgm:t>
        <a:bodyPr/>
        <a:lstStyle/>
        <a:p>
          <a:endParaRPr lang="en-US" sz="1400"/>
        </a:p>
      </dgm:t>
    </dgm:pt>
    <dgm:pt modelId="{CA65B401-956E-471B-9B8D-3B8A8AEA26F2}">
      <dgm:prSet phldrT="[Text]" custT="1"/>
      <dgm:spPr/>
      <dgm:t>
        <a:bodyPr/>
        <a:lstStyle/>
        <a:p>
          <a:r>
            <a:rPr lang="en-US">
              <a:noFill/>
            </a:rPr>
            <a:t> </a:t>
          </a:r>
        </a:p>
      </dgm:t>
    </dgm:pt>
    <dgm:pt modelId="{CD1D002C-E5E4-4313-AE17-819BF68AECCE}" type="parTrans" cxnId="{902FC0A2-EE7C-4010-9D36-C9D7430AC6FB}">
      <dgm:prSet/>
      <dgm:spPr/>
      <dgm:t>
        <a:bodyPr/>
        <a:lstStyle/>
        <a:p>
          <a:endParaRPr lang="en-US" sz="1400"/>
        </a:p>
      </dgm:t>
    </dgm:pt>
    <dgm:pt modelId="{BF910519-D7FC-4D26-A826-D715E248A2F2}" type="sibTrans" cxnId="{902FC0A2-EE7C-4010-9D36-C9D7430AC6FB}">
      <dgm:prSet/>
      <dgm:spPr/>
      <dgm:t>
        <a:bodyPr/>
        <a:lstStyle/>
        <a:p>
          <a:endParaRPr lang="en-US" sz="1400"/>
        </a:p>
      </dgm:t>
    </dgm:pt>
    <dgm:pt modelId="{E7ADB3B4-2F2E-4570-BCC2-C5BC4CC73B9C}">
      <dgm:prSet phldrT="[Text]" custT="1"/>
      <dgm:spPr/>
      <dgm:t>
        <a:bodyPr/>
        <a:lstStyle/>
        <a:p>
          <a:r>
            <a:rPr lang="en-US">
              <a:noFill/>
            </a:rPr>
            <a:t> </a:t>
          </a:r>
        </a:p>
      </dgm:t>
    </dgm:pt>
    <dgm:pt modelId="{42CAD084-CD31-4775-825E-DFADA4E36A31}" type="parTrans" cxnId="{0654F06D-6D16-484C-B40B-6A3E2262DB01}">
      <dgm:prSet/>
      <dgm:spPr/>
      <dgm:t>
        <a:bodyPr/>
        <a:lstStyle/>
        <a:p>
          <a:endParaRPr lang="en-US" sz="1400"/>
        </a:p>
      </dgm:t>
    </dgm:pt>
    <dgm:pt modelId="{2DD7ED19-E837-4678-9DAC-71FD7A0C501A}" type="sibTrans" cxnId="{0654F06D-6D16-484C-B40B-6A3E2262DB01}">
      <dgm:prSet/>
      <dgm:spPr/>
      <dgm:t>
        <a:bodyPr/>
        <a:lstStyle/>
        <a:p>
          <a:endParaRPr lang="en-US" sz="1400"/>
        </a:p>
      </dgm:t>
    </dgm:pt>
    <dgm:pt modelId="{0B83D49C-A98D-40B4-A3F6-B39F3FF4A369}">
      <dgm:prSet custT="1"/>
      <dgm:spPr/>
      <dgm:t>
        <a:bodyPr/>
        <a:lstStyle/>
        <a:p>
          <a:r>
            <a:rPr lang="en-US">
              <a:noFill/>
            </a:rPr>
            <a:t> </a:t>
          </a:r>
        </a:p>
      </dgm:t>
    </dgm:pt>
    <dgm:pt modelId="{9F5705AB-ABE8-4E10-84B8-E2A8AA40002E}" type="sibTrans" cxnId="{E565DDEA-B2CA-4D1C-AC25-7F8C5E8DB101}">
      <dgm:prSet/>
      <dgm:spPr/>
      <dgm:t>
        <a:bodyPr/>
        <a:lstStyle/>
        <a:p>
          <a:endParaRPr lang="en-US" sz="1400"/>
        </a:p>
      </dgm:t>
    </dgm:pt>
    <dgm:pt modelId="{5AEACD03-A714-43F7-B609-A60F1B3CEAE3}" type="parTrans" cxnId="{E565DDEA-B2CA-4D1C-AC25-7F8C5E8DB101}">
      <dgm:prSet/>
      <dgm:spPr/>
      <dgm:t>
        <a:bodyPr/>
        <a:lstStyle/>
        <a:p>
          <a:endParaRPr lang="en-US" sz="1400"/>
        </a:p>
      </dgm:t>
    </dgm:pt>
    <dgm:pt modelId="{266F53DD-564B-4B56-B8DF-566388E0909F}" type="pres">
      <dgm:prSet presAssocID="{E013DE64-0F34-4CFA-822F-29FE1560E368}" presName="linearFlow" presStyleCnt="0">
        <dgm:presLayoutVars>
          <dgm:dir/>
          <dgm:animLvl val="lvl"/>
          <dgm:resizeHandles val="exact"/>
        </dgm:presLayoutVars>
      </dgm:prSet>
      <dgm:spPr/>
      <dgm:t>
        <a:bodyPr/>
        <a:lstStyle/>
        <a:p>
          <a:endParaRPr lang="en-US"/>
        </a:p>
      </dgm:t>
    </dgm:pt>
    <dgm:pt modelId="{C37B03D1-4183-4E86-BA4A-0CE54C08B02E}" type="pres">
      <dgm:prSet presAssocID="{B1586529-AA5C-4416-B38E-2101ACD861E7}" presName="composite" presStyleCnt="0"/>
      <dgm:spPr/>
    </dgm:pt>
    <dgm:pt modelId="{88C9CFEE-2104-4C21-8AB4-B0FCA6A6B653}" type="pres">
      <dgm:prSet presAssocID="{B1586529-AA5C-4416-B38E-2101ACD861E7}" presName="parTx" presStyleLbl="node1" presStyleIdx="0" presStyleCnt="4">
        <dgm:presLayoutVars>
          <dgm:chMax val="0"/>
          <dgm:chPref val="0"/>
          <dgm:bulletEnabled val="1"/>
        </dgm:presLayoutVars>
      </dgm:prSet>
      <dgm:spPr/>
      <dgm:t>
        <a:bodyPr/>
        <a:lstStyle/>
        <a:p>
          <a:endParaRPr lang="en-US"/>
        </a:p>
      </dgm:t>
    </dgm:pt>
    <dgm:pt modelId="{93E9C37C-4C8B-43BF-BA1C-6A496371D833}" type="pres">
      <dgm:prSet presAssocID="{B1586529-AA5C-4416-B38E-2101ACD861E7}" presName="parSh" presStyleLbl="node1" presStyleIdx="0" presStyleCnt="4" custScaleX="122210" custScaleY="118935" custLinFactNeighborY="-24234"/>
      <dgm:spPr/>
      <dgm:t>
        <a:bodyPr/>
        <a:lstStyle/>
        <a:p>
          <a:endParaRPr lang="en-US"/>
        </a:p>
      </dgm:t>
    </dgm:pt>
    <dgm:pt modelId="{C88BCE05-838B-406D-B8A9-BCFEE2D9CC90}" type="pres">
      <dgm:prSet presAssocID="{B1586529-AA5C-4416-B38E-2101ACD861E7}" presName="desTx" presStyleLbl="fgAcc1" presStyleIdx="0" presStyleCnt="4" custScaleX="116950" custLinFactNeighborX="-14220" custLinFactNeighborY="500">
        <dgm:presLayoutVars>
          <dgm:bulletEnabled val="1"/>
        </dgm:presLayoutVars>
      </dgm:prSet>
      <dgm:spPr/>
      <dgm:t>
        <a:bodyPr/>
        <a:lstStyle/>
        <a:p>
          <a:endParaRPr lang="en-US"/>
        </a:p>
      </dgm:t>
    </dgm:pt>
    <dgm:pt modelId="{D302969C-A477-4B98-9E3F-B34948705D92}" type="pres">
      <dgm:prSet presAssocID="{4A988E07-27DC-443B-8DDF-E43B00B0355A}" presName="sibTrans" presStyleLbl="sibTrans2D1" presStyleIdx="0" presStyleCnt="3" custAng="21599019" custScaleX="146702" custScaleY="100768" custLinFactNeighborX="4941" custLinFactNeighborY="5598"/>
      <dgm:spPr/>
      <dgm:t>
        <a:bodyPr/>
        <a:lstStyle/>
        <a:p>
          <a:endParaRPr lang="en-US"/>
        </a:p>
      </dgm:t>
    </dgm:pt>
    <dgm:pt modelId="{E947CCC1-877D-460C-8D2F-E68B5D573551}" type="pres">
      <dgm:prSet presAssocID="{4A988E07-27DC-443B-8DDF-E43B00B0355A}" presName="connTx" presStyleLbl="sibTrans2D1" presStyleIdx="0" presStyleCnt="3"/>
      <dgm:spPr/>
      <dgm:t>
        <a:bodyPr/>
        <a:lstStyle/>
        <a:p>
          <a:endParaRPr lang="en-US"/>
        </a:p>
      </dgm:t>
    </dgm:pt>
    <dgm:pt modelId="{AF2BE2F9-FC7F-4739-8584-FF837568B6D6}" type="pres">
      <dgm:prSet presAssocID="{54A55B42-611B-4C8B-872F-19FFA4B8C0D2}" presName="composite" presStyleCnt="0"/>
      <dgm:spPr/>
    </dgm:pt>
    <dgm:pt modelId="{9C029512-D2C9-4B7D-9AB7-DA8DC75F99A7}" type="pres">
      <dgm:prSet presAssocID="{54A55B42-611B-4C8B-872F-19FFA4B8C0D2}" presName="parTx" presStyleLbl="node1" presStyleIdx="0" presStyleCnt="4">
        <dgm:presLayoutVars>
          <dgm:chMax val="0"/>
          <dgm:chPref val="0"/>
          <dgm:bulletEnabled val="1"/>
        </dgm:presLayoutVars>
      </dgm:prSet>
      <dgm:spPr/>
      <dgm:t>
        <a:bodyPr/>
        <a:lstStyle/>
        <a:p>
          <a:endParaRPr lang="en-US"/>
        </a:p>
      </dgm:t>
    </dgm:pt>
    <dgm:pt modelId="{9E6C68E4-C7A4-4021-9A95-124593650EED}" type="pres">
      <dgm:prSet presAssocID="{54A55B42-611B-4C8B-872F-19FFA4B8C0D2}" presName="parSh" presStyleLbl="node1" presStyleIdx="1" presStyleCnt="4" custScaleX="116936" custScaleY="119203" custLinFactNeighborX="10286" custLinFactNeighborY="-22051"/>
      <dgm:spPr/>
      <dgm:t>
        <a:bodyPr/>
        <a:lstStyle/>
        <a:p>
          <a:endParaRPr lang="en-US"/>
        </a:p>
      </dgm:t>
    </dgm:pt>
    <dgm:pt modelId="{5D7B83C0-C6C2-4086-85DC-928174196BE6}" type="pres">
      <dgm:prSet presAssocID="{54A55B42-611B-4C8B-872F-19FFA4B8C0D2}" presName="desTx" presStyleLbl="fgAcc1" presStyleIdx="1" presStyleCnt="4" custScaleX="114726" custLinFactNeighborX="-3671" custLinFactNeighborY="375">
        <dgm:presLayoutVars>
          <dgm:bulletEnabled val="1"/>
        </dgm:presLayoutVars>
      </dgm:prSet>
      <dgm:spPr/>
      <dgm:t>
        <a:bodyPr/>
        <a:lstStyle/>
        <a:p>
          <a:endParaRPr lang="en-US"/>
        </a:p>
      </dgm:t>
    </dgm:pt>
    <dgm:pt modelId="{783FC0A5-E419-4B3B-961A-D2C63CCC901B}" type="pres">
      <dgm:prSet presAssocID="{A3D765DD-6958-4B34-8B42-3BB820A428B8}" presName="sibTrans" presStyleLbl="sibTrans2D1" presStyleIdx="1" presStyleCnt="3" custScaleX="147386"/>
      <dgm:spPr/>
      <dgm:t>
        <a:bodyPr/>
        <a:lstStyle/>
        <a:p>
          <a:endParaRPr lang="en-US"/>
        </a:p>
      </dgm:t>
    </dgm:pt>
    <dgm:pt modelId="{D4D1589A-436B-45F8-A525-1A0445868581}" type="pres">
      <dgm:prSet presAssocID="{A3D765DD-6958-4B34-8B42-3BB820A428B8}" presName="connTx" presStyleLbl="sibTrans2D1" presStyleIdx="1" presStyleCnt="3"/>
      <dgm:spPr/>
      <dgm:t>
        <a:bodyPr/>
        <a:lstStyle/>
        <a:p>
          <a:endParaRPr lang="en-US"/>
        </a:p>
      </dgm:t>
    </dgm:pt>
    <dgm:pt modelId="{1C1EBB88-8011-41F0-AFEA-DBFB35B861AA}" type="pres">
      <dgm:prSet presAssocID="{92748352-E60C-425F-89EE-BB7F60062E8B}" presName="composite" presStyleCnt="0"/>
      <dgm:spPr/>
    </dgm:pt>
    <dgm:pt modelId="{5EBFFC32-9048-4030-A053-58843288EC75}" type="pres">
      <dgm:prSet presAssocID="{92748352-E60C-425F-89EE-BB7F60062E8B}" presName="parTx" presStyleLbl="node1" presStyleIdx="1" presStyleCnt="4">
        <dgm:presLayoutVars>
          <dgm:chMax val="0"/>
          <dgm:chPref val="0"/>
          <dgm:bulletEnabled val="1"/>
        </dgm:presLayoutVars>
      </dgm:prSet>
      <dgm:spPr/>
      <dgm:t>
        <a:bodyPr/>
        <a:lstStyle/>
        <a:p>
          <a:endParaRPr lang="en-US"/>
        </a:p>
      </dgm:t>
    </dgm:pt>
    <dgm:pt modelId="{8A957752-B108-4013-8450-ACBE735FBD7F}" type="pres">
      <dgm:prSet presAssocID="{92748352-E60C-425F-89EE-BB7F60062E8B}" presName="parSh" presStyleLbl="node1" presStyleIdx="2" presStyleCnt="4" custScaleX="118122" custScaleY="115875" custLinFactNeighborX="15899" custLinFactNeighborY="-14233"/>
      <dgm:spPr/>
      <dgm:t>
        <a:bodyPr/>
        <a:lstStyle/>
        <a:p>
          <a:endParaRPr lang="en-US"/>
        </a:p>
      </dgm:t>
    </dgm:pt>
    <dgm:pt modelId="{283802A3-2D07-4B29-8844-7BFA97EBC575}" type="pres">
      <dgm:prSet presAssocID="{92748352-E60C-425F-89EE-BB7F60062E8B}" presName="desTx" presStyleLbl="fgAcc1" presStyleIdx="2" presStyleCnt="4" custScaleX="114998" custScaleY="100039" custLinFactNeighborX="4303" custLinFactNeighborY="495">
        <dgm:presLayoutVars>
          <dgm:bulletEnabled val="1"/>
        </dgm:presLayoutVars>
      </dgm:prSet>
      <dgm:spPr/>
      <dgm:t>
        <a:bodyPr/>
        <a:lstStyle/>
        <a:p>
          <a:endParaRPr lang="en-US"/>
        </a:p>
      </dgm:t>
    </dgm:pt>
    <dgm:pt modelId="{C687D81B-973F-40C3-B032-FFF166E78C14}" type="pres">
      <dgm:prSet presAssocID="{F922AD8E-29C6-4079-A132-97436D113E3F}" presName="sibTrans" presStyleLbl="sibTrans2D1" presStyleIdx="2" presStyleCnt="3" custScaleX="150584"/>
      <dgm:spPr/>
      <dgm:t>
        <a:bodyPr/>
        <a:lstStyle/>
        <a:p>
          <a:endParaRPr lang="en-US"/>
        </a:p>
      </dgm:t>
    </dgm:pt>
    <dgm:pt modelId="{919DD587-76AD-406D-BEC3-057AB0986248}" type="pres">
      <dgm:prSet presAssocID="{F922AD8E-29C6-4079-A132-97436D113E3F}" presName="connTx" presStyleLbl="sibTrans2D1" presStyleIdx="2" presStyleCnt="3"/>
      <dgm:spPr/>
      <dgm:t>
        <a:bodyPr/>
        <a:lstStyle/>
        <a:p>
          <a:endParaRPr lang="en-US"/>
        </a:p>
      </dgm:t>
    </dgm:pt>
    <dgm:pt modelId="{0A585F2D-1230-4073-8E76-40A963D9939C}" type="pres">
      <dgm:prSet presAssocID="{4B2AF6F1-1B60-4629-9931-F5D8425513AC}" presName="composite" presStyleCnt="0"/>
      <dgm:spPr/>
    </dgm:pt>
    <dgm:pt modelId="{B7B245FF-284B-45AB-8D2D-F33CC04CA22F}" type="pres">
      <dgm:prSet presAssocID="{4B2AF6F1-1B60-4629-9931-F5D8425513AC}" presName="parTx" presStyleLbl="node1" presStyleIdx="2" presStyleCnt="4">
        <dgm:presLayoutVars>
          <dgm:chMax val="0"/>
          <dgm:chPref val="0"/>
          <dgm:bulletEnabled val="1"/>
        </dgm:presLayoutVars>
      </dgm:prSet>
      <dgm:spPr/>
      <dgm:t>
        <a:bodyPr/>
        <a:lstStyle/>
        <a:p>
          <a:endParaRPr lang="en-US"/>
        </a:p>
      </dgm:t>
    </dgm:pt>
    <dgm:pt modelId="{F83EB222-2663-4A76-B2CC-C0B653918D1E}" type="pres">
      <dgm:prSet presAssocID="{4B2AF6F1-1B60-4629-9931-F5D8425513AC}" presName="parSh" presStyleLbl="node1" presStyleIdx="3" presStyleCnt="4" custScaleX="127043" custScaleY="113538" custLinFactNeighborX="15551" custLinFactNeighborY="-17632"/>
      <dgm:spPr/>
      <dgm:t>
        <a:bodyPr/>
        <a:lstStyle/>
        <a:p>
          <a:endParaRPr lang="en-US"/>
        </a:p>
      </dgm:t>
    </dgm:pt>
    <dgm:pt modelId="{54252B0E-3C52-4365-83E1-5D88B53953BA}" type="pres">
      <dgm:prSet presAssocID="{4B2AF6F1-1B60-4629-9931-F5D8425513AC}" presName="desTx" presStyleLbl="fgAcc1" presStyleIdx="3" presStyleCnt="4" custScaleX="121734" custLinFactNeighborX="8736" custLinFactNeighborY="-1177">
        <dgm:presLayoutVars>
          <dgm:bulletEnabled val="1"/>
        </dgm:presLayoutVars>
      </dgm:prSet>
      <dgm:spPr/>
      <dgm:t>
        <a:bodyPr/>
        <a:lstStyle/>
        <a:p>
          <a:endParaRPr lang="en-US"/>
        </a:p>
      </dgm:t>
    </dgm:pt>
  </dgm:ptLst>
  <dgm:cxnLst>
    <dgm:cxn modelId="{84E54F47-C8F0-410A-B3E7-6898C103EFBE}" type="presOf" srcId="{E7ADB3B4-2F2E-4570-BCC2-C5BC4CC73B9C}" destId="{54252B0E-3C52-4365-83E1-5D88B53953BA}" srcOrd="0" destOrd="2" presId="urn:microsoft.com/office/officeart/2005/8/layout/process3"/>
    <dgm:cxn modelId="{EEC199A3-6222-49BE-846A-377C4403F5B8}" srcId="{B1586529-AA5C-4416-B38E-2101ACD861E7}" destId="{0045B2C2-EBDB-4764-8F70-B35566691DD1}" srcOrd="5" destOrd="0" parTransId="{76296F2B-E381-463E-988F-ECCA5E118796}" sibTransId="{D8319744-7305-4110-B5E8-399A4CDA2D6F}"/>
    <dgm:cxn modelId="{4A4DA370-522F-454D-8987-3411DC437612}" type="presOf" srcId="{4A988E07-27DC-443B-8DDF-E43B00B0355A}" destId="{E947CCC1-877D-460C-8D2F-E68B5D573551}" srcOrd="1" destOrd="0" presId="urn:microsoft.com/office/officeart/2005/8/layout/process3"/>
    <dgm:cxn modelId="{E565DDEA-B2CA-4D1C-AC25-7F8C5E8DB101}" srcId="{B1586529-AA5C-4416-B38E-2101ACD861E7}" destId="{0B83D49C-A98D-40B4-A3F6-B39F3FF4A369}" srcOrd="10" destOrd="0" parTransId="{5AEACD03-A714-43F7-B609-A60F1B3CEAE3}" sibTransId="{9F5705AB-ABE8-4E10-84B8-E2A8AA40002E}"/>
    <dgm:cxn modelId="{0654F06D-6D16-484C-B40B-6A3E2262DB01}" srcId="{4B2AF6F1-1B60-4629-9931-F5D8425513AC}" destId="{E7ADB3B4-2F2E-4570-BCC2-C5BC4CC73B9C}" srcOrd="2" destOrd="0" parTransId="{42CAD084-CD31-4775-825E-DFADA4E36A31}" sibTransId="{2DD7ED19-E837-4678-9DAC-71FD7A0C501A}"/>
    <dgm:cxn modelId="{D29A5291-6F74-4F84-84FA-C812B6546116}" srcId="{54A55B42-611B-4C8B-872F-19FFA4B8C0D2}" destId="{37AB4E8D-15E3-43AC-8E32-B7098D62C519}" srcOrd="4" destOrd="0" parTransId="{FE9DBFBB-DBAB-43DA-984B-348C2CE8BE9D}" sibTransId="{7890B7FA-88A7-4C25-8DF0-55CCACB6F01D}"/>
    <dgm:cxn modelId="{F906498F-4C94-403F-8CE6-A3D051513505}" srcId="{4B2AF6F1-1B60-4629-9931-F5D8425513AC}" destId="{7C328D50-513A-4925-AAB8-4D20CDFCA698}" srcOrd="8" destOrd="0" parTransId="{6CD30D10-D5B2-4234-9C6D-4B23D035F425}" sibTransId="{276AF97A-211D-4FE2-B253-438D3E3D5E10}"/>
    <dgm:cxn modelId="{B6F3EA9D-1F37-4A51-86B0-60DEA0A61DB6}" type="presOf" srcId="{9C061989-3D3B-4F3E-9C7E-38AE3A40B19B}" destId="{C88BCE05-838B-406D-B8A9-BCFEE2D9CC90}" srcOrd="0" destOrd="6" presId="urn:microsoft.com/office/officeart/2005/8/layout/process3"/>
    <dgm:cxn modelId="{2C839C67-7D6B-41EB-963D-792A206476A1}" srcId="{B1586529-AA5C-4416-B38E-2101ACD861E7}" destId="{47CD36DE-E752-4B86-A91E-37651816B985}" srcOrd="4" destOrd="0" parTransId="{11986770-45DE-4F6C-98A7-4A15B1948799}" sibTransId="{42D32D78-AA20-4345-BFDB-CDF67696EC29}"/>
    <dgm:cxn modelId="{3D496509-24CA-4678-9DF7-1D4C37D20F86}" srcId="{B1586529-AA5C-4416-B38E-2101ACD861E7}" destId="{CA8760CD-E760-4924-BB94-6A2A28D4B7FB}" srcOrd="7" destOrd="0" parTransId="{CA258CD0-4A75-4A8E-BCA3-F3CAEF42DEC8}" sibTransId="{22A207A1-CF03-4CAA-B72D-A28AED6D0D9D}"/>
    <dgm:cxn modelId="{5031DF15-153C-4A33-9870-44E62D577E82}" srcId="{E013DE64-0F34-4CFA-822F-29FE1560E368}" destId="{92748352-E60C-425F-89EE-BB7F60062E8B}" srcOrd="2" destOrd="0" parTransId="{96D50526-362D-4787-BBD0-458335C9B9BB}" sibTransId="{F922AD8E-29C6-4079-A132-97436D113E3F}"/>
    <dgm:cxn modelId="{E3819803-13FD-4C16-AAA5-8A119384D325}" type="presOf" srcId="{85BBCE39-AECF-4E4C-8B88-05A0D961F88C}" destId="{C88BCE05-838B-406D-B8A9-BCFEE2D9CC90}" srcOrd="0" destOrd="2" presId="urn:microsoft.com/office/officeart/2005/8/layout/process3"/>
    <dgm:cxn modelId="{932C45AF-7E00-445A-BB42-8CC066BC3787}" type="presOf" srcId="{BCD36A47-04D9-40A4-9234-586095E3863E}" destId="{5D7B83C0-C6C2-4086-85DC-928174196BE6}" srcOrd="0" destOrd="0" presId="urn:microsoft.com/office/officeart/2005/8/layout/process3"/>
    <dgm:cxn modelId="{D1D2262D-5DB1-4FF9-BE39-26FF1E002C55}" srcId="{B1586529-AA5C-4416-B38E-2101ACD861E7}" destId="{0FCAD378-4185-4C0D-9405-8D0DAA3B2D2D}" srcOrd="1" destOrd="0" parTransId="{31CC628C-8EF8-4638-A26B-13C1E41A203A}" sibTransId="{5B245434-0FC6-4A14-99C1-E1D36AFBE300}"/>
    <dgm:cxn modelId="{A40B01BC-88C2-481F-980F-1AFF5B2F2BB0}" type="presOf" srcId="{F922AD8E-29C6-4079-A132-97436D113E3F}" destId="{C687D81B-973F-40C3-B032-FFF166E78C14}" srcOrd="0" destOrd="0" presId="urn:microsoft.com/office/officeart/2005/8/layout/process3"/>
    <dgm:cxn modelId="{446CEA44-7FDE-41B1-B651-093224351E38}" type="presOf" srcId="{92748352-E60C-425F-89EE-BB7F60062E8B}" destId="{8A957752-B108-4013-8450-ACBE735FBD7F}" srcOrd="1" destOrd="0" presId="urn:microsoft.com/office/officeart/2005/8/layout/process3"/>
    <dgm:cxn modelId="{2A9A9643-39E9-4166-9CE4-01C3D99F0E4C}" srcId="{B1586529-AA5C-4416-B38E-2101ACD861E7}" destId="{85BBCE39-AECF-4E4C-8B88-05A0D961F88C}" srcOrd="2" destOrd="0" parTransId="{4DCEA87C-2A63-4DD2-B163-6E81E173CC24}" sibTransId="{C5E19341-0FEF-4A19-A29D-5C9026CD161A}"/>
    <dgm:cxn modelId="{91C03645-8B1A-4A0B-AB38-62E2FC9DDAEF}" srcId="{B1586529-AA5C-4416-B38E-2101ACD861E7}" destId="{9C061989-3D3B-4F3E-9C7E-38AE3A40B19B}" srcOrd="6" destOrd="0" parTransId="{E16D51DB-EF1D-4CAC-8A11-5AD410696785}" sibTransId="{4C473B60-9382-4349-8113-7CDC270B85C7}"/>
    <dgm:cxn modelId="{4FBF4032-B50D-4CC6-8291-AD9F79F2E400}" type="presOf" srcId="{98AB5219-E704-4D19-8EE8-57A95B25E56A}" destId="{54252B0E-3C52-4365-83E1-5D88B53953BA}" srcOrd="0" destOrd="7" presId="urn:microsoft.com/office/officeart/2005/8/layout/process3"/>
    <dgm:cxn modelId="{73026CB4-A57E-4E81-8797-3C837B5070F6}" srcId="{4B2AF6F1-1B60-4629-9931-F5D8425513AC}" destId="{98AB5219-E704-4D19-8EE8-57A95B25E56A}" srcOrd="7" destOrd="0" parTransId="{47ADEBD9-47E5-4DAD-A2F0-E9B6F53F2047}" sibTransId="{FCF15788-8F18-483F-B7F4-AE5B5B70E7FA}"/>
    <dgm:cxn modelId="{EC51D160-4F84-4C8A-9C2D-21B26F22BB85}" type="presOf" srcId="{6CC67E27-F808-42D6-80B9-22F9D06E853D}" destId="{283802A3-2D07-4B29-8844-7BFA97EBC575}" srcOrd="0" destOrd="3" presId="urn:microsoft.com/office/officeart/2005/8/layout/process3"/>
    <dgm:cxn modelId="{66C53461-37AE-4024-8C91-93BC955979CA}" type="presOf" srcId="{01971224-9C0D-43E2-99F7-CFB9B8887A93}" destId="{54252B0E-3C52-4365-83E1-5D88B53953BA}" srcOrd="0" destOrd="4" presId="urn:microsoft.com/office/officeart/2005/8/layout/process3"/>
    <dgm:cxn modelId="{9E2B6605-21DA-4351-81D4-9086990491AE}" type="presOf" srcId="{0FCAD378-4185-4C0D-9405-8D0DAA3B2D2D}" destId="{C88BCE05-838B-406D-B8A9-BCFEE2D9CC90}" srcOrd="0" destOrd="1" presId="urn:microsoft.com/office/officeart/2005/8/layout/process3"/>
    <dgm:cxn modelId="{9F86AB46-A93C-4336-9E86-73581A735645}" type="presOf" srcId="{CA8760CD-E760-4924-BB94-6A2A28D4B7FB}" destId="{C88BCE05-838B-406D-B8A9-BCFEE2D9CC90}" srcOrd="0" destOrd="7" presId="urn:microsoft.com/office/officeart/2005/8/layout/process3"/>
    <dgm:cxn modelId="{4C79C3D2-5CF7-4284-979C-91DC511C4079}" type="presOf" srcId="{65E35CF1-EF8B-4A3A-9EDA-23788A9F4C2F}" destId="{283802A3-2D07-4B29-8844-7BFA97EBC575}" srcOrd="0" destOrd="1" presId="urn:microsoft.com/office/officeart/2005/8/layout/process3"/>
    <dgm:cxn modelId="{F714A31C-456D-4B5D-8EA9-0129258824BE}" srcId="{4B2AF6F1-1B60-4629-9931-F5D8425513AC}" destId="{12CA2528-EDFE-4783-9A33-FF0C5D75D303}" srcOrd="6" destOrd="0" parTransId="{D80CACD5-4888-4215-8397-34246D4A03CF}" sibTransId="{30D9A1CE-AA36-4747-AB22-C98A0029361E}"/>
    <dgm:cxn modelId="{BBC965CC-28C2-448A-ABE5-47F30B4B0429}" type="presOf" srcId="{25718635-82CB-4C69-8FFB-950A990C29D4}" destId="{283802A3-2D07-4B29-8844-7BFA97EBC575}" srcOrd="0" destOrd="2" presId="urn:microsoft.com/office/officeart/2005/8/layout/process3"/>
    <dgm:cxn modelId="{2FA42F0E-FC88-4AA3-B119-26CCEBE43665}" srcId="{B1586529-AA5C-4416-B38E-2101ACD861E7}" destId="{C272AE20-D04C-44E3-BA25-592545033B55}" srcOrd="3" destOrd="0" parTransId="{90C75FE1-69BB-4EC6-94B9-D73E54DBA408}" sibTransId="{17F12CB5-9FB8-47E5-A70F-C18740E5B680}"/>
    <dgm:cxn modelId="{5429700D-CFC6-4702-98E8-9D127D811B1A}" type="presOf" srcId="{F2492AD4-8BEF-4417-A960-F84D8556722F}" destId="{C88BCE05-838B-406D-B8A9-BCFEE2D9CC90}" srcOrd="0" destOrd="9" presId="urn:microsoft.com/office/officeart/2005/8/layout/process3"/>
    <dgm:cxn modelId="{951C5A1B-93B8-4632-8A6D-C7B90488ACD6}" srcId="{54A55B42-611B-4C8B-872F-19FFA4B8C0D2}" destId="{F1F9829D-D91C-4707-887D-610AA92952B4}" srcOrd="3" destOrd="0" parTransId="{6AF612DA-877F-4041-899B-1DCD9961631E}" sibTransId="{D31BF5B5-B10C-4112-9A1B-A73202875500}"/>
    <dgm:cxn modelId="{BC004622-1011-476B-999B-3520CD7A038E}" srcId="{92748352-E60C-425F-89EE-BB7F60062E8B}" destId="{25718635-82CB-4C69-8FFB-950A990C29D4}" srcOrd="2" destOrd="0" parTransId="{85D7F2CB-03AC-4DCB-B42C-0B8E7291BCD7}" sibTransId="{9302BE61-D78F-4BEF-8CA1-D8BCC71FE4B0}"/>
    <dgm:cxn modelId="{74EA685F-0EB5-4193-A1A3-600A361FB5E3}" type="presOf" srcId="{377F015C-F2EC-4986-A681-A91E842C0192}" destId="{5D7B83C0-C6C2-4086-85DC-928174196BE6}" srcOrd="0" destOrd="2" presId="urn:microsoft.com/office/officeart/2005/8/layout/process3"/>
    <dgm:cxn modelId="{59A6F505-2746-4395-8903-4E9B5F806F26}" type="presOf" srcId="{C9AC6790-5D4A-46E7-9D48-BD9C8319BD21}" destId="{283802A3-2D07-4B29-8844-7BFA97EBC575}" srcOrd="0" destOrd="0" presId="urn:microsoft.com/office/officeart/2005/8/layout/process3"/>
    <dgm:cxn modelId="{E319FE75-04AE-4BE8-B085-5B8486662489}" srcId="{54A55B42-611B-4C8B-872F-19FFA4B8C0D2}" destId="{91295022-8EDC-4595-8739-C45AAC54EE4B}" srcOrd="1" destOrd="0" parTransId="{55677DEE-4BB8-478F-8034-FBFE43EFA272}" sibTransId="{D2CA8C4F-9B96-4ECE-B65B-7F70528C1841}"/>
    <dgm:cxn modelId="{DFFBC2A1-E783-4ECB-84AC-C37DCD88241A}" srcId="{B1586529-AA5C-4416-B38E-2101ACD861E7}" destId="{EE4C97B1-B582-49BB-B3FF-CF8FB6649AD7}" srcOrd="0" destOrd="0" parTransId="{A45E77E3-DA84-4A8C-933F-0D3E75214784}" sibTransId="{9253AF8F-9E3A-4F93-B95D-599A555E6961}"/>
    <dgm:cxn modelId="{A43267A6-5184-458B-BACB-10BE1A66EDDB}" type="presOf" srcId="{4A988E07-27DC-443B-8DDF-E43B00B0355A}" destId="{D302969C-A477-4B98-9E3F-B34948705D92}" srcOrd="0" destOrd="0" presId="urn:microsoft.com/office/officeart/2005/8/layout/process3"/>
    <dgm:cxn modelId="{902FC0A2-EE7C-4010-9D36-C9D7430AC6FB}" srcId="{4B2AF6F1-1B60-4629-9931-F5D8425513AC}" destId="{CA65B401-956E-471B-9B8D-3B8A8AEA26F2}" srcOrd="3" destOrd="0" parTransId="{CD1D002C-E5E4-4313-AE17-819BF68AECCE}" sibTransId="{BF910519-D7FC-4D26-A826-D715E248A2F2}"/>
    <dgm:cxn modelId="{2BC67569-1ED0-4AC4-A9C9-5E4412A2E38C}" srcId="{92748352-E60C-425F-89EE-BB7F60062E8B}" destId="{C9AC6790-5D4A-46E7-9D48-BD9C8319BD21}" srcOrd="0" destOrd="0" parTransId="{F7814F03-284C-4224-B429-FEFC77F384FE}" sibTransId="{119AF391-8052-4A39-BDF0-5C08C4BEDB7E}"/>
    <dgm:cxn modelId="{4722E9C0-249E-4584-948F-DFF13D04DDF2}" srcId="{4B2AF6F1-1B60-4629-9931-F5D8425513AC}" destId="{AF8CFF5D-5981-44DE-898B-4EEAB4A469FB}" srcOrd="1" destOrd="0" parTransId="{7000D538-1841-4C84-9E4A-5DA5BAFD6A2B}" sibTransId="{B901EFBB-4B7A-4696-8C6E-4403542A1561}"/>
    <dgm:cxn modelId="{214E2B64-7DA3-44AC-BDB5-694DC4CA9812}" type="presOf" srcId="{7BB0FFBD-D4D4-4E6E-9EF6-D16765976294}" destId="{54252B0E-3C52-4365-83E1-5D88B53953BA}" srcOrd="0" destOrd="0" presId="urn:microsoft.com/office/officeart/2005/8/layout/process3"/>
    <dgm:cxn modelId="{CDEB0DBF-A358-43D6-96B2-52684989D335}" type="presOf" srcId="{7C328D50-513A-4925-AAB8-4D20CDFCA698}" destId="{54252B0E-3C52-4365-83E1-5D88B53953BA}" srcOrd="0" destOrd="8" presId="urn:microsoft.com/office/officeart/2005/8/layout/process3"/>
    <dgm:cxn modelId="{C7516FE3-B2E4-4A3A-AB67-83F453753699}" srcId="{B1586529-AA5C-4416-B38E-2101ACD861E7}" destId="{9C7487C4-F35C-485E-9495-6CDFCF2791B3}" srcOrd="8" destOrd="0" parTransId="{29B109C2-3C72-4AE2-A4A0-AE0B0C8C3035}" sibTransId="{3CC44488-1193-4E6B-8E20-84E10E5BB068}"/>
    <dgm:cxn modelId="{15253885-3D3B-4BEC-9EF4-21654F0F2A21}" srcId="{92748352-E60C-425F-89EE-BB7F60062E8B}" destId="{65E35CF1-EF8B-4A3A-9EDA-23788A9F4C2F}" srcOrd="1" destOrd="0" parTransId="{629E471F-D8C1-4648-933F-AE8AE30F301F}" sibTransId="{7A1DD0F8-DDE9-4B27-AB72-516F2029B1F2}"/>
    <dgm:cxn modelId="{EF2EA0C2-607F-40F1-A488-63CC00A79C28}" type="presOf" srcId="{A3D765DD-6958-4B34-8B42-3BB820A428B8}" destId="{783FC0A5-E419-4B3B-961A-D2C63CCC901B}" srcOrd="0" destOrd="0" presId="urn:microsoft.com/office/officeart/2005/8/layout/process3"/>
    <dgm:cxn modelId="{F86121D5-77D5-43BF-A532-5967A007F52F}" srcId="{E013DE64-0F34-4CFA-822F-29FE1560E368}" destId="{B1586529-AA5C-4416-B38E-2101ACD861E7}" srcOrd="0" destOrd="0" parTransId="{06606E6A-C614-42CF-9476-24F0573C9C6B}" sibTransId="{4A988E07-27DC-443B-8DDF-E43B00B0355A}"/>
    <dgm:cxn modelId="{86A6A783-475A-42C9-9C14-B26EEB352014}" type="presOf" srcId="{F1F9829D-D91C-4707-887D-610AA92952B4}" destId="{5D7B83C0-C6C2-4086-85DC-928174196BE6}" srcOrd="0" destOrd="3" presId="urn:microsoft.com/office/officeart/2005/8/layout/process3"/>
    <dgm:cxn modelId="{2359FF3A-355D-4AD5-B018-0A57BDE4D053}" type="presOf" srcId="{91295022-8EDC-4595-8739-C45AAC54EE4B}" destId="{5D7B83C0-C6C2-4086-85DC-928174196BE6}" srcOrd="0" destOrd="1" presId="urn:microsoft.com/office/officeart/2005/8/layout/process3"/>
    <dgm:cxn modelId="{FFD1349A-4B4A-44F1-9FEC-0D95405996D2}" type="presOf" srcId="{C272AE20-D04C-44E3-BA25-592545033B55}" destId="{C88BCE05-838B-406D-B8A9-BCFEE2D9CC90}" srcOrd="0" destOrd="3" presId="urn:microsoft.com/office/officeart/2005/8/layout/process3"/>
    <dgm:cxn modelId="{24560F8F-A435-47C4-B6F6-2E77BD67AB2D}" srcId="{E013DE64-0F34-4CFA-822F-29FE1560E368}" destId="{54A55B42-611B-4C8B-872F-19FFA4B8C0D2}" srcOrd="1" destOrd="0" parTransId="{F4B5168B-1277-4058-BC86-3C2194A72911}" sibTransId="{A3D765DD-6958-4B34-8B42-3BB820A428B8}"/>
    <dgm:cxn modelId="{7CBACC7B-84F0-481E-956A-C85AB381E260}" type="presOf" srcId="{A3D765DD-6958-4B34-8B42-3BB820A428B8}" destId="{D4D1589A-436B-45F8-A525-1A0445868581}" srcOrd="1" destOrd="0" presId="urn:microsoft.com/office/officeart/2005/8/layout/process3"/>
    <dgm:cxn modelId="{658AD6E2-F7DD-4BD3-8DC5-802A538CB2F8}" type="presOf" srcId="{E013DE64-0F34-4CFA-822F-29FE1560E368}" destId="{266F53DD-564B-4B56-B8DF-566388E0909F}" srcOrd="0" destOrd="0" presId="urn:microsoft.com/office/officeart/2005/8/layout/process3"/>
    <dgm:cxn modelId="{69F917C3-0E0F-4C6C-A7B6-CC59809CB4D2}" type="presOf" srcId="{FF0FAB54-9F46-4484-BE0E-6B91BB649711}" destId="{5D7B83C0-C6C2-4086-85DC-928174196BE6}" srcOrd="0" destOrd="5" presId="urn:microsoft.com/office/officeart/2005/8/layout/process3"/>
    <dgm:cxn modelId="{0B6C2B00-7E50-4A06-B6D4-1BCD616E18D9}" type="presOf" srcId="{B871B81C-C03F-4029-8769-EC67F7EFB72C}" destId="{54252B0E-3C52-4365-83E1-5D88B53953BA}" srcOrd="0" destOrd="9" presId="urn:microsoft.com/office/officeart/2005/8/layout/process3"/>
    <dgm:cxn modelId="{5B0FA647-C767-4E21-A4E3-0865CD036AA7}" type="presOf" srcId="{54A55B42-611B-4C8B-872F-19FFA4B8C0D2}" destId="{9E6C68E4-C7A4-4021-9A95-124593650EED}" srcOrd="1" destOrd="0" presId="urn:microsoft.com/office/officeart/2005/8/layout/process3"/>
    <dgm:cxn modelId="{380A245D-9D70-4E14-BDBC-EBD85051E2CA}" srcId="{B1586529-AA5C-4416-B38E-2101ACD861E7}" destId="{F2492AD4-8BEF-4417-A960-F84D8556722F}" srcOrd="9" destOrd="0" parTransId="{84CDC6C3-0455-439A-A476-C6E19EBAA34E}" sibTransId="{8ACC8F7E-974F-4BFD-A875-F566BD83208B}"/>
    <dgm:cxn modelId="{F0693BDF-C9E7-444F-B657-856B3C6CA069}" srcId="{E013DE64-0F34-4CFA-822F-29FE1560E368}" destId="{4B2AF6F1-1B60-4629-9931-F5D8425513AC}" srcOrd="3" destOrd="0" parTransId="{7E1DDC0B-76CE-4096-B550-11CF6A7324B2}" sibTransId="{99B5DDE5-74A8-4CF5-9A8C-75F70F4BF32C}"/>
    <dgm:cxn modelId="{3616410F-FFA0-438B-A87C-2809AC8C568C}" srcId="{54A55B42-611B-4C8B-872F-19FFA4B8C0D2}" destId="{377F015C-F2EC-4986-A681-A91E842C0192}" srcOrd="2" destOrd="0" parTransId="{18A964AA-546F-4477-B062-4FC86DBF7BF5}" sibTransId="{BB8BF2C8-3E46-4DF1-9512-653636B855AA}"/>
    <dgm:cxn modelId="{73F41916-A372-49E4-9010-3E26E443CA6A}" type="presOf" srcId="{0045B2C2-EBDB-4764-8F70-B35566691DD1}" destId="{C88BCE05-838B-406D-B8A9-BCFEE2D9CC90}" srcOrd="0" destOrd="5" presId="urn:microsoft.com/office/officeart/2005/8/layout/process3"/>
    <dgm:cxn modelId="{25784DAA-08D7-4B42-B81B-69EF24D170F7}" srcId="{4B2AF6F1-1B60-4629-9931-F5D8425513AC}" destId="{5BB1694E-BD3D-4492-A024-5C1756FC0A52}" srcOrd="5" destOrd="0" parTransId="{EF4C8D02-6352-406C-A3F5-A24761D70268}" sibTransId="{7F63AAC5-71E7-492B-ADC5-E9218FFF321C}"/>
    <dgm:cxn modelId="{FC4631C2-E7BB-4829-98DD-12E2D3BA0FF4}" type="presOf" srcId="{5BB1694E-BD3D-4492-A024-5C1756FC0A52}" destId="{54252B0E-3C52-4365-83E1-5D88B53953BA}" srcOrd="0" destOrd="5" presId="urn:microsoft.com/office/officeart/2005/8/layout/process3"/>
    <dgm:cxn modelId="{3FFF638D-ABA3-4EEC-9CE6-4D142E58652D}" srcId="{4B2AF6F1-1B60-4629-9931-F5D8425513AC}" destId="{01971224-9C0D-43E2-99F7-CFB9B8887A93}" srcOrd="4" destOrd="0" parTransId="{7C15AAA3-F3FF-4BE0-BBE9-B329D8DD7D55}" sibTransId="{D4AECAB8-C85C-49EE-B466-7DD7D8A38ED0}"/>
    <dgm:cxn modelId="{8CAEB201-D44A-4C87-8737-B91DE9D75518}" type="presOf" srcId="{47CD36DE-E752-4B86-A91E-37651816B985}" destId="{C88BCE05-838B-406D-B8A9-BCFEE2D9CC90}" srcOrd="0" destOrd="4" presId="urn:microsoft.com/office/officeart/2005/8/layout/process3"/>
    <dgm:cxn modelId="{93EEDC21-6AAB-462F-A80E-29F85C429965}" srcId="{92748352-E60C-425F-89EE-BB7F60062E8B}" destId="{6CC67E27-F808-42D6-80B9-22F9D06E853D}" srcOrd="3" destOrd="0" parTransId="{74972BAE-4D95-43D5-BA76-A87A20CC27F1}" sibTransId="{4D7A3860-AE6A-4386-AC76-5832017DA9F2}"/>
    <dgm:cxn modelId="{FD99630A-E0F1-4380-AABB-CEDCDDB476EF}" type="presOf" srcId="{54A55B42-611B-4C8B-872F-19FFA4B8C0D2}" destId="{9C029512-D2C9-4B7D-9AB7-DA8DC75F99A7}" srcOrd="0" destOrd="0" presId="urn:microsoft.com/office/officeart/2005/8/layout/process3"/>
    <dgm:cxn modelId="{20E284E4-C669-413A-B4C9-B6D2860628CE}" srcId="{54A55B42-611B-4C8B-872F-19FFA4B8C0D2}" destId="{BCD36A47-04D9-40A4-9234-586095E3863E}" srcOrd="0" destOrd="0" parTransId="{D87C83C6-A34B-45CA-B003-164726DC38D7}" sibTransId="{91BE5AA4-BB1F-4534-8AF5-956CC510B3AB}"/>
    <dgm:cxn modelId="{FE2A0BCC-48A7-40BE-93D6-C7D595C7A8DB}" type="presOf" srcId="{4B2AF6F1-1B60-4629-9931-F5D8425513AC}" destId="{B7B245FF-284B-45AB-8D2D-F33CC04CA22F}" srcOrd="0" destOrd="0" presId="urn:microsoft.com/office/officeart/2005/8/layout/process3"/>
    <dgm:cxn modelId="{CC433BB9-D766-4EE1-BE81-76B9E0C9375C}" type="presOf" srcId="{37AB4E8D-15E3-43AC-8E32-B7098D62C519}" destId="{5D7B83C0-C6C2-4086-85DC-928174196BE6}" srcOrd="0" destOrd="4" presId="urn:microsoft.com/office/officeart/2005/8/layout/process3"/>
    <dgm:cxn modelId="{09177273-4C44-4731-B92A-36FC357B4824}" srcId="{54A55B42-611B-4C8B-872F-19FFA4B8C0D2}" destId="{FF0FAB54-9F46-4484-BE0E-6B91BB649711}" srcOrd="5" destOrd="0" parTransId="{52A509D3-373F-43EF-94D7-00110A3460B4}" sibTransId="{439EB14F-86A2-4297-A5C3-37D21C3268FA}"/>
    <dgm:cxn modelId="{5DA441B0-5FCD-4A40-8BA5-F2510ACB18EA}" type="presOf" srcId="{92748352-E60C-425F-89EE-BB7F60062E8B}" destId="{5EBFFC32-9048-4030-A053-58843288EC75}" srcOrd="0" destOrd="0" presId="urn:microsoft.com/office/officeart/2005/8/layout/process3"/>
    <dgm:cxn modelId="{72614DE4-D5C8-4289-8FB0-2884E8FA8BEA}" type="presOf" srcId="{B1586529-AA5C-4416-B38E-2101ACD861E7}" destId="{93E9C37C-4C8B-43BF-BA1C-6A496371D833}" srcOrd="1" destOrd="0" presId="urn:microsoft.com/office/officeart/2005/8/layout/process3"/>
    <dgm:cxn modelId="{772B078F-9632-43C5-A37E-D1F18BAE2F6F}" type="presOf" srcId="{0B83D49C-A98D-40B4-A3F6-B39F3FF4A369}" destId="{C88BCE05-838B-406D-B8A9-BCFEE2D9CC90}" srcOrd="0" destOrd="10" presId="urn:microsoft.com/office/officeart/2005/8/layout/process3"/>
    <dgm:cxn modelId="{E310420D-6B91-4507-A6E6-44B38BD9E255}" type="presOf" srcId="{B1586529-AA5C-4416-B38E-2101ACD861E7}" destId="{88C9CFEE-2104-4C21-8AB4-B0FCA6A6B653}" srcOrd="0" destOrd="0" presId="urn:microsoft.com/office/officeart/2005/8/layout/process3"/>
    <dgm:cxn modelId="{4265C73B-2130-402A-8021-2588D5B44BCD}" type="presOf" srcId="{AF8CFF5D-5981-44DE-898B-4EEAB4A469FB}" destId="{54252B0E-3C52-4365-83E1-5D88B53953BA}" srcOrd="0" destOrd="1" presId="urn:microsoft.com/office/officeart/2005/8/layout/process3"/>
    <dgm:cxn modelId="{758FB66F-FF8B-4959-8E5E-FAED812132AE}" type="presOf" srcId="{F922AD8E-29C6-4079-A132-97436D113E3F}" destId="{919DD587-76AD-406D-BEC3-057AB0986248}" srcOrd="1" destOrd="0" presId="urn:microsoft.com/office/officeart/2005/8/layout/process3"/>
    <dgm:cxn modelId="{7E44AFA7-0A73-4B86-B87C-F41A78E35CCC}" type="presOf" srcId="{EE4C97B1-B582-49BB-B3FF-CF8FB6649AD7}" destId="{C88BCE05-838B-406D-B8A9-BCFEE2D9CC90}" srcOrd="0" destOrd="0" presId="urn:microsoft.com/office/officeart/2005/8/layout/process3"/>
    <dgm:cxn modelId="{6710DEA8-B04A-4498-9281-820A7CCC647A}" type="presOf" srcId="{12CA2528-EDFE-4783-9A33-FF0C5D75D303}" destId="{54252B0E-3C52-4365-83E1-5D88B53953BA}" srcOrd="0" destOrd="6" presId="urn:microsoft.com/office/officeart/2005/8/layout/process3"/>
    <dgm:cxn modelId="{E874D859-C7EE-47B8-8296-A1D7320ED855}" type="presOf" srcId="{4B2AF6F1-1B60-4629-9931-F5D8425513AC}" destId="{F83EB222-2663-4A76-B2CC-C0B653918D1E}" srcOrd="1" destOrd="0" presId="urn:microsoft.com/office/officeart/2005/8/layout/process3"/>
    <dgm:cxn modelId="{513ACC6B-A886-4981-9D48-73D514E7EBA2}" type="presOf" srcId="{CA65B401-956E-471B-9B8D-3B8A8AEA26F2}" destId="{54252B0E-3C52-4365-83E1-5D88B53953BA}" srcOrd="0" destOrd="3" presId="urn:microsoft.com/office/officeart/2005/8/layout/process3"/>
    <dgm:cxn modelId="{767A6CAF-0FCB-439E-8BE1-C48AD9D6172A}" type="presOf" srcId="{9C7487C4-F35C-485E-9495-6CDFCF2791B3}" destId="{C88BCE05-838B-406D-B8A9-BCFEE2D9CC90}" srcOrd="0" destOrd="8" presId="urn:microsoft.com/office/officeart/2005/8/layout/process3"/>
    <dgm:cxn modelId="{E67E51AA-B72B-4FDE-A80C-E2E4CB79AA97}" srcId="{4B2AF6F1-1B60-4629-9931-F5D8425513AC}" destId="{B871B81C-C03F-4029-8769-EC67F7EFB72C}" srcOrd="9" destOrd="0" parTransId="{48076493-E074-4765-83E4-AAA7807F763A}" sibTransId="{0410C24E-6358-43DA-93B6-0FB1E8A77B11}"/>
    <dgm:cxn modelId="{19083BA4-4EB4-4E0B-937E-5222772FB67A}" srcId="{4B2AF6F1-1B60-4629-9931-F5D8425513AC}" destId="{7BB0FFBD-D4D4-4E6E-9EF6-D16765976294}" srcOrd="0" destOrd="0" parTransId="{D51DE5B5-95EC-4494-BDED-8624B8EF94B2}" sibTransId="{1F7335CB-2F1B-4C5C-A12E-12B3FB28206A}"/>
    <dgm:cxn modelId="{F79F6B51-EE59-4F1D-A56C-926C254E833F}" type="presParOf" srcId="{266F53DD-564B-4B56-B8DF-566388E0909F}" destId="{C37B03D1-4183-4E86-BA4A-0CE54C08B02E}" srcOrd="0" destOrd="0" presId="urn:microsoft.com/office/officeart/2005/8/layout/process3"/>
    <dgm:cxn modelId="{5C44DA46-CE8E-4168-8925-C089733771DD}" type="presParOf" srcId="{C37B03D1-4183-4E86-BA4A-0CE54C08B02E}" destId="{88C9CFEE-2104-4C21-8AB4-B0FCA6A6B653}" srcOrd="0" destOrd="0" presId="urn:microsoft.com/office/officeart/2005/8/layout/process3"/>
    <dgm:cxn modelId="{DECA54AC-83C6-4C03-876A-555BEAF71FE8}" type="presParOf" srcId="{C37B03D1-4183-4E86-BA4A-0CE54C08B02E}" destId="{93E9C37C-4C8B-43BF-BA1C-6A496371D833}" srcOrd="1" destOrd="0" presId="urn:microsoft.com/office/officeart/2005/8/layout/process3"/>
    <dgm:cxn modelId="{A332D704-6828-4FCA-B6FD-30FAA5C5F948}" type="presParOf" srcId="{C37B03D1-4183-4E86-BA4A-0CE54C08B02E}" destId="{C88BCE05-838B-406D-B8A9-BCFEE2D9CC90}" srcOrd="2" destOrd="0" presId="urn:microsoft.com/office/officeart/2005/8/layout/process3"/>
    <dgm:cxn modelId="{4CB9DB80-1758-45CF-A424-3527C8578F0C}" type="presParOf" srcId="{266F53DD-564B-4B56-B8DF-566388E0909F}" destId="{D302969C-A477-4B98-9E3F-B34948705D92}" srcOrd="1" destOrd="0" presId="urn:microsoft.com/office/officeart/2005/8/layout/process3"/>
    <dgm:cxn modelId="{043F26E0-F0C8-4744-AFD1-19655622B052}" type="presParOf" srcId="{D302969C-A477-4B98-9E3F-B34948705D92}" destId="{E947CCC1-877D-460C-8D2F-E68B5D573551}" srcOrd="0" destOrd="0" presId="urn:microsoft.com/office/officeart/2005/8/layout/process3"/>
    <dgm:cxn modelId="{3E58B6A7-7295-4AD3-ACEA-22EE84E1922E}" type="presParOf" srcId="{266F53DD-564B-4B56-B8DF-566388E0909F}" destId="{AF2BE2F9-FC7F-4739-8584-FF837568B6D6}" srcOrd="2" destOrd="0" presId="urn:microsoft.com/office/officeart/2005/8/layout/process3"/>
    <dgm:cxn modelId="{526D2642-23CB-4038-BD2F-B33050B5C5A9}" type="presParOf" srcId="{AF2BE2F9-FC7F-4739-8584-FF837568B6D6}" destId="{9C029512-D2C9-4B7D-9AB7-DA8DC75F99A7}" srcOrd="0" destOrd="0" presId="urn:microsoft.com/office/officeart/2005/8/layout/process3"/>
    <dgm:cxn modelId="{342CB1F0-2D90-43B9-9B5A-C1673CE23DED}" type="presParOf" srcId="{AF2BE2F9-FC7F-4739-8584-FF837568B6D6}" destId="{9E6C68E4-C7A4-4021-9A95-124593650EED}" srcOrd="1" destOrd="0" presId="urn:microsoft.com/office/officeart/2005/8/layout/process3"/>
    <dgm:cxn modelId="{4DFD1E75-4C82-4906-8A23-BD8F0E66F7F5}" type="presParOf" srcId="{AF2BE2F9-FC7F-4739-8584-FF837568B6D6}" destId="{5D7B83C0-C6C2-4086-85DC-928174196BE6}" srcOrd="2" destOrd="0" presId="urn:microsoft.com/office/officeart/2005/8/layout/process3"/>
    <dgm:cxn modelId="{1D47A6C7-81E8-4091-88BE-B570428C2E4D}" type="presParOf" srcId="{266F53DD-564B-4B56-B8DF-566388E0909F}" destId="{783FC0A5-E419-4B3B-961A-D2C63CCC901B}" srcOrd="3" destOrd="0" presId="urn:microsoft.com/office/officeart/2005/8/layout/process3"/>
    <dgm:cxn modelId="{E45E9B8C-E61C-4E46-B957-C9EAC490AF03}" type="presParOf" srcId="{783FC0A5-E419-4B3B-961A-D2C63CCC901B}" destId="{D4D1589A-436B-45F8-A525-1A0445868581}" srcOrd="0" destOrd="0" presId="urn:microsoft.com/office/officeart/2005/8/layout/process3"/>
    <dgm:cxn modelId="{7BC630F1-2820-4F6E-829F-9A34C45C6A89}" type="presParOf" srcId="{266F53DD-564B-4B56-B8DF-566388E0909F}" destId="{1C1EBB88-8011-41F0-AFEA-DBFB35B861AA}" srcOrd="4" destOrd="0" presId="urn:microsoft.com/office/officeart/2005/8/layout/process3"/>
    <dgm:cxn modelId="{C92E6B39-D2DB-4FBD-9889-B98DF86CC0E6}" type="presParOf" srcId="{1C1EBB88-8011-41F0-AFEA-DBFB35B861AA}" destId="{5EBFFC32-9048-4030-A053-58843288EC75}" srcOrd="0" destOrd="0" presId="urn:microsoft.com/office/officeart/2005/8/layout/process3"/>
    <dgm:cxn modelId="{FF6DB440-E379-41F6-8BE8-6564684F3411}" type="presParOf" srcId="{1C1EBB88-8011-41F0-AFEA-DBFB35B861AA}" destId="{8A957752-B108-4013-8450-ACBE735FBD7F}" srcOrd="1" destOrd="0" presId="urn:microsoft.com/office/officeart/2005/8/layout/process3"/>
    <dgm:cxn modelId="{530DDC70-1562-4BA3-85FA-D572E19C757F}" type="presParOf" srcId="{1C1EBB88-8011-41F0-AFEA-DBFB35B861AA}" destId="{283802A3-2D07-4B29-8844-7BFA97EBC575}" srcOrd="2" destOrd="0" presId="urn:microsoft.com/office/officeart/2005/8/layout/process3"/>
    <dgm:cxn modelId="{197B4223-DB02-4767-B05C-AAC22AEC121E}" type="presParOf" srcId="{266F53DD-564B-4B56-B8DF-566388E0909F}" destId="{C687D81B-973F-40C3-B032-FFF166E78C14}" srcOrd="5" destOrd="0" presId="urn:microsoft.com/office/officeart/2005/8/layout/process3"/>
    <dgm:cxn modelId="{0102B6AB-D93A-4239-A5E3-45BF37140C2B}" type="presParOf" srcId="{C687D81B-973F-40C3-B032-FFF166E78C14}" destId="{919DD587-76AD-406D-BEC3-057AB0986248}" srcOrd="0" destOrd="0" presId="urn:microsoft.com/office/officeart/2005/8/layout/process3"/>
    <dgm:cxn modelId="{BAABB317-2311-4F24-93C0-7C263E29A89C}" type="presParOf" srcId="{266F53DD-564B-4B56-B8DF-566388E0909F}" destId="{0A585F2D-1230-4073-8E76-40A963D9939C}" srcOrd="6" destOrd="0" presId="urn:microsoft.com/office/officeart/2005/8/layout/process3"/>
    <dgm:cxn modelId="{B0285200-45C2-4291-B941-84CF70EADA0C}" type="presParOf" srcId="{0A585F2D-1230-4073-8E76-40A963D9939C}" destId="{B7B245FF-284B-45AB-8D2D-F33CC04CA22F}" srcOrd="0" destOrd="0" presId="urn:microsoft.com/office/officeart/2005/8/layout/process3"/>
    <dgm:cxn modelId="{12695C89-520C-4D12-8508-79A0047A9B9A}" type="presParOf" srcId="{0A585F2D-1230-4073-8E76-40A963D9939C}" destId="{F83EB222-2663-4A76-B2CC-C0B653918D1E}" srcOrd="1" destOrd="0" presId="urn:microsoft.com/office/officeart/2005/8/layout/process3"/>
    <dgm:cxn modelId="{6EFA048C-5B83-4171-911E-3CAE0F7EE252}" type="presParOf" srcId="{0A585F2D-1230-4073-8E76-40A963D9939C}" destId="{54252B0E-3C52-4365-83E1-5D88B53953BA}" srcOrd="2" destOrd="0" presId="urn:microsoft.com/office/officeart/2005/8/layout/process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3E9C37C-4C8B-43BF-BA1C-6A496371D833}">
      <dsp:nvSpPr>
        <dsp:cNvPr id="0" name=""/>
        <dsp:cNvSpPr/>
      </dsp:nvSpPr>
      <dsp:spPr>
        <a:xfrm>
          <a:off x="5894" y="0"/>
          <a:ext cx="2014241" cy="1400231"/>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57150" numCol="1" spcCol="1270" anchor="t" anchorCtr="0">
          <a:noAutofit/>
        </a:bodyPr>
        <a:lstStyle/>
        <a:p>
          <a:pPr lvl="0" algn="l" defTabSz="666750">
            <a:lnSpc>
              <a:spcPct val="90000"/>
            </a:lnSpc>
            <a:spcBef>
              <a:spcPct val="0"/>
            </a:spcBef>
            <a:spcAft>
              <a:spcPct val="35000"/>
            </a:spcAft>
          </a:pPr>
          <a:r>
            <a:rPr lang="en-US" sz="1500" b="1" kern="1200" dirty="0" smtClean="0"/>
            <a:t>Information </a:t>
          </a:r>
        </a:p>
        <a:p>
          <a:pPr lvl="0" algn="l" defTabSz="666750">
            <a:lnSpc>
              <a:spcPct val="90000"/>
            </a:lnSpc>
            <a:spcBef>
              <a:spcPct val="0"/>
            </a:spcBef>
            <a:spcAft>
              <a:spcPct val="35000"/>
            </a:spcAft>
          </a:pPr>
          <a:r>
            <a:rPr lang="en-US" sz="1500" b="1" kern="1200" dirty="0" smtClean="0"/>
            <a:t>entering period t</a:t>
          </a:r>
          <a:endParaRPr lang="en-US" sz="1500" b="1" kern="1200" dirty="0"/>
        </a:p>
      </dsp:txBody>
      <dsp:txXfrm>
        <a:off x="5894" y="0"/>
        <a:ext cx="2014241" cy="784105"/>
      </dsp:txXfrm>
    </dsp:sp>
    <dsp:sp modelId="{C88BCE05-838B-406D-B8A9-BCFEE2D9CC90}">
      <dsp:nvSpPr>
        <dsp:cNvPr id="0" name=""/>
        <dsp:cNvSpPr/>
      </dsp:nvSpPr>
      <dsp:spPr>
        <a:xfrm>
          <a:off x="152449" y="880514"/>
          <a:ext cx="1927547" cy="4608000"/>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06680" tIns="106680" rIns="106680" bIns="106680" numCol="1" spcCol="1270" anchor="t" anchorCtr="0">
          <a:noAutofit/>
        </a:bodyPr>
        <a:lstStyle/>
        <a:p>
          <a:pPr marL="114300" lvl="1" indent="-114300" algn="l" defTabSz="666750">
            <a:lnSpc>
              <a:spcPct val="90000"/>
            </a:lnSpc>
            <a:spcBef>
              <a:spcPct val="0"/>
            </a:spcBef>
            <a:spcAft>
              <a:spcPct val="15000"/>
            </a:spcAft>
            <a:buChar char="••"/>
          </a:pPr>
          <a:endParaRPr lang="en-US" sz="1500" kern="1200" dirty="0"/>
        </a:p>
        <a:p>
          <a:pPr marL="114300" lvl="1" indent="-114300" algn="l" defTabSz="666750">
            <a:lnSpc>
              <a:spcPct val="90000"/>
            </a:lnSpc>
            <a:spcBef>
              <a:spcPct val="0"/>
            </a:spcBef>
            <a:spcAft>
              <a:spcPct val="15000"/>
            </a:spcAft>
            <a:buChar char="••"/>
          </a:pPr>
          <a:r>
            <a:rPr lang="en-US" sz="1500" kern="1200" dirty="0" smtClean="0">
              <a:latin typeface="+mn-lt"/>
            </a:rPr>
            <a:t>Health outcome    (</a:t>
          </a:r>
          <a14:m xmlns:a14="http://schemas.microsoft.com/office/drawing/2010/main">
            <m:oMath xmlns:m="http://schemas.openxmlformats.org/officeDocument/2006/math">
              <m:sSub>
                <m:sSubPr>
                  <m:ctrlPr>
                    <a:rPr lang="en-US" sz="1500" i="1" kern="1200" smtClean="0">
                      <a:latin typeface="Cambria Math" panose="02040503050406030204" pitchFamily="18" charset="0"/>
                    </a:rPr>
                  </m:ctrlPr>
                </m:sSubPr>
                <m:e>
                  <m:r>
                    <m:rPr>
                      <m:sty m:val="p"/>
                    </m:rPr>
                    <a:rPr lang="en-US" sz="1500" kern="1200">
                      <a:latin typeface="Cambria Math"/>
                    </a:rPr>
                    <m:t>H</m:t>
                  </m:r>
                </m:e>
                <m:sub>
                  <m:r>
                    <m:rPr>
                      <m:sty m:val="p"/>
                    </m:rPr>
                    <a:rPr lang="en-US" sz="1500" kern="1200">
                      <a:latin typeface="Cambria Math"/>
                    </a:rPr>
                    <m:t>it</m:t>
                  </m:r>
                </m:sub>
              </m:sSub>
            </m:oMath>
          </a14:m>
          <a:r>
            <a:rPr lang="en-US" sz="1500" kern="1200" dirty="0" smtClean="0">
              <a:latin typeface="+mn-lt"/>
            </a:rPr>
            <a:t>)</a:t>
          </a:r>
          <a:endParaRPr lang="en-US" sz="1500" kern="1200" dirty="0">
            <a:latin typeface="+mn-lt"/>
          </a:endParaRPr>
        </a:p>
        <a:p>
          <a:pPr marL="114300" lvl="1" indent="-114300" algn="l" defTabSz="666750">
            <a:lnSpc>
              <a:spcPct val="90000"/>
            </a:lnSpc>
            <a:spcBef>
              <a:spcPct val="0"/>
            </a:spcBef>
            <a:spcAft>
              <a:spcPct val="15000"/>
            </a:spcAft>
            <a:buChar char="••"/>
          </a:pPr>
          <a:endParaRPr lang="en-US" sz="1500" kern="1200" dirty="0">
            <a:latin typeface="+mn-lt"/>
          </a:endParaRPr>
        </a:p>
        <a:p>
          <a:pPr marL="114300" lvl="1" indent="-114300" algn="l" defTabSz="666750">
            <a:lnSpc>
              <a:spcPct val="90000"/>
            </a:lnSpc>
            <a:spcBef>
              <a:spcPct val="0"/>
            </a:spcBef>
            <a:spcAft>
              <a:spcPct val="15000"/>
            </a:spcAft>
            <a:buChar char="••"/>
          </a:pPr>
          <a:r>
            <a:rPr lang="en-US" sz="1500" kern="1200" dirty="0" smtClean="0">
              <a:latin typeface="+mn-lt"/>
            </a:rPr>
            <a:t>Cognitive achievement     </a:t>
          </a:r>
          <a14:m xmlns:a14="http://schemas.microsoft.com/office/drawing/2010/main">
            <m:oMath xmlns:m="http://schemas.openxmlformats.org/officeDocument/2006/math">
              <m:r>
                <a:rPr lang="en-US" sz="1500" b="0" i="0" kern="1200" smtClean="0">
                  <a:latin typeface="Cambria Math"/>
                </a:rPr>
                <m:t>(</m:t>
              </m:r>
              <m:sSub>
                <m:sSubPr>
                  <m:ctrlPr>
                    <a:rPr lang="en-US" sz="1500" i="1" kern="1200" smtClean="0">
                      <a:latin typeface="Cambria Math" panose="02040503050406030204" pitchFamily="18" charset="0"/>
                    </a:rPr>
                  </m:ctrlPr>
                </m:sSubPr>
                <m:e>
                  <m:r>
                    <m:rPr>
                      <m:sty m:val="p"/>
                    </m:rPr>
                    <a:rPr lang="en-US" sz="1500" kern="1200">
                      <a:latin typeface="Cambria Math"/>
                    </a:rPr>
                    <m:t>Q</m:t>
                  </m:r>
                </m:e>
                <m:sub>
                  <m:r>
                    <m:rPr>
                      <m:sty m:val="p"/>
                    </m:rPr>
                    <a:rPr lang="en-US" sz="1500" kern="1200">
                      <a:latin typeface="Cambria Math"/>
                    </a:rPr>
                    <m:t>it</m:t>
                  </m:r>
                </m:sub>
              </m:sSub>
            </m:oMath>
          </a14:m>
          <a:r>
            <a:rPr lang="en-US" sz="1500" kern="1200" dirty="0" smtClean="0">
              <a:latin typeface="+mn-lt"/>
            </a:rPr>
            <a:t>)</a:t>
          </a:r>
          <a:endParaRPr lang="en-US" sz="1500" kern="1200" dirty="0">
            <a:latin typeface="+mn-lt"/>
          </a:endParaRPr>
        </a:p>
        <a:p>
          <a:pPr marL="114300" lvl="1" indent="-114300" algn="l" defTabSz="666750">
            <a:lnSpc>
              <a:spcPct val="90000"/>
            </a:lnSpc>
            <a:spcBef>
              <a:spcPct val="0"/>
            </a:spcBef>
            <a:spcAft>
              <a:spcPct val="15000"/>
            </a:spcAft>
            <a:buChar char="••"/>
          </a:pPr>
          <a:endParaRPr lang="en-US" sz="1500" kern="1200" dirty="0">
            <a:latin typeface="+mn-lt"/>
          </a:endParaRPr>
        </a:p>
        <a:p>
          <a:pPr marL="114300" lvl="1" indent="-114300" algn="l" defTabSz="666750">
            <a:lnSpc>
              <a:spcPct val="90000"/>
            </a:lnSpc>
            <a:spcBef>
              <a:spcPct val="0"/>
            </a:spcBef>
            <a:spcAft>
              <a:spcPct val="15000"/>
            </a:spcAft>
            <a:buChar char="••"/>
          </a:pPr>
          <a:r>
            <a:rPr lang="en-US" sz="1500" kern="1200" dirty="0" smtClean="0">
              <a:latin typeface="+mn-lt"/>
            </a:rPr>
            <a:t>Non-cognitive skills                (</a:t>
          </a:r>
          <a14:m xmlns:a14="http://schemas.microsoft.com/office/drawing/2010/main">
            <m:oMath xmlns:m="http://schemas.openxmlformats.org/officeDocument/2006/math">
              <m:sSub>
                <m:sSubPr>
                  <m:ctrlPr>
                    <a:rPr lang="en-US" sz="1500" i="1" kern="1200" smtClean="0">
                      <a:latin typeface="Cambria Math" panose="02040503050406030204" pitchFamily="18" charset="0"/>
                    </a:rPr>
                  </m:ctrlPr>
                </m:sSubPr>
                <m:e>
                  <m:r>
                    <m:rPr>
                      <m:sty m:val="p"/>
                    </m:rPr>
                    <a:rPr lang="en-US" sz="1500" b="0" i="0" kern="1200" smtClean="0">
                      <a:latin typeface="Cambria Math"/>
                    </a:rPr>
                    <m:t>B</m:t>
                  </m:r>
                </m:e>
                <m:sub>
                  <m:r>
                    <m:rPr>
                      <m:sty m:val="p"/>
                    </m:rPr>
                    <a:rPr lang="en-US" sz="1500" kern="1200">
                      <a:latin typeface="Cambria Math"/>
                    </a:rPr>
                    <m:t>it</m:t>
                  </m:r>
                </m:sub>
              </m:sSub>
            </m:oMath>
          </a14:m>
          <a:r>
            <a:rPr lang="en-US" sz="1500" kern="1200" dirty="0" smtClean="0">
              <a:latin typeface="+mn-lt"/>
            </a:rPr>
            <a:t>)</a:t>
          </a:r>
          <a:endParaRPr lang="en-US" sz="1500" kern="1200" dirty="0">
            <a:latin typeface="+mn-lt"/>
          </a:endParaRPr>
        </a:p>
        <a:p>
          <a:pPr marL="114300" lvl="1" indent="-114300" algn="l" defTabSz="666750">
            <a:lnSpc>
              <a:spcPct val="90000"/>
            </a:lnSpc>
            <a:spcBef>
              <a:spcPct val="0"/>
            </a:spcBef>
            <a:spcAft>
              <a:spcPct val="15000"/>
            </a:spcAft>
            <a:buChar char="••"/>
          </a:pPr>
          <a:endParaRPr lang="en-US" sz="1500" kern="1200" dirty="0">
            <a:latin typeface="+mn-lt"/>
          </a:endParaRPr>
        </a:p>
        <a:p>
          <a:pPr marL="114300" lvl="1" indent="-114300" algn="l" defTabSz="666750">
            <a:lnSpc>
              <a:spcPct val="90000"/>
            </a:lnSpc>
            <a:spcBef>
              <a:spcPct val="0"/>
            </a:spcBef>
            <a:spcAft>
              <a:spcPct val="15000"/>
            </a:spcAft>
            <a:buChar char="••"/>
          </a:pPr>
          <a:r>
            <a:rPr lang="en-US" sz="1500" kern="1200" dirty="0" smtClean="0">
              <a:latin typeface="+mn-lt"/>
            </a:rPr>
            <a:t>Demographics (</a:t>
          </a:r>
          <a14:m xmlns:a14="http://schemas.microsoft.com/office/drawing/2010/main">
            <m:oMath xmlns:m="http://schemas.openxmlformats.org/officeDocument/2006/math">
              <m:sSub>
                <m:sSubPr>
                  <m:ctrlPr>
                    <a:rPr lang="en-US" sz="1500" i="1" kern="1200" smtClean="0">
                      <a:latin typeface="Cambria Math" panose="02040503050406030204" pitchFamily="18" charset="0"/>
                    </a:rPr>
                  </m:ctrlPr>
                </m:sSubPr>
                <m:e>
                  <m:r>
                    <m:rPr>
                      <m:sty m:val="p"/>
                    </m:rPr>
                    <a:rPr lang="en-US" sz="1500" kern="1200">
                      <a:latin typeface="Cambria Math"/>
                    </a:rPr>
                    <m:t>X</m:t>
                  </m:r>
                </m:e>
                <m:sub>
                  <m:r>
                    <m:rPr>
                      <m:sty m:val="p"/>
                    </m:rPr>
                    <a:rPr lang="en-US" sz="1500" kern="1200">
                      <a:latin typeface="Cambria Math"/>
                    </a:rPr>
                    <m:t>it</m:t>
                  </m:r>
                </m:sub>
              </m:sSub>
            </m:oMath>
          </a14:m>
          <a:r>
            <a:rPr lang="en-US" sz="1500" kern="1200" dirty="0" smtClean="0">
              <a:latin typeface="+mn-lt"/>
            </a:rPr>
            <a:t>)</a:t>
          </a:r>
          <a:endParaRPr lang="en-US" sz="1500" kern="1200" dirty="0">
            <a:latin typeface="+mn-lt"/>
          </a:endParaRPr>
        </a:p>
        <a:p>
          <a:pPr marL="114300" lvl="1" indent="-114300" algn="l" defTabSz="666750">
            <a:lnSpc>
              <a:spcPct val="90000"/>
            </a:lnSpc>
            <a:spcBef>
              <a:spcPct val="0"/>
            </a:spcBef>
            <a:spcAft>
              <a:spcPct val="15000"/>
            </a:spcAft>
            <a:buChar char="••"/>
          </a:pPr>
          <a:endParaRPr lang="en-US" sz="1500" kern="1200" dirty="0">
            <a:latin typeface="+mn-lt"/>
          </a:endParaRPr>
        </a:p>
        <a:p>
          <a:pPr marL="114300" lvl="1" indent="-114300" algn="l" defTabSz="666750">
            <a:lnSpc>
              <a:spcPct val="90000"/>
            </a:lnSpc>
            <a:spcBef>
              <a:spcPct val="0"/>
            </a:spcBef>
            <a:spcAft>
              <a:spcPct val="15000"/>
            </a:spcAft>
            <a:buChar char="••"/>
          </a:pPr>
          <a:r>
            <a:rPr lang="en-US" sz="1500" kern="1200" dirty="0" smtClean="0">
              <a:latin typeface="+mn-lt"/>
            </a:rPr>
            <a:t>Prices and state/county level variables       (</a:t>
          </a:r>
          <a14:m xmlns:a14="http://schemas.microsoft.com/office/drawing/2010/main">
            <m:oMath xmlns:m="http://schemas.openxmlformats.org/officeDocument/2006/math">
              <m:sSub>
                <m:sSubPr>
                  <m:ctrlPr>
                    <a:rPr lang="en-US" sz="1500" i="1" kern="1200" smtClean="0">
                      <a:latin typeface="Cambria Math" panose="02040503050406030204" pitchFamily="18" charset="0"/>
                      <a:ea typeface="Cambria Math" pitchFamily="18" charset="0"/>
                    </a:rPr>
                  </m:ctrlPr>
                </m:sSubPr>
                <m:e>
                  <m:r>
                    <m:rPr>
                      <m:sty m:val="p"/>
                    </m:rPr>
                    <a:rPr lang="en-US" sz="1500" kern="1200">
                      <a:latin typeface="Cambria Math"/>
                      <a:ea typeface="Cambria Math" pitchFamily="18" charset="0"/>
                    </a:rPr>
                    <m:t>P</m:t>
                  </m:r>
                </m:e>
                <m:sub>
                  <m:r>
                    <m:rPr>
                      <m:sty m:val="p"/>
                    </m:rPr>
                    <a:rPr lang="en-US" sz="1500" kern="1200">
                      <a:latin typeface="Cambria Math"/>
                      <a:ea typeface="Cambria Math" pitchFamily="18" charset="0"/>
                    </a:rPr>
                    <m:t>t</m:t>
                  </m:r>
                </m:sub>
              </m:sSub>
              <m:r>
                <a:rPr lang="en-US" sz="1500" i="1" kern="1200">
                  <a:latin typeface="Cambria Math"/>
                  <a:ea typeface="Cambria Math" pitchFamily="18" charset="0"/>
                </a:rPr>
                <m:t>,</m:t>
              </m:r>
              <m:sSub>
                <m:sSubPr>
                  <m:ctrlPr>
                    <a:rPr lang="en-US" sz="1500" i="1" kern="1200">
                      <a:latin typeface="Cambria Math" panose="02040503050406030204" pitchFamily="18" charset="0"/>
                      <a:ea typeface="Cambria Math" pitchFamily="18" charset="0"/>
                    </a:rPr>
                  </m:ctrlPr>
                </m:sSubPr>
                <m:e>
                  <m:r>
                    <m:rPr>
                      <m:sty m:val="p"/>
                    </m:rPr>
                    <a:rPr lang="en-US" sz="1500" kern="1200">
                      <a:latin typeface="Cambria Math"/>
                      <a:ea typeface="Cambria Math" pitchFamily="18" charset="0"/>
                    </a:rPr>
                    <m:t>Z</m:t>
                  </m:r>
                </m:e>
                <m:sub>
                  <m:r>
                    <m:rPr>
                      <m:sty m:val="p"/>
                    </m:rPr>
                    <a:rPr lang="en-US" sz="1500" kern="1200">
                      <a:latin typeface="Cambria Math"/>
                      <a:ea typeface="Cambria Math" pitchFamily="18" charset="0"/>
                    </a:rPr>
                    <m:t>t</m:t>
                  </m:r>
                </m:sub>
              </m:sSub>
            </m:oMath>
          </a14:m>
          <a:r>
            <a:rPr lang="en-US" sz="1500" kern="1200" dirty="0" smtClean="0">
              <a:latin typeface="+mn-lt"/>
            </a:rPr>
            <a:t>)</a:t>
          </a:r>
          <a:endParaRPr lang="en-US" sz="1500" kern="1200" dirty="0">
            <a:latin typeface="+mn-lt"/>
          </a:endParaRPr>
        </a:p>
        <a:p>
          <a:pPr marL="114300" lvl="1" indent="-114300" algn="l" defTabSz="666750">
            <a:lnSpc>
              <a:spcPct val="90000"/>
            </a:lnSpc>
            <a:spcBef>
              <a:spcPct val="0"/>
            </a:spcBef>
            <a:spcAft>
              <a:spcPct val="15000"/>
            </a:spcAft>
            <a:buChar char="••"/>
          </a:pPr>
          <a:endParaRPr lang="en-US" sz="1500" kern="1200" dirty="0"/>
        </a:p>
      </dsp:txBody>
      <dsp:txXfrm>
        <a:off x="208905" y="936970"/>
        <a:ext cx="1814635" cy="4495088"/>
      </dsp:txXfrm>
    </dsp:sp>
    <dsp:sp modelId="{D302969C-A477-4B98-9E3F-B34948705D92}">
      <dsp:nvSpPr>
        <dsp:cNvPr id="0" name=""/>
        <dsp:cNvSpPr/>
      </dsp:nvSpPr>
      <dsp:spPr>
        <a:xfrm rot="21600000">
          <a:off x="2191710" y="208726"/>
          <a:ext cx="875191" cy="413500"/>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622300">
            <a:lnSpc>
              <a:spcPct val="90000"/>
            </a:lnSpc>
            <a:spcBef>
              <a:spcPct val="0"/>
            </a:spcBef>
            <a:spcAft>
              <a:spcPct val="35000"/>
            </a:spcAft>
          </a:pPr>
          <a:endParaRPr lang="en-US" sz="1400" kern="1200"/>
        </a:p>
      </dsp:txBody>
      <dsp:txXfrm rot="-21600000">
        <a:off x="2191710" y="291426"/>
        <a:ext cx="751141" cy="248100"/>
      </dsp:txXfrm>
    </dsp:sp>
    <dsp:sp modelId="{9E6C68E4-C7A4-4021-9A95-124593650EED}">
      <dsp:nvSpPr>
        <dsp:cNvPr id="0" name=""/>
        <dsp:cNvSpPr/>
      </dsp:nvSpPr>
      <dsp:spPr>
        <a:xfrm>
          <a:off x="3145753" y="0"/>
          <a:ext cx="1927316" cy="1406548"/>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57150" numCol="1" spcCol="1270" anchor="t" anchorCtr="0">
          <a:noAutofit/>
        </a:bodyPr>
        <a:lstStyle/>
        <a:p>
          <a:pPr lvl="0" algn="l" defTabSz="666750">
            <a:lnSpc>
              <a:spcPct val="90000"/>
            </a:lnSpc>
            <a:spcBef>
              <a:spcPct val="0"/>
            </a:spcBef>
            <a:spcAft>
              <a:spcPct val="35000"/>
            </a:spcAft>
          </a:pPr>
          <a:r>
            <a:rPr lang="en-US" sz="1500" b="1" kern="1200" dirty="0" smtClean="0"/>
            <a:t>Stage One</a:t>
          </a:r>
          <a:endParaRPr lang="en-US" sz="1500" b="1" kern="1200" dirty="0"/>
        </a:p>
      </dsp:txBody>
      <dsp:txXfrm>
        <a:off x="3145753" y="0"/>
        <a:ext cx="1927316" cy="785872"/>
      </dsp:txXfrm>
    </dsp:sp>
    <dsp:sp modelId="{5D7B83C0-C6C2-4086-85DC-928174196BE6}">
      <dsp:nvSpPr>
        <dsp:cNvPr id="0" name=""/>
        <dsp:cNvSpPr/>
      </dsp:nvSpPr>
      <dsp:spPr>
        <a:xfrm>
          <a:off x="3271508" y="875047"/>
          <a:ext cx="1890892" cy="4608000"/>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13792" tIns="113792" rIns="113792" bIns="113792" numCol="1" spcCol="1270" anchor="t" anchorCtr="0">
          <a:noAutofit/>
        </a:bodyPr>
        <a:lstStyle/>
        <a:p>
          <a:pPr marL="171450" lvl="1" indent="-171450" algn="l" defTabSz="711200">
            <a:lnSpc>
              <a:spcPct val="90000"/>
            </a:lnSpc>
            <a:spcBef>
              <a:spcPct val="0"/>
            </a:spcBef>
            <a:spcAft>
              <a:spcPct val="15000"/>
            </a:spcAft>
            <a:buChar char="••"/>
          </a:pPr>
          <a:endParaRPr lang="en-US" sz="1600" kern="1200" dirty="0">
            <a:latin typeface="+mn-lt"/>
          </a:endParaRPr>
        </a:p>
        <a:p>
          <a:pPr marL="171450" lvl="1" indent="-171450" algn="l" defTabSz="711200">
            <a:lnSpc>
              <a:spcPct val="90000"/>
            </a:lnSpc>
            <a:spcBef>
              <a:spcPct val="0"/>
            </a:spcBef>
            <a:spcAft>
              <a:spcPct val="15000"/>
            </a:spcAft>
            <a:buChar char="••"/>
          </a:pPr>
          <a:r>
            <a:rPr lang="en-US" sz="1600" kern="1200" dirty="0" smtClean="0">
              <a:latin typeface="+mn-lt"/>
            </a:rPr>
            <a:t>Hours of work       (</a:t>
          </a:r>
          <a14:m xmlns:a14="http://schemas.microsoft.com/office/drawing/2010/main">
            <m:oMath xmlns:m="http://schemas.openxmlformats.org/officeDocument/2006/math">
              <m:sSub>
                <m:sSubPr>
                  <m:ctrlPr>
                    <a:rPr lang="en-US" sz="1600" i="1" kern="1200" smtClean="0">
                      <a:latin typeface="Cambria Math" panose="02040503050406030204" pitchFamily="18" charset="0"/>
                    </a:rPr>
                  </m:ctrlPr>
                </m:sSubPr>
                <m:e>
                  <m:r>
                    <m:rPr>
                      <m:sty m:val="p"/>
                    </m:rPr>
                    <a:rPr lang="en-US" sz="1600" kern="1200">
                      <a:latin typeface="Cambria Math"/>
                    </a:rPr>
                    <m:t>E</m:t>
                  </m:r>
                </m:e>
                <m:sub>
                  <m:r>
                    <m:rPr>
                      <m:sty m:val="p"/>
                    </m:rPr>
                    <a:rPr lang="en-US" sz="1600" kern="1200">
                      <a:latin typeface="Cambria Math"/>
                    </a:rPr>
                    <m:t>it</m:t>
                  </m:r>
                </m:sub>
              </m:sSub>
            </m:oMath>
          </a14:m>
          <a:r>
            <a:rPr lang="en-US" sz="1600" kern="1200" dirty="0" smtClean="0">
              <a:latin typeface="+mn-lt"/>
            </a:rPr>
            <a:t>)</a:t>
          </a:r>
          <a:endParaRPr lang="en-US" sz="1600" kern="1200" dirty="0">
            <a:latin typeface="+mn-lt"/>
          </a:endParaRPr>
        </a:p>
        <a:p>
          <a:pPr marL="171450" lvl="1" indent="-171450" algn="l" defTabSz="711200">
            <a:lnSpc>
              <a:spcPct val="90000"/>
            </a:lnSpc>
            <a:spcBef>
              <a:spcPct val="0"/>
            </a:spcBef>
            <a:spcAft>
              <a:spcPct val="15000"/>
            </a:spcAft>
            <a:buChar char="••"/>
          </a:pPr>
          <a:endParaRPr lang="en-US" sz="1600" kern="1200" dirty="0">
            <a:latin typeface="+mn-lt"/>
          </a:endParaRPr>
        </a:p>
        <a:p>
          <a:pPr marL="171450" lvl="1" indent="-171450" algn="l" defTabSz="711200">
            <a:lnSpc>
              <a:spcPct val="90000"/>
            </a:lnSpc>
            <a:spcBef>
              <a:spcPct val="0"/>
            </a:spcBef>
            <a:spcAft>
              <a:spcPct val="15000"/>
            </a:spcAft>
            <a:buChar char="••"/>
          </a:pPr>
          <a:r>
            <a:rPr lang="en-US" sz="1600" kern="1200" dirty="0" smtClean="0">
              <a:latin typeface="+mn-lt"/>
            </a:rPr>
            <a:t>Hours of child care                 (</a:t>
          </a:r>
          <a14:m xmlns:a14="http://schemas.microsoft.com/office/drawing/2010/main">
            <m:oMath xmlns:m="http://schemas.openxmlformats.org/officeDocument/2006/math">
              <m:sSubSup>
                <m:sSubSupPr>
                  <m:ctrlPr>
                    <a:rPr lang="en-US" sz="1600" i="1" kern="1200" smtClean="0">
                      <a:latin typeface="Cambria Math" panose="02040503050406030204" pitchFamily="18" charset="0"/>
                    </a:rPr>
                  </m:ctrlPr>
                </m:sSubSupPr>
                <m:e>
                  <m:r>
                    <m:rPr>
                      <m:sty m:val="p"/>
                    </m:rPr>
                    <a:rPr lang="en-US" sz="1600" kern="1200">
                      <a:latin typeface="Cambria Math"/>
                    </a:rPr>
                    <m:t>C</m:t>
                  </m:r>
                </m:e>
                <m:sub>
                  <m:r>
                    <m:rPr>
                      <m:sty m:val="p"/>
                    </m:rPr>
                    <a:rPr lang="en-US" sz="1600" kern="1200">
                      <a:latin typeface="Cambria Math"/>
                    </a:rPr>
                    <m:t>it</m:t>
                  </m:r>
                </m:sub>
                <m:sup>
                  <m:r>
                    <m:rPr>
                      <m:sty m:val="p"/>
                    </m:rPr>
                    <a:rPr lang="en-US" sz="1600" kern="1200">
                      <a:latin typeface="Cambria Math"/>
                    </a:rPr>
                    <m:t>h</m:t>
                  </m:r>
                </m:sup>
              </m:sSubSup>
            </m:oMath>
          </a14:m>
          <a:r>
            <a:rPr lang="en-US" sz="1600" kern="1200" dirty="0" smtClean="0">
              <a:latin typeface="+mn-lt"/>
            </a:rPr>
            <a:t>)</a:t>
          </a:r>
          <a:endParaRPr lang="en-US" sz="1600" kern="1200" dirty="0">
            <a:latin typeface="+mn-lt"/>
          </a:endParaRPr>
        </a:p>
        <a:p>
          <a:pPr marL="171450" lvl="1" indent="-171450" algn="l" defTabSz="711200">
            <a:lnSpc>
              <a:spcPct val="90000"/>
            </a:lnSpc>
            <a:spcBef>
              <a:spcPct val="0"/>
            </a:spcBef>
            <a:spcAft>
              <a:spcPct val="15000"/>
            </a:spcAft>
            <a:buChar char="••"/>
          </a:pPr>
          <a:endParaRPr lang="en-US" sz="1600" kern="1200" dirty="0">
            <a:latin typeface="+mn-lt"/>
          </a:endParaRPr>
        </a:p>
        <a:p>
          <a:pPr marL="171450" lvl="1" indent="-171450" algn="l" defTabSz="711200">
            <a:lnSpc>
              <a:spcPct val="90000"/>
            </a:lnSpc>
            <a:spcBef>
              <a:spcPct val="0"/>
            </a:spcBef>
            <a:spcAft>
              <a:spcPct val="15000"/>
            </a:spcAft>
            <a:buChar char="••"/>
          </a:pPr>
          <a:r>
            <a:rPr lang="en-US" sz="1600" kern="1200" dirty="0" smtClean="0">
              <a:latin typeface="+mn-lt"/>
            </a:rPr>
            <a:t>Quality of child care                   (</a:t>
          </a:r>
          <a14:m xmlns:a14="http://schemas.microsoft.com/office/drawing/2010/main">
            <m:oMath xmlns:m="http://schemas.openxmlformats.org/officeDocument/2006/math">
              <m:sSub>
                <m:sSubPr>
                  <m:ctrlPr>
                    <a:rPr lang="en-US" sz="1600" i="1" kern="1200" smtClean="0">
                      <a:latin typeface="Cambria Math" panose="02040503050406030204" pitchFamily="18" charset="0"/>
                    </a:rPr>
                  </m:ctrlPr>
                </m:sSubPr>
                <m:e>
                  <m:r>
                    <m:rPr>
                      <m:sty m:val="p"/>
                    </m:rPr>
                    <a:rPr lang="en-US" sz="1600" kern="1200">
                      <a:latin typeface="Cambria Math"/>
                    </a:rPr>
                    <m:t>K</m:t>
                  </m:r>
                </m:e>
                <m:sub>
                  <m:r>
                    <m:rPr>
                      <m:sty m:val="p"/>
                    </m:rPr>
                    <a:rPr lang="en-US" sz="1600" kern="1200">
                      <a:latin typeface="Cambria Math"/>
                    </a:rPr>
                    <m:t>it</m:t>
                  </m:r>
                </m:sub>
              </m:sSub>
            </m:oMath>
          </a14:m>
          <a:r>
            <a:rPr lang="en-US" sz="1600" kern="1200" dirty="0" smtClean="0">
              <a:latin typeface="+mn-lt"/>
            </a:rPr>
            <a:t>)</a:t>
          </a:r>
          <a:endParaRPr lang="en-US" sz="1600" kern="1200" dirty="0">
            <a:latin typeface="+mn-lt"/>
          </a:endParaRPr>
        </a:p>
      </dsp:txBody>
      <dsp:txXfrm>
        <a:off x="3326890" y="930429"/>
        <a:ext cx="1780128" cy="4497236"/>
      </dsp:txXfrm>
    </dsp:sp>
    <dsp:sp modelId="{783FC0A5-E419-4B3B-961A-D2C63CCC901B}">
      <dsp:nvSpPr>
        <dsp:cNvPr id="0" name=""/>
        <dsp:cNvSpPr/>
      </dsp:nvSpPr>
      <dsp:spPr>
        <a:xfrm rot="21712">
          <a:off x="5206663" y="197340"/>
          <a:ext cx="838758" cy="410349"/>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622300">
            <a:lnSpc>
              <a:spcPct val="90000"/>
            </a:lnSpc>
            <a:spcBef>
              <a:spcPct val="0"/>
            </a:spcBef>
            <a:spcAft>
              <a:spcPct val="35000"/>
            </a:spcAft>
          </a:pPr>
          <a:endParaRPr lang="en-US" sz="1400" kern="1200"/>
        </a:p>
      </dsp:txBody>
      <dsp:txXfrm>
        <a:off x="5206664" y="279021"/>
        <a:ext cx="715653" cy="246209"/>
      </dsp:txXfrm>
    </dsp:sp>
    <dsp:sp modelId="{8A957752-B108-4013-8450-ACBE735FBD7F}">
      <dsp:nvSpPr>
        <dsp:cNvPr id="0" name=""/>
        <dsp:cNvSpPr/>
      </dsp:nvSpPr>
      <dsp:spPr>
        <a:xfrm>
          <a:off x="6146803" y="29985"/>
          <a:ext cx="1946864" cy="1329107"/>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57150" numCol="1" spcCol="1270" anchor="t" anchorCtr="0">
          <a:noAutofit/>
        </a:bodyPr>
        <a:lstStyle/>
        <a:p>
          <a:pPr lvl="0" algn="l" defTabSz="666750">
            <a:lnSpc>
              <a:spcPct val="90000"/>
            </a:lnSpc>
            <a:spcBef>
              <a:spcPct val="0"/>
            </a:spcBef>
            <a:spcAft>
              <a:spcPct val="35000"/>
            </a:spcAft>
          </a:pPr>
          <a:r>
            <a:rPr lang="en-US" sz="1500" b="1" kern="1200" dirty="0" smtClean="0"/>
            <a:t>Stage Two</a:t>
          </a:r>
          <a:endParaRPr lang="en-US" sz="1500" b="1" kern="1200" dirty="0"/>
        </a:p>
      </dsp:txBody>
      <dsp:txXfrm>
        <a:off x="6146803" y="29985"/>
        <a:ext cx="1946864" cy="763931"/>
      </dsp:txXfrm>
    </dsp:sp>
    <dsp:sp modelId="{283802A3-2D07-4B29-8844-7BFA97EBC575}">
      <dsp:nvSpPr>
        <dsp:cNvPr id="0" name=""/>
        <dsp:cNvSpPr/>
      </dsp:nvSpPr>
      <dsp:spPr>
        <a:xfrm>
          <a:off x="6319004" y="875156"/>
          <a:ext cx="1895375" cy="4611594"/>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13792" tIns="113792" rIns="113792" bIns="113792" numCol="1" spcCol="1270" anchor="t" anchorCtr="0">
          <a:noAutofit/>
        </a:bodyPr>
        <a:lstStyle/>
        <a:p>
          <a:pPr marL="171450" lvl="1" indent="-171450" algn="l" defTabSz="711200">
            <a:lnSpc>
              <a:spcPct val="90000"/>
            </a:lnSpc>
            <a:spcBef>
              <a:spcPct val="0"/>
            </a:spcBef>
            <a:spcAft>
              <a:spcPct val="15000"/>
            </a:spcAft>
            <a:buChar char="••"/>
          </a:pPr>
          <a:endParaRPr lang="en-US" sz="1600" kern="1200" dirty="0">
            <a:latin typeface="+mn-lt"/>
          </a:endParaRPr>
        </a:p>
        <a:p>
          <a:pPr marL="171450" lvl="1" indent="-171450" algn="l" defTabSz="711200">
            <a:lnSpc>
              <a:spcPct val="90000"/>
            </a:lnSpc>
            <a:spcBef>
              <a:spcPct val="0"/>
            </a:spcBef>
            <a:spcAft>
              <a:spcPct val="15000"/>
            </a:spcAft>
            <a:buChar char="••"/>
          </a:pPr>
          <a:r>
            <a:rPr lang="en-US" sz="1600" kern="1200" dirty="0" smtClean="0">
              <a:latin typeface="+mn-lt"/>
            </a:rPr>
            <a:t>Quality of home inputs                    (i.e. observed goods and time inputs)             (</a:t>
          </a:r>
          <a14:m xmlns:a14="http://schemas.microsoft.com/office/drawing/2010/main">
            <m:oMath xmlns:m="http://schemas.openxmlformats.org/officeDocument/2006/math">
              <m:sSub>
                <m:sSubPr>
                  <m:ctrlPr>
                    <a:rPr lang="en-US" sz="1600" i="1" kern="1200" smtClean="0">
                      <a:latin typeface="Cambria Math" panose="02040503050406030204" pitchFamily="18" charset="0"/>
                    </a:rPr>
                  </m:ctrlPr>
                </m:sSubPr>
                <m:e>
                  <m:r>
                    <m:rPr>
                      <m:sty m:val="p"/>
                    </m:rPr>
                    <a:rPr lang="en-US" sz="1600" b="0" i="0" kern="1200" smtClean="0">
                      <a:latin typeface="Cambria Math"/>
                    </a:rPr>
                    <m:t>A</m:t>
                  </m:r>
                </m:e>
                <m:sub>
                  <m:r>
                    <m:rPr>
                      <m:sty m:val="p"/>
                    </m:rPr>
                    <a:rPr lang="en-US" sz="1600" kern="1200">
                      <a:latin typeface="Cambria Math"/>
                    </a:rPr>
                    <m:t>it</m:t>
                  </m:r>
                </m:sub>
              </m:sSub>
            </m:oMath>
          </a14:m>
          <a:r>
            <a:rPr lang="en-US" sz="1600" kern="1200" dirty="0" smtClean="0">
              <a:latin typeface="+mn-lt"/>
            </a:rPr>
            <a:t>:{</a:t>
          </a:r>
          <a14:m xmlns:a14="http://schemas.microsoft.com/office/drawing/2010/main">
            <m:oMath xmlns:m="http://schemas.openxmlformats.org/officeDocument/2006/math">
              <m:sSubSup>
                <m:sSubSupPr>
                  <m:ctrlPr>
                    <a:rPr lang="en-US" sz="1600" i="1" kern="1200" smtClean="0">
                      <a:latin typeface="Cambria Math" panose="02040503050406030204" pitchFamily="18" charset="0"/>
                    </a:rPr>
                  </m:ctrlPr>
                </m:sSubSupPr>
                <m:e>
                  <m:r>
                    <m:rPr>
                      <m:sty m:val="p"/>
                    </m:rPr>
                    <a:rPr lang="en-US" sz="1600" b="0" i="0" kern="1200" smtClean="0">
                      <a:latin typeface="Cambria Math"/>
                    </a:rPr>
                    <m:t>G</m:t>
                  </m:r>
                </m:e>
                <m:sub>
                  <m:r>
                    <m:rPr>
                      <m:sty m:val="p"/>
                    </m:rPr>
                    <a:rPr lang="en-US" sz="1600" kern="1200">
                      <a:latin typeface="Cambria Math"/>
                    </a:rPr>
                    <m:t>it</m:t>
                  </m:r>
                </m:sub>
                <m:sup>
                  <m:r>
                    <m:rPr>
                      <m:sty m:val="p"/>
                    </m:rPr>
                    <a:rPr lang="en-US" sz="1600" b="0" i="0" kern="1200" smtClean="0">
                      <a:latin typeface="Cambria Math"/>
                    </a:rPr>
                    <m:t>A</m:t>
                  </m:r>
                </m:sup>
              </m:sSubSup>
            </m:oMath>
          </a14:m>
          <a:r>
            <a:rPr lang="en-US" sz="1600" kern="1200" dirty="0" smtClean="0">
              <a:latin typeface="+mn-lt"/>
            </a:rPr>
            <a:t>,</a:t>
          </a:r>
          <a14:m xmlns:a14="http://schemas.microsoft.com/office/drawing/2010/main">
            <m:oMath xmlns:m="http://schemas.openxmlformats.org/officeDocument/2006/math">
              <m:sSubSup>
                <m:sSubSupPr>
                  <m:ctrlPr>
                    <a:rPr lang="en-US" sz="1600" i="1" kern="1200" smtClean="0">
                      <a:latin typeface="Cambria Math" panose="02040503050406030204" pitchFamily="18" charset="0"/>
                    </a:rPr>
                  </m:ctrlPr>
                </m:sSubSupPr>
                <m:e>
                  <m:r>
                    <m:rPr>
                      <m:sty m:val="p"/>
                    </m:rPr>
                    <a:rPr lang="en-US" sz="1600" b="0" i="0" kern="1200" smtClean="0">
                      <a:latin typeface="Cambria Math"/>
                    </a:rPr>
                    <m:t>L</m:t>
                  </m:r>
                </m:e>
                <m:sub>
                  <m:r>
                    <m:rPr>
                      <m:sty m:val="p"/>
                    </m:rPr>
                    <a:rPr lang="en-US" sz="1600" kern="1200">
                      <a:latin typeface="Cambria Math"/>
                    </a:rPr>
                    <m:t>it</m:t>
                  </m:r>
                </m:sub>
                <m:sup>
                  <m:r>
                    <m:rPr>
                      <m:sty m:val="p"/>
                    </m:rPr>
                    <a:rPr lang="en-US" sz="1600" b="0" i="0" kern="1200" smtClean="0">
                      <a:latin typeface="Cambria Math"/>
                    </a:rPr>
                    <m:t>mA</m:t>
                  </m:r>
                </m:sup>
              </m:sSubSup>
            </m:oMath>
          </a14:m>
          <a:r>
            <a:rPr lang="en-US" sz="1600" kern="1200" dirty="0" smtClean="0">
              <a:latin typeface="+mn-lt"/>
            </a:rPr>
            <a:t>})</a:t>
          </a:r>
          <a:endParaRPr lang="en-US" sz="1600" kern="1200" dirty="0">
            <a:latin typeface="+mn-lt"/>
          </a:endParaRPr>
        </a:p>
        <a:p>
          <a:pPr marL="171450" lvl="1" indent="-171450" algn="l" defTabSz="711200">
            <a:lnSpc>
              <a:spcPct val="90000"/>
            </a:lnSpc>
            <a:spcBef>
              <a:spcPct val="0"/>
            </a:spcBef>
            <a:spcAft>
              <a:spcPct val="15000"/>
            </a:spcAft>
            <a:buChar char="••"/>
          </a:pPr>
          <a:endParaRPr lang="en-US" sz="1600" kern="1200" dirty="0">
            <a:latin typeface="+mn-lt"/>
          </a:endParaRPr>
        </a:p>
        <a:p>
          <a:pPr marL="171450" lvl="1" indent="-171450" algn="l" defTabSz="711200">
            <a:lnSpc>
              <a:spcPct val="90000"/>
            </a:lnSpc>
            <a:spcBef>
              <a:spcPct val="0"/>
            </a:spcBef>
            <a:spcAft>
              <a:spcPct val="15000"/>
            </a:spcAft>
            <a:buChar char="••"/>
          </a:pPr>
          <a:r>
            <a:rPr lang="en-US" sz="1600" kern="1200" dirty="0" smtClean="0">
              <a:latin typeface="+mn-lt"/>
            </a:rPr>
            <a:t>Unobserved                    (to researcher)           goods and time inputs               (e.g. medical care)   </a:t>
          </a:r>
          <a14:m xmlns:a14="http://schemas.microsoft.com/office/drawing/2010/main">
            <m:oMath xmlns:m="http://schemas.openxmlformats.org/officeDocument/2006/math">
              <m:r>
                <a:rPr lang="en-US" sz="1600" b="0" i="0" kern="1200" smtClean="0">
                  <a:latin typeface="Cambria Math"/>
                </a:rPr>
                <m:t>(</m:t>
              </m:r>
              <m:sSubSup>
                <m:sSubSupPr>
                  <m:ctrlPr>
                    <a:rPr lang="en-US" sz="1600" i="1" kern="1200" smtClean="0">
                      <a:latin typeface="Cambria Math" panose="02040503050406030204" pitchFamily="18" charset="0"/>
                    </a:rPr>
                  </m:ctrlPr>
                </m:sSubSupPr>
                <m:e>
                  <m:r>
                    <m:rPr>
                      <m:sty m:val="p"/>
                    </m:rPr>
                    <a:rPr lang="en-US" sz="1600" kern="1200">
                      <a:latin typeface="Cambria Math"/>
                    </a:rPr>
                    <m:t>G</m:t>
                  </m:r>
                </m:e>
                <m:sub>
                  <m:r>
                    <m:rPr>
                      <m:sty m:val="p"/>
                    </m:rPr>
                    <a:rPr lang="en-US" sz="1600" kern="1200">
                      <a:latin typeface="Cambria Math"/>
                    </a:rPr>
                    <m:t>it</m:t>
                  </m:r>
                </m:sub>
                <m:sup>
                  <m:bar>
                    <m:barPr>
                      <m:pos m:val="top"/>
                      <m:ctrlPr>
                        <a:rPr lang="en-US" sz="1600" i="1" kern="1200">
                          <a:latin typeface="Cambria Math" panose="02040503050406030204" pitchFamily="18" charset="0"/>
                        </a:rPr>
                      </m:ctrlPr>
                    </m:barPr>
                    <m:e>
                      <m:r>
                        <m:rPr>
                          <m:sty m:val="p"/>
                        </m:rPr>
                        <a:rPr lang="en-US" sz="1600" kern="1200">
                          <a:latin typeface="Cambria Math"/>
                        </a:rPr>
                        <m:t>A</m:t>
                      </m:r>
                    </m:e>
                  </m:bar>
                </m:sup>
              </m:sSubSup>
              <m:r>
                <a:rPr lang="en-US" sz="1600" kern="1200">
                  <a:latin typeface="Cambria Math"/>
                </a:rPr>
                <m:t>,</m:t>
              </m:r>
              <m:sSubSup>
                <m:sSubSupPr>
                  <m:ctrlPr>
                    <a:rPr lang="en-US" sz="1600" i="1" kern="1200">
                      <a:latin typeface="Cambria Math" panose="02040503050406030204" pitchFamily="18" charset="0"/>
                    </a:rPr>
                  </m:ctrlPr>
                </m:sSubSupPr>
                <m:e>
                  <m:r>
                    <m:rPr>
                      <m:sty m:val="p"/>
                    </m:rPr>
                    <a:rPr lang="en-US" sz="1600" kern="1200">
                      <a:latin typeface="Cambria Math"/>
                    </a:rPr>
                    <m:t>L</m:t>
                  </m:r>
                </m:e>
                <m:sub>
                  <m:r>
                    <m:rPr>
                      <m:sty m:val="p"/>
                    </m:rPr>
                    <a:rPr lang="en-US" sz="1600" kern="1200">
                      <a:latin typeface="Cambria Math"/>
                    </a:rPr>
                    <m:t>it</m:t>
                  </m:r>
                </m:sub>
                <m:sup>
                  <m:r>
                    <m:rPr>
                      <m:sty m:val="p"/>
                    </m:rPr>
                    <a:rPr lang="en-US" sz="1600" kern="1200">
                      <a:latin typeface="Cambria Math"/>
                    </a:rPr>
                    <m:t>m</m:t>
                  </m:r>
                  <m:bar>
                    <m:barPr>
                      <m:pos m:val="top"/>
                      <m:ctrlPr>
                        <a:rPr lang="en-US" sz="1600" i="1" kern="1200">
                          <a:latin typeface="Cambria Math" panose="02040503050406030204" pitchFamily="18" charset="0"/>
                        </a:rPr>
                      </m:ctrlPr>
                    </m:barPr>
                    <m:e>
                      <m:r>
                        <m:rPr>
                          <m:sty m:val="p"/>
                        </m:rPr>
                        <a:rPr lang="en-US" sz="1600" kern="1200">
                          <a:latin typeface="Cambria Math"/>
                        </a:rPr>
                        <m:t>A</m:t>
                      </m:r>
                    </m:e>
                  </m:bar>
                </m:sup>
              </m:sSubSup>
            </m:oMath>
          </a14:m>
          <a:r>
            <a:rPr lang="en-US" sz="1600" kern="1200" dirty="0" smtClean="0">
              <a:latin typeface="+mn-lt"/>
            </a:rPr>
            <a:t>)</a:t>
          </a:r>
          <a:endParaRPr lang="en-US" sz="1600" kern="1200" dirty="0">
            <a:latin typeface="+mn-lt"/>
          </a:endParaRPr>
        </a:p>
      </dsp:txBody>
      <dsp:txXfrm>
        <a:off x="6374518" y="930670"/>
        <a:ext cx="1784347" cy="4500566"/>
      </dsp:txXfrm>
    </dsp:sp>
    <dsp:sp modelId="{C687D81B-973F-40C3-B032-FFF166E78C14}">
      <dsp:nvSpPr>
        <dsp:cNvPr id="0" name=""/>
        <dsp:cNvSpPr/>
      </dsp:nvSpPr>
      <dsp:spPr>
        <a:xfrm rot="21556645">
          <a:off x="8205873" y="188212"/>
          <a:ext cx="772579" cy="410349"/>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622300">
            <a:lnSpc>
              <a:spcPct val="90000"/>
            </a:lnSpc>
            <a:spcBef>
              <a:spcPct val="0"/>
            </a:spcBef>
            <a:spcAft>
              <a:spcPct val="35000"/>
            </a:spcAft>
          </a:pPr>
          <a:endParaRPr lang="en-US" sz="1400" kern="1200"/>
        </a:p>
      </dsp:txBody>
      <dsp:txXfrm>
        <a:off x="8205878" y="271058"/>
        <a:ext cx="649474" cy="246209"/>
      </dsp:txXfrm>
    </dsp:sp>
    <dsp:sp modelId="{F83EB222-2663-4A76-B2CC-C0B653918D1E}">
      <dsp:nvSpPr>
        <dsp:cNvPr id="0" name=""/>
        <dsp:cNvSpPr/>
      </dsp:nvSpPr>
      <dsp:spPr>
        <a:xfrm>
          <a:off x="9061620" y="0"/>
          <a:ext cx="2093898" cy="1276036"/>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57150" numCol="1" spcCol="1270" anchor="t" anchorCtr="0">
          <a:noAutofit/>
        </a:bodyPr>
        <a:lstStyle/>
        <a:p>
          <a:pPr lvl="0" algn="l" defTabSz="666750">
            <a:lnSpc>
              <a:spcPct val="90000"/>
            </a:lnSpc>
            <a:spcBef>
              <a:spcPct val="0"/>
            </a:spcBef>
            <a:spcAft>
              <a:spcPct val="35000"/>
            </a:spcAft>
          </a:pPr>
          <a:r>
            <a:rPr lang="en-US" sz="1500" b="1" kern="1200" dirty="0" smtClean="0"/>
            <a:t>Updated Information</a:t>
          </a:r>
        </a:p>
        <a:p>
          <a:pPr lvl="0" algn="l" defTabSz="666750">
            <a:lnSpc>
              <a:spcPct val="90000"/>
            </a:lnSpc>
            <a:spcBef>
              <a:spcPct val="0"/>
            </a:spcBef>
            <a:spcAft>
              <a:spcPct val="35000"/>
            </a:spcAft>
          </a:pPr>
          <a:r>
            <a:rPr lang="en-US" sz="1500" b="1" kern="1200" dirty="0" smtClean="0"/>
            <a:t>moving into period t+1</a:t>
          </a:r>
          <a:endParaRPr lang="en-US" sz="1500" b="1" kern="1200" dirty="0"/>
        </a:p>
      </dsp:txBody>
      <dsp:txXfrm>
        <a:off x="9061620" y="0"/>
        <a:ext cx="2093898" cy="748524"/>
      </dsp:txXfrm>
    </dsp:sp>
    <dsp:sp modelId="{54252B0E-3C52-4365-83E1-5D88B53953BA}">
      <dsp:nvSpPr>
        <dsp:cNvPr id="0" name=""/>
        <dsp:cNvSpPr/>
      </dsp:nvSpPr>
      <dsp:spPr>
        <a:xfrm>
          <a:off x="9192536" y="798719"/>
          <a:ext cx="2006396" cy="4608000"/>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06680" tIns="106680" rIns="106680" bIns="106680" numCol="1" spcCol="1270" anchor="t" anchorCtr="0">
          <a:noAutofit/>
        </a:bodyPr>
        <a:lstStyle/>
        <a:p>
          <a:pPr marL="114300" lvl="1" indent="-114300" algn="l" defTabSz="666750">
            <a:lnSpc>
              <a:spcPct val="90000"/>
            </a:lnSpc>
            <a:spcBef>
              <a:spcPct val="0"/>
            </a:spcBef>
            <a:spcAft>
              <a:spcPct val="15000"/>
            </a:spcAft>
            <a:buChar char="••"/>
          </a:pPr>
          <a:endParaRPr lang="en-US" sz="1500" kern="1200" dirty="0"/>
        </a:p>
        <a:p>
          <a:pPr marL="114300" lvl="1" indent="-114300" algn="l" defTabSz="666750">
            <a:lnSpc>
              <a:spcPct val="90000"/>
            </a:lnSpc>
            <a:spcBef>
              <a:spcPct val="0"/>
            </a:spcBef>
            <a:spcAft>
              <a:spcPct val="15000"/>
            </a:spcAft>
            <a:buChar char="••"/>
          </a:pPr>
          <a:r>
            <a:rPr lang="en-US" sz="1500" kern="1200" dirty="0" smtClean="0">
              <a:latin typeface="+mn-lt"/>
            </a:rPr>
            <a:t>Health outcome (</a:t>
          </a:r>
          <a14:m xmlns:a14="http://schemas.microsoft.com/office/drawing/2010/main">
            <m:oMath xmlns:m="http://schemas.openxmlformats.org/officeDocument/2006/math">
              <m:sSub>
                <m:sSubPr>
                  <m:ctrlPr>
                    <a:rPr lang="en-US" sz="1500" i="1" kern="1200" smtClean="0">
                      <a:latin typeface="Cambria Math" panose="02040503050406030204" pitchFamily="18" charset="0"/>
                    </a:rPr>
                  </m:ctrlPr>
                </m:sSubPr>
                <m:e>
                  <m:r>
                    <m:rPr>
                      <m:sty m:val="p"/>
                    </m:rPr>
                    <a:rPr lang="en-US" sz="1500" kern="1200">
                      <a:latin typeface="Cambria Math"/>
                    </a:rPr>
                    <m:t>H</m:t>
                  </m:r>
                </m:e>
                <m:sub>
                  <m:r>
                    <m:rPr>
                      <m:sty m:val="p"/>
                    </m:rPr>
                    <a:rPr lang="en-US" sz="1500" kern="1200">
                      <a:latin typeface="Cambria Math"/>
                    </a:rPr>
                    <m:t>it</m:t>
                  </m:r>
                  <m:r>
                    <a:rPr lang="en-US" sz="1500" b="0" i="0" kern="1200" smtClean="0">
                      <a:latin typeface="Cambria Math"/>
                    </a:rPr>
                    <m:t>+1</m:t>
                  </m:r>
                </m:sub>
              </m:sSub>
            </m:oMath>
          </a14:m>
          <a:r>
            <a:rPr lang="en-US" sz="1500" kern="1200" dirty="0" smtClean="0">
              <a:latin typeface="+mn-lt"/>
            </a:rPr>
            <a:t>)</a:t>
          </a:r>
          <a:endParaRPr lang="en-US" sz="1500" kern="1200" dirty="0"/>
        </a:p>
        <a:p>
          <a:pPr marL="114300" lvl="1" indent="-114300" algn="l" defTabSz="666750">
            <a:lnSpc>
              <a:spcPct val="90000"/>
            </a:lnSpc>
            <a:spcBef>
              <a:spcPct val="0"/>
            </a:spcBef>
            <a:spcAft>
              <a:spcPct val="15000"/>
            </a:spcAft>
            <a:buChar char="••"/>
          </a:pPr>
          <a:endParaRPr lang="en-US" sz="1500" kern="1200" dirty="0">
            <a:latin typeface="+mn-lt"/>
          </a:endParaRPr>
        </a:p>
        <a:p>
          <a:pPr marL="114300" lvl="1" indent="-114300" algn="l" defTabSz="666750">
            <a:lnSpc>
              <a:spcPct val="90000"/>
            </a:lnSpc>
            <a:spcBef>
              <a:spcPct val="0"/>
            </a:spcBef>
            <a:spcAft>
              <a:spcPct val="15000"/>
            </a:spcAft>
            <a:buChar char="••"/>
          </a:pPr>
          <a:r>
            <a:rPr lang="en-US" sz="1500" kern="1200" dirty="0" smtClean="0">
              <a:latin typeface="+mn-lt"/>
            </a:rPr>
            <a:t>Cognitive achievement </a:t>
          </a:r>
          <a14:m xmlns:a14="http://schemas.microsoft.com/office/drawing/2010/main">
            <m:oMath xmlns:m="http://schemas.openxmlformats.org/officeDocument/2006/math">
              <m:r>
                <a:rPr lang="en-US" sz="1500" b="0" i="0" kern="1200" smtClean="0">
                  <a:latin typeface="Cambria Math" panose="02040503050406030204" pitchFamily="18" charset="0"/>
                </a:rPr>
                <m:t> </m:t>
              </m:r>
              <m:r>
                <a:rPr lang="en-US" sz="1500" b="0" i="0" kern="1200" smtClean="0">
                  <a:latin typeface="Cambria Math"/>
                </a:rPr>
                <m:t>(</m:t>
              </m:r>
              <m:sSub>
                <m:sSubPr>
                  <m:ctrlPr>
                    <a:rPr lang="en-US" sz="1500" i="1" kern="1200" smtClean="0">
                      <a:latin typeface="Cambria Math" panose="02040503050406030204" pitchFamily="18" charset="0"/>
                    </a:rPr>
                  </m:ctrlPr>
                </m:sSubPr>
                <m:e>
                  <m:r>
                    <m:rPr>
                      <m:sty m:val="p"/>
                    </m:rPr>
                    <a:rPr lang="en-US" sz="1500" kern="1200">
                      <a:latin typeface="Cambria Math"/>
                    </a:rPr>
                    <m:t>Q</m:t>
                  </m:r>
                </m:e>
                <m:sub>
                  <m:r>
                    <m:rPr>
                      <m:sty m:val="p"/>
                    </m:rPr>
                    <a:rPr lang="en-US" sz="1500" kern="1200">
                      <a:latin typeface="Cambria Math"/>
                    </a:rPr>
                    <m:t>it</m:t>
                  </m:r>
                  <m:r>
                    <a:rPr lang="en-US" sz="1500" b="0" i="0" kern="1200" smtClean="0">
                      <a:latin typeface="Cambria Math"/>
                    </a:rPr>
                    <m:t>+1</m:t>
                  </m:r>
                </m:sub>
              </m:sSub>
            </m:oMath>
          </a14:m>
          <a:r>
            <a:rPr lang="en-US" sz="1500" kern="1200" dirty="0" smtClean="0">
              <a:latin typeface="+mn-lt"/>
            </a:rPr>
            <a:t>)</a:t>
          </a:r>
          <a:endParaRPr lang="en-US" sz="1500" kern="1200" dirty="0">
            <a:latin typeface="+mn-lt"/>
          </a:endParaRPr>
        </a:p>
        <a:p>
          <a:pPr marL="114300" lvl="1" indent="-114300" algn="l" defTabSz="666750">
            <a:lnSpc>
              <a:spcPct val="90000"/>
            </a:lnSpc>
            <a:spcBef>
              <a:spcPct val="0"/>
            </a:spcBef>
            <a:spcAft>
              <a:spcPct val="15000"/>
            </a:spcAft>
            <a:buChar char="••"/>
          </a:pPr>
          <a:endParaRPr lang="en-US" sz="1500" kern="1200" dirty="0">
            <a:latin typeface="+mn-lt"/>
          </a:endParaRPr>
        </a:p>
        <a:p>
          <a:pPr marL="114300" lvl="1" indent="-114300" algn="l" defTabSz="666750">
            <a:lnSpc>
              <a:spcPct val="90000"/>
            </a:lnSpc>
            <a:spcBef>
              <a:spcPct val="0"/>
            </a:spcBef>
            <a:spcAft>
              <a:spcPct val="15000"/>
            </a:spcAft>
            <a:buChar char="••"/>
          </a:pPr>
          <a:r>
            <a:rPr lang="en-US" sz="1500" kern="1200" dirty="0" smtClean="0">
              <a:latin typeface="+mn-lt"/>
            </a:rPr>
            <a:t>Non-cognitive skills             (</a:t>
          </a:r>
          <a14:m xmlns:a14="http://schemas.microsoft.com/office/drawing/2010/main">
            <m:oMath xmlns:m="http://schemas.openxmlformats.org/officeDocument/2006/math">
              <m:sSub>
                <m:sSubPr>
                  <m:ctrlPr>
                    <a:rPr lang="en-US" sz="1500" i="1" kern="1200" smtClean="0">
                      <a:latin typeface="Cambria Math" panose="02040503050406030204" pitchFamily="18" charset="0"/>
                    </a:rPr>
                  </m:ctrlPr>
                </m:sSubPr>
                <m:e>
                  <m:r>
                    <m:rPr>
                      <m:sty m:val="p"/>
                    </m:rPr>
                    <a:rPr lang="en-US" sz="1500" b="0" i="0" kern="1200" smtClean="0">
                      <a:latin typeface="Cambria Math"/>
                    </a:rPr>
                    <m:t>B</m:t>
                  </m:r>
                </m:e>
                <m:sub>
                  <m:r>
                    <m:rPr>
                      <m:sty m:val="p"/>
                    </m:rPr>
                    <a:rPr lang="en-US" sz="1500" kern="1200">
                      <a:latin typeface="Cambria Math"/>
                    </a:rPr>
                    <m:t>it</m:t>
                  </m:r>
                  <m:r>
                    <a:rPr lang="en-US" sz="1500" b="0" i="0" kern="1200" smtClean="0">
                      <a:latin typeface="Cambria Math"/>
                    </a:rPr>
                    <m:t>+1</m:t>
                  </m:r>
                </m:sub>
              </m:sSub>
            </m:oMath>
          </a14:m>
          <a:r>
            <a:rPr lang="en-US" sz="1500" kern="1200" dirty="0" smtClean="0">
              <a:latin typeface="+mn-lt"/>
            </a:rPr>
            <a:t>)</a:t>
          </a:r>
          <a:endParaRPr lang="en-US" sz="1500" kern="1200" dirty="0">
            <a:latin typeface="+mn-lt"/>
          </a:endParaRPr>
        </a:p>
        <a:p>
          <a:pPr marL="114300" lvl="1" indent="-114300" algn="l" defTabSz="666750">
            <a:lnSpc>
              <a:spcPct val="90000"/>
            </a:lnSpc>
            <a:spcBef>
              <a:spcPct val="0"/>
            </a:spcBef>
            <a:spcAft>
              <a:spcPct val="15000"/>
            </a:spcAft>
            <a:buChar char="••"/>
          </a:pPr>
          <a:endParaRPr lang="en-US" sz="1500" kern="1200" dirty="0">
            <a:latin typeface="+mn-lt"/>
          </a:endParaRPr>
        </a:p>
        <a:p>
          <a:pPr marL="114300" lvl="1" indent="-114300" algn="l" defTabSz="666750">
            <a:lnSpc>
              <a:spcPct val="90000"/>
            </a:lnSpc>
            <a:spcBef>
              <a:spcPct val="0"/>
            </a:spcBef>
            <a:spcAft>
              <a:spcPct val="15000"/>
            </a:spcAft>
            <a:buChar char="••"/>
          </a:pPr>
          <a:r>
            <a:rPr lang="en-US" sz="1500" kern="1200" dirty="0" smtClean="0">
              <a:latin typeface="+mn-lt"/>
            </a:rPr>
            <a:t>Demographics (</a:t>
          </a:r>
          <a14:m xmlns:a14="http://schemas.microsoft.com/office/drawing/2010/main">
            <m:oMath xmlns:m="http://schemas.openxmlformats.org/officeDocument/2006/math">
              <m:sSub>
                <m:sSubPr>
                  <m:ctrlPr>
                    <a:rPr lang="en-US" sz="1500" i="1" kern="1200" smtClean="0">
                      <a:latin typeface="Cambria Math" panose="02040503050406030204" pitchFamily="18" charset="0"/>
                    </a:rPr>
                  </m:ctrlPr>
                </m:sSubPr>
                <m:e>
                  <m:r>
                    <m:rPr>
                      <m:sty m:val="p"/>
                    </m:rPr>
                    <a:rPr lang="en-US" sz="1500" kern="1200">
                      <a:latin typeface="Cambria Math"/>
                    </a:rPr>
                    <m:t>X</m:t>
                  </m:r>
                </m:e>
                <m:sub>
                  <m:r>
                    <m:rPr>
                      <m:sty m:val="p"/>
                    </m:rPr>
                    <a:rPr lang="en-US" sz="1500" kern="1200">
                      <a:latin typeface="Cambria Math"/>
                    </a:rPr>
                    <m:t>it</m:t>
                  </m:r>
                  <m:r>
                    <a:rPr lang="en-US" sz="1500" b="0" i="0" kern="1200" smtClean="0">
                      <a:latin typeface="Cambria Math"/>
                    </a:rPr>
                    <m:t>+1</m:t>
                  </m:r>
                </m:sub>
              </m:sSub>
            </m:oMath>
          </a14:m>
          <a:r>
            <a:rPr lang="en-US" sz="1500" kern="1200" dirty="0" smtClean="0">
              <a:latin typeface="+mn-lt"/>
            </a:rPr>
            <a:t>)</a:t>
          </a:r>
          <a:endParaRPr lang="en-US" sz="1500" kern="1200" dirty="0">
            <a:latin typeface="+mn-lt"/>
          </a:endParaRPr>
        </a:p>
        <a:p>
          <a:pPr marL="114300" lvl="1" indent="-114300" algn="l" defTabSz="666750">
            <a:lnSpc>
              <a:spcPct val="90000"/>
            </a:lnSpc>
            <a:spcBef>
              <a:spcPct val="0"/>
            </a:spcBef>
            <a:spcAft>
              <a:spcPct val="15000"/>
            </a:spcAft>
            <a:buChar char="••"/>
          </a:pPr>
          <a:endParaRPr lang="en-US" sz="1500" kern="1200" dirty="0">
            <a:latin typeface="+mn-lt"/>
          </a:endParaRPr>
        </a:p>
        <a:p>
          <a:pPr marL="114300" lvl="1" indent="-114300" algn="l" defTabSz="666750">
            <a:lnSpc>
              <a:spcPct val="90000"/>
            </a:lnSpc>
            <a:spcBef>
              <a:spcPct val="0"/>
            </a:spcBef>
            <a:spcAft>
              <a:spcPct val="15000"/>
            </a:spcAft>
            <a:buChar char="••"/>
          </a:pPr>
          <a:r>
            <a:rPr lang="en-US" sz="1500" kern="1200" dirty="0" smtClean="0">
              <a:latin typeface="+mn-lt"/>
            </a:rPr>
            <a:t>Prices and state/county level variables (</a:t>
          </a:r>
          <a14:m xmlns:a14="http://schemas.microsoft.com/office/drawing/2010/main">
            <m:oMath xmlns:m="http://schemas.openxmlformats.org/officeDocument/2006/math">
              <m:sSub>
                <m:sSubPr>
                  <m:ctrlPr>
                    <a:rPr lang="en-US" sz="1500" i="1" kern="1200" smtClean="0">
                      <a:latin typeface="Cambria Math" panose="02040503050406030204" pitchFamily="18" charset="0"/>
                      <a:ea typeface="Cambria Math" pitchFamily="18" charset="0"/>
                    </a:rPr>
                  </m:ctrlPr>
                </m:sSubPr>
                <m:e>
                  <m:r>
                    <m:rPr>
                      <m:sty m:val="p"/>
                    </m:rPr>
                    <a:rPr lang="en-US" sz="1500" kern="1200">
                      <a:latin typeface="Cambria Math"/>
                      <a:ea typeface="Cambria Math" pitchFamily="18" charset="0"/>
                    </a:rPr>
                    <m:t>P</m:t>
                  </m:r>
                </m:e>
                <m:sub>
                  <m:r>
                    <m:rPr>
                      <m:sty m:val="p"/>
                    </m:rPr>
                    <a:rPr lang="en-US" sz="1500" kern="1200">
                      <a:latin typeface="Cambria Math"/>
                      <a:ea typeface="Cambria Math" pitchFamily="18" charset="0"/>
                    </a:rPr>
                    <m:t>t</m:t>
                  </m:r>
                  <m:r>
                    <a:rPr lang="en-US" sz="1500" b="0" i="0" kern="1200" smtClean="0">
                      <a:latin typeface="Cambria Math"/>
                      <a:ea typeface="Cambria Math" pitchFamily="18" charset="0"/>
                    </a:rPr>
                    <m:t>+1</m:t>
                  </m:r>
                </m:sub>
              </m:sSub>
              <m:r>
                <a:rPr lang="en-US" sz="1500" i="1" kern="1200">
                  <a:latin typeface="Cambria Math"/>
                  <a:ea typeface="Cambria Math" pitchFamily="18" charset="0"/>
                </a:rPr>
                <m:t>,</m:t>
              </m:r>
              <m:sSub>
                <m:sSubPr>
                  <m:ctrlPr>
                    <a:rPr lang="en-US" sz="1500" i="1" kern="1200">
                      <a:latin typeface="Cambria Math" panose="02040503050406030204" pitchFamily="18" charset="0"/>
                      <a:ea typeface="Cambria Math" pitchFamily="18" charset="0"/>
                    </a:rPr>
                  </m:ctrlPr>
                </m:sSubPr>
                <m:e>
                  <m:r>
                    <m:rPr>
                      <m:sty m:val="p"/>
                    </m:rPr>
                    <a:rPr lang="en-US" sz="1500" kern="1200">
                      <a:latin typeface="Cambria Math"/>
                      <a:ea typeface="Cambria Math" pitchFamily="18" charset="0"/>
                    </a:rPr>
                    <m:t>Z</m:t>
                  </m:r>
                </m:e>
                <m:sub>
                  <m:r>
                    <m:rPr>
                      <m:sty m:val="p"/>
                    </m:rPr>
                    <a:rPr lang="en-US" sz="1500" kern="1200">
                      <a:latin typeface="Cambria Math"/>
                      <a:ea typeface="Cambria Math" pitchFamily="18" charset="0"/>
                    </a:rPr>
                    <m:t>t</m:t>
                  </m:r>
                  <m:r>
                    <a:rPr lang="en-US" sz="1500" b="0" i="0" kern="1200" smtClean="0">
                      <a:latin typeface="Cambria Math"/>
                      <a:ea typeface="Cambria Math" pitchFamily="18" charset="0"/>
                    </a:rPr>
                    <m:t>+1</m:t>
                  </m:r>
                </m:sub>
              </m:sSub>
            </m:oMath>
          </a14:m>
          <a:r>
            <a:rPr lang="en-US" sz="1500" kern="1200" dirty="0" smtClean="0">
              <a:latin typeface="+mn-lt"/>
            </a:rPr>
            <a:t>)</a:t>
          </a:r>
          <a:endParaRPr lang="en-US" sz="1500" kern="1200" dirty="0">
            <a:latin typeface="+mn-lt"/>
          </a:endParaRPr>
        </a:p>
      </dsp:txBody>
      <dsp:txXfrm>
        <a:off x="9251301" y="857484"/>
        <a:ext cx="1888866" cy="4490470"/>
      </dsp:txXfrm>
    </dsp:sp>
  </dsp:spTree>
</dsp:drawing>
</file>

<file path=ppt/diagrams/layout1.xml><?xml version="1.0" encoding="utf-8"?>
<dgm:layoutDef xmlns:dgm="http://schemas.openxmlformats.org/drawingml/2006/diagram" xmlns:a="http://schemas.openxmlformats.org/drawingml/2006/main" uniqueId="urn:microsoft.com/office/officeart/2005/8/layout/process3">
  <dgm:title val=""/>
  <dgm:desc val=""/>
  <dgm:catLst>
    <dgm:cat type="process" pri="2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Lst>
      <dgm:cxnLst>
        <dgm:cxn modelId="4" srcId="0" destId="1" srcOrd="0" destOrd="0"/>
        <dgm:cxn modelId="5" srcId="0" destId="2" srcOrd="1" destOrd="0"/>
        <dgm:cxn modelId="6" srcId="0" destId="3" srcOrd="3" destOrd="0"/>
        <dgm:cxn modelId="12" srcId="1" destId="11" srcOrd="0" destOrd="0"/>
        <dgm:cxn modelId="23" srcId="2" destId="21" srcOrd="0" destOrd="0"/>
        <dgm:cxn modelId="34" srcId="3" destId="31" srcOrd="0" destOrd="0"/>
      </dgm:cxnLst>
      <dgm:bg/>
      <dgm:whole/>
    </dgm:dataModel>
  </dgm:sampData>
  <dgm:style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osite" refType="w"/>
      <dgm:constr type="w" for="ch" ptType="sibTrans" refType="w" refFor="ch" refForName="composite" fact="0.3333"/>
      <dgm:constr type="w" for="des" forName="parTx"/>
      <dgm:constr type="h" for="des" forName="parTx" op="equ"/>
      <dgm:constr type="h" for="des" forName="parSh" op="equ"/>
      <dgm:constr type="w" for="des" forName="desTx"/>
      <dgm:constr type="h" for="des" forName="desTx" op="equ"/>
      <dgm:constr type="w" for="des" forName="parSh"/>
      <dgm:constr type="primFontSz" for="des" forName="parTx" val="65"/>
      <dgm:constr type="secFontSz" for="des" forName="desTx" refType="primFontSz" refFor="des" refForName="parTx" op="equ"/>
      <dgm:constr type="primFontSz" for="des" forName="connTx" refType="primFontSz" refFor="des" refForName="parTx" fact="0.8"/>
      <dgm:constr type="primFontSz" for="des" forName="connTx" refType="primFontSz" refFor="des" refForName="parTx" op="lte" fact="0.8"/>
      <dgm:constr type="h" for="des" forName="parTx" refType="primFontSz" refFor="des" refForName="parTx" fact="0.8"/>
      <dgm:constr type="h" for="des" forName="parSh" refType="primFontSz" refFor="des" refForName="parTx" fact="1.2"/>
      <dgm:constr type="h" for="des" forName="desTx" refType="primFontSz" refFor="des" refForName="parTx" fact="1.6"/>
      <dgm:constr type="h" for="des" forName="parSh" refType="h" refFor="des" refForName="parTx" op="lte" fact="1.5"/>
      <dgm:constr type="h" for="des" forName="parSh" refType="h" refFor="des" refForName="parTx" op="gte" fact="1.5"/>
    </dgm:constrLst>
    <dgm:ruleLst>
      <dgm:rule type="w" for="ch" forName="composite" val="0" fact="NaN" max="NaN"/>
      <dgm:rule type="primFontSz" for="des" forName="parTx" val="5" fact="NaN" max="NaN"/>
    </dgm:ruleLst>
    <dgm:forEach name="Name3" axis="ch" ptType="node">
      <dgm:layoutNode name="composite">
        <dgm:alg type="composite"/>
        <dgm:shape xmlns:r="http://schemas.openxmlformats.org/officeDocument/2006/relationships" r:blip="">
          <dgm:adjLst/>
        </dgm:shape>
        <dgm:presOf/>
        <dgm:choose name="Name4">
          <dgm:if name="Name5" func="var" arg="dir" op="equ" val="norm">
            <dgm:constrLst>
              <dgm:constr type="h" refType="w" fact="1000"/>
              <dgm:constr type="l" for="ch" forName="parTx"/>
              <dgm:constr type="w" for="ch" forName="parTx" refType="w" fact="0.83"/>
              <dgm:constr type="t" for="ch" forName="parTx"/>
              <dgm:constr type="l" for="ch" forName="parSh"/>
              <dgm:constr type="w" for="ch" forName="parSh" refType="w" refFor="ch" refForName="parTx"/>
              <dgm:constr type="t" for="ch" forName="parSh"/>
              <dgm:constr type="l" for="ch" forName="desTx" refType="w" fact="0.17"/>
              <dgm:constr type="w" for="ch" forName="desTx" refType="w" refFor="ch" refForName="parTx"/>
              <dgm:constr type="t" for="ch" forName="desTx" refType="h" refFor="ch" refForName="parTx"/>
            </dgm:constrLst>
          </dgm:if>
          <dgm:else name="Name6">
            <dgm:constrLst>
              <dgm:constr type="h" refType="w" fact="1000"/>
              <dgm:constr type="l" for="ch" forName="parTx" refType="w" fact="0.17"/>
              <dgm:constr type="w" for="ch" forName="parTx" refType="w" fact="0.83"/>
              <dgm:constr type="t" for="ch" forName="parTx"/>
              <dgm:constr type="l" for="ch" forName="parSh" refType="w" fact="0.15"/>
              <dgm:constr type="w" for="ch" forName="parSh" refType="w" refFor="ch" refForName="parTx"/>
              <dgm:constr type="t" for="ch" forName="parSh"/>
              <dgm:constr type="l" for="ch" forName="desTx"/>
              <dgm:constr type="w" for="ch" forName="desTx" refType="w" refFor="ch" refForName="parTx"/>
              <dgm:constr type="t" for="ch" forName="desTx" refType="h" refFor="ch" refForName="parTx"/>
            </dgm:constrLst>
          </dgm:else>
        </dgm:choose>
        <dgm:ruleLst>
          <dgm:rule type="h" val="INF" fact="NaN" max="NaN"/>
        </dgm:ruleLst>
        <dgm:layoutNode name="parTx">
          <dgm:varLst>
            <dgm:chMax val="0"/>
            <dgm:chPref val="0"/>
            <dgm:bulletEnabled val="1"/>
          </dgm:varLst>
          <dgm:alg type="tx">
            <dgm:param type="parTxLTRAlign" val="l"/>
            <dgm:param type="parTxRTLAlign" val="r"/>
            <dgm:param type="txAnchorVert" val="t"/>
          </dgm:alg>
          <dgm:shape xmlns:r="http://schemas.openxmlformats.org/officeDocument/2006/relationships" type="rect" r:blip="" zOrderOff="1" hideGeom="1">
            <dgm:adjLst>
              <dgm:adj idx="1" val="0.1"/>
            </dgm:adjLst>
          </dgm:shape>
          <dgm:presOf axis="self" ptType="node"/>
          <dgm:constrLst>
            <dgm:constr type="h" refType="w" op="lte" fact="0.4"/>
            <dgm:constr type="bMarg" refType="primFontSz" fact="0.3"/>
            <dgm:constr type="h"/>
          </dgm:constrLst>
          <dgm:ruleLst>
            <dgm:rule type="h" val="INF" fact="NaN" max="NaN"/>
          </dgm:ruleLst>
        </dgm:layoutNode>
        <dgm:layoutNode name="parSh">
          <dgm:alg type="sp"/>
          <dgm:shape xmlns:r="http://schemas.openxmlformats.org/officeDocument/2006/relationships" type="roundRect" r:blip="">
            <dgm:adjLst>
              <dgm:adj idx="1" val="0.1"/>
            </dgm:adjLst>
          </dgm:shape>
          <dgm:presOf axis="self" ptType="node"/>
          <dgm:constrLst>
            <dgm:constr type="h"/>
          </dgm:constrLst>
          <dgm:ruleLst/>
        </dgm:layoutNode>
        <dgm:layoutNode name="desTx" styleLbl="fgAcc1">
          <dgm:varLst>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secFontSz" val="65"/>
            <dgm:constr type="primFontSz" refType="secFontSz"/>
            <dgm:constr type="h"/>
          </dgm:constrLst>
          <dgm:ruleLst>
            <dgm:rule type="h" val="INF" fact="NaN" max="NaN"/>
          </dgm:ruleLst>
        </dgm:layoutNode>
      </dgm:layoutNode>
      <dgm:forEach name="sibTransForEach" axis="followSib" ptType="sibTrans" cnt="1">
        <dgm:layoutNode name="sibTrans">
          <dgm:alg type="conn">
            <dgm:param type="begPts" val="auto"/>
            <dgm:param type="endPts" val="auto"/>
            <dgm:param type="srcNode" val="parTx"/>
            <dgm:param type="dstNode" val="parTx"/>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Tx">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34919A0-57EB-402D-B557-4545B485EC13}" type="datetimeFigureOut">
              <a:rPr lang="en-US" smtClean="0"/>
              <a:t>5/27/2015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045A1CE-ADDC-4CD2-AA1E-6E975DC1DB27}" type="slidenum">
              <a:rPr lang="en-US" smtClean="0"/>
              <a:t>‹#›</a:t>
            </a:fld>
            <a:endParaRPr lang="en-US"/>
          </a:p>
        </p:txBody>
      </p:sp>
    </p:spTree>
    <p:extLst>
      <p:ext uri="{BB962C8B-B14F-4D97-AF65-F5344CB8AC3E}">
        <p14:creationId xmlns:p14="http://schemas.microsoft.com/office/powerpoint/2010/main" val="321917051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045A1CE-ADDC-4CD2-AA1E-6E975DC1DB27}" type="slidenum">
              <a:rPr lang="en-US" smtClean="0"/>
              <a:t>8</a:t>
            </a:fld>
            <a:endParaRPr lang="en-US"/>
          </a:p>
        </p:txBody>
      </p:sp>
    </p:spTree>
    <p:extLst>
      <p:ext uri="{BB962C8B-B14F-4D97-AF65-F5344CB8AC3E}">
        <p14:creationId xmlns:p14="http://schemas.microsoft.com/office/powerpoint/2010/main" val="217123290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045A1CE-ADDC-4CD2-AA1E-6E975DC1DB27}" type="slidenum">
              <a:rPr lang="en-US" smtClean="0"/>
              <a:t>26</a:t>
            </a:fld>
            <a:endParaRPr lang="en-US"/>
          </a:p>
        </p:txBody>
      </p:sp>
    </p:spTree>
    <p:extLst>
      <p:ext uri="{BB962C8B-B14F-4D97-AF65-F5344CB8AC3E}">
        <p14:creationId xmlns:p14="http://schemas.microsoft.com/office/powerpoint/2010/main" val="160237617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2000" dirty="0">
              <a:solidFill>
                <a:srgbClr val="FF0000"/>
              </a:solidFill>
            </a:endParaRPr>
          </a:p>
        </p:txBody>
      </p:sp>
      <p:sp>
        <p:nvSpPr>
          <p:cNvPr id="4" name="Slide Number Placeholder 3"/>
          <p:cNvSpPr>
            <a:spLocks noGrp="1"/>
          </p:cNvSpPr>
          <p:nvPr>
            <p:ph type="sldNum" sz="quarter" idx="10"/>
          </p:nvPr>
        </p:nvSpPr>
        <p:spPr/>
        <p:txBody>
          <a:bodyPr/>
          <a:lstStyle/>
          <a:p>
            <a:fld id="{7045A1CE-ADDC-4CD2-AA1E-6E975DC1DB27}" type="slidenum">
              <a:rPr lang="en-US" smtClean="0"/>
              <a:t>11</a:t>
            </a:fld>
            <a:endParaRPr lang="en-US"/>
          </a:p>
        </p:txBody>
      </p:sp>
    </p:spTree>
    <p:extLst>
      <p:ext uri="{BB962C8B-B14F-4D97-AF65-F5344CB8AC3E}">
        <p14:creationId xmlns:p14="http://schemas.microsoft.com/office/powerpoint/2010/main" val="166571924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2000" dirty="0">
              <a:solidFill>
                <a:srgbClr val="FF0000"/>
              </a:solidFill>
            </a:endParaRPr>
          </a:p>
        </p:txBody>
      </p:sp>
      <p:sp>
        <p:nvSpPr>
          <p:cNvPr id="4" name="Slide Number Placeholder 3"/>
          <p:cNvSpPr>
            <a:spLocks noGrp="1"/>
          </p:cNvSpPr>
          <p:nvPr>
            <p:ph type="sldNum" sz="quarter" idx="10"/>
          </p:nvPr>
        </p:nvSpPr>
        <p:spPr/>
        <p:txBody>
          <a:bodyPr/>
          <a:lstStyle/>
          <a:p>
            <a:fld id="{7045A1CE-ADDC-4CD2-AA1E-6E975DC1DB27}" type="slidenum">
              <a:rPr lang="en-US" smtClean="0"/>
              <a:t>12</a:t>
            </a:fld>
            <a:endParaRPr lang="en-US"/>
          </a:p>
        </p:txBody>
      </p:sp>
    </p:spTree>
    <p:extLst>
      <p:ext uri="{BB962C8B-B14F-4D97-AF65-F5344CB8AC3E}">
        <p14:creationId xmlns:p14="http://schemas.microsoft.com/office/powerpoint/2010/main" val="254928956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57FB915-42C3-4B68-8243-97A74F1E7B63}" type="slidenum">
              <a:rPr lang="en-US" smtClean="0"/>
              <a:t>13</a:t>
            </a:fld>
            <a:endParaRPr lang="en-US"/>
          </a:p>
        </p:txBody>
      </p:sp>
    </p:spTree>
    <p:extLst>
      <p:ext uri="{BB962C8B-B14F-4D97-AF65-F5344CB8AC3E}">
        <p14:creationId xmlns:p14="http://schemas.microsoft.com/office/powerpoint/2010/main" val="196445948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045A1CE-ADDC-4CD2-AA1E-6E975DC1DB27}" type="slidenum">
              <a:rPr lang="en-US" smtClean="0"/>
              <a:t>17</a:t>
            </a:fld>
            <a:endParaRPr lang="en-US"/>
          </a:p>
        </p:txBody>
      </p:sp>
    </p:spTree>
    <p:extLst>
      <p:ext uri="{BB962C8B-B14F-4D97-AF65-F5344CB8AC3E}">
        <p14:creationId xmlns:p14="http://schemas.microsoft.com/office/powerpoint/2010/main" val="227861906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Add to title</a:t>
            </a:r>
          </a:p>
          <a:p>
            <a:endParaRPr lang="en-US" dirty="0"/>
          </a:p>
        </p:txBody>
      </p:sp>
      <p:sp>
        <p:nvSpPr>
          <p:cNvPr id="4" name="Slide Number Placeholder 3"/>
          <p:cNvSpPr>
            <a:spLocks noGrp="1"/>
          </p:cNvSpPr>
          <p:nvPr>
            <p:ph type="sldNum" sz="quarter" idx="10"/>
          </p:nvPr>
        </p:nvSpPr>
        <p:spPr/>
        <p:txBody>
          <a:bodyPr/>
          <a:lstStyle/>
          <a:p>
            <a:fld id="{7045A1CE-ADDC-4CD2-AA1E-6E975DC1DB27}" type="slidenum">
              <a:rPr lang="en-US" smtClean="0"/>
              <a:t>18</a:t>
            </a:fld>
            <a:endParaRPr lang="en-US"/>
          </a:p>
        </p:txBody>
      </p:sp>
    </p:spTree>
    <p:extLst>
      <p:ext uri="{BB962C8B-B14F-4D97-AF65-F5344CB8AC3E}">
        <p14:creationId xmlns:p14="http://schemas.microsoft.com/office/powerpoint/2010/main" val="417877136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045A1CE-ADDC-4CD2-AA1E-6E975DC1DB27}" type="slidenum">
              <a:rPr lang="en-US" smtClean="0"/>
              <a:t>19</a:t>
            </a:fld>
            <a:endParaRPr lang="en-US"/>
          </a:p>
        </p:txBody>
      </p:sp>
    </p:spTree>
    <p:extLst>
      <p:ext uri="{BB962C8B-B14F-4D97-AF65-F5344CB8AC3E}">
        <p14:creationId xmlns:p14="http://schemas.microsoft.com/office/powerpoint/2010/main" val="160743600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045A1CE-ADDC-4CD2-AA1E-6E975DC1DB27}" type="slidenum">
              <a:rPr lang="en-US" smtClean="0"/>
              <a:t>22</a:t>
            </a:fld>
            <a:endParaRPr lang="en-US"/>
          </a:p>
        </p:txBody>
      </p:sp>
    </p:spTree>
    <p:extLst>
      <p:ext uri="{BB962C8B-B14F-4D97-AF65-F5344CB8AC3E}">
        <p14:creationId xmlns:p14="http://schemas.microsoft.com/office/powerpoint/2010/main" val="215204202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Line up </a:t>
            </a:r>
            <a:r>
              <a:rPr lang="en-US" dirty="0" err="1" smtClean="0"/>
              <a:t>eqauls</a:t>
            </a:r>
            <a:endParaRPr lang="en-US" dirty="0"/>
          </a:p>
        </p:txBody>
      </p:sp>
      <p:sp>
        <p:nvSpPr>
          <p:cNvPr id="4" name="Slide Number Placeholder 3"/>
          <p:cNvSpPr>
            <a:spLocks noGrp="1"/>
          </p:cNvSpPr>
          <p:nvPr>
            <p:ph type="sldNum" sz="quarter" idx="10"/>
          </p:nvPr>
        </p:nvSpPr>
        <p:spPr/>
        <p:txBody>
          <a:bodyPr/>
          <a:lstStyle/>
          <a:p>
            <a:fld id="{7045A1CE-ADDC-4CD2-AA1E-6E975DC1DB27}" type="slidenum">
              <a:rPr lang="en-US" smtClean="0"/>
              <a:t>25</a:t>
            </a:fld>
            <a:endParaRPr lang="en-US"/>
          </a:p>
        </p:txBody>
      </p:sp>
    </p:spTree>
    <p:extLst>
      <p:ext uri="{BB962C8B-B14F-4D97-AF65-F5344CB8AC3E}">
        <p14:creationId xmlns:p14="http://schemas.microsoft.com/office/powerpoint/2010/main" val="10326917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1D2BBEF-2DC0-40B4-A537-C00B8A358976}" type="datetime1">
              <a:rPr lang="en-US" smtClean="0">
                <a:solidFill>
                  <a:prstClr val="black">
                    <a:tint val="75000"/>
                  </a:prstClr>
                </a:solidFill>
              </a:rPr>
              <a:pPr/>
              <a:t>5/27/2015</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CA87622C-C38E-4458-A3E5-E84A06A54290}"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0689566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8041CEF-164D-47B3-A9D0-BEE261962E9D}" type="datetime1">
              <a:rPr lang="en-US" smtClean="0">
                <a:solidFill>
                  <a:prstClr val="black">
                    <a:tint val="75000"/>
                  </a:prstClr>
                </a:solidFill>
              </a:rPr>
              <a:pPr/>
              <a:t>5/27/2015</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CA87622C-C38E-4458-A3E5-E84A06A54290}"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5178482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616D6DF-04AE-48D7-AC49-D4073B4B2EF3}" type="datetime1">
              <a:rPr lang="en-US" smtClean="0">
                <a:solidFill>
                  <a:prstClr val="black">
                    <a:tint val="75000"/>
                  </a:prstClr>
                </a:solidFill>
              </a:rPr>
              <a:pPr/>
              <a:t>5/27/2015</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CA87622C-C38E-4458-A3E5-E84A06A54290}"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006770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F13C8E8-45B6-4E5A-AD8B-E2F21FC14D88}" type="datetime1">
              <a:rPr lang="en-US" smtClean="0">
                <a:solidFill>
                  <a:prstClr val="black">
                    <a:tint val="75000"/>
                  </a:prstClr>
                </a:solidFill>
              </a:rPr>
              <a:pPr/>
              <a:t>5/27/2015</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CA87622C-C38E-4458-A3E5-E84A06A54290}"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5578785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68694DA-1B7D-4907-B4D7-7B4932F338F8}" type="datetime1">
              <a:rPr lang="en-US" smtClean="0">
                <a:solidFill>
                  <a:prstClr val="black">
                    <a:tint val="75000"/>
                  </a:prstClr>
                </a:solidFill>
              </a:rPr>
              <a:pPr/>
              <a:t>5/27/2015</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CA87622C-C38E-4458-A3E5-E84A06A54290}"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2586942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0A94B88-3A44-4089-A162-B66E8925F85F}" type="datetime1">
              <a:rPr lang="en-US" smtClean="0">
                <a:solidFill>
                  <a:prstClr val="black">
                    <a:tint val="75000"/>
                  </a:prstClr>
                </a:solidFill>
              </a:rPr>
              <a:pPr/>
              <a:t>5/27/2015</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CA87622C-C38E-4458-A3E5-E84A06A54290}"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5001308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28F811C-0271-4E83-8FA2-F3BFF1BD9BAF}" type="datetime1">
              <a:rPr lang="en-US" smtClean="0">
                <a:solidFill>
                  <a:prstClr val="black">
                    <a:tint val="75000"/>
                  </a:prstClr>
                </a:solidFill>
              </a:rPr>
              <a:pPr/>
              <a:t>5/27/2015</a:t>
            </a:fld>
            <a:endParaRPr lang="en-US" dirty="0">
              <a:solidFill>
                <a:prstClr val="black">
                  <a:tint val="75000"/>
                </a:prstClr>
              </a:solidFill>
            </a:endParaRPr>
          </a:p>
        </p:txBody>
      </p:sp>
      <p:sp>
        <p:nvSpPr>
          <p:cNvPr id="8" name="Footer Placeholder 7"/>
          <p:cNvSpPr>
            <a:spLocks noGrp="1"/>
          </p:cNvSpPr>
          <p:nvPr>
            <p:ph type="ftr" sz="quarter" idx="11"/>
          </p:nvPr>
        </p:nvSpPr>
        <p:spPr/>
        <p:txBody>
          <a:bodyPr/>
          <a:lstStyle/>
          <a:p>
            <a:endParaRPr lang="en-US" dirty="0">
              <a:solidFill>
                <a:prstClr val="black">
                  <a:tint val="75000"/>
                </a:prstClr>
              </a:solidFill>
            </a:endParaRPr>
          </a:p>
        </p:txBody>
      </p:sp>
      <p:sp>
        <p:nvSpPr>
          <p:cNvPr id="9" name="Slide Number Placeholder 8"/>
          <p:cNvSpPr>
            <a:spLocks noGrp="1"/>
          </p:cNvSpPr>
          <p:nvPr>
            <p:ph type="sldNum" sz="quarter" idx="12"/>
          </p:nvPr>
        </p:nvSpPr>
        <p:spPr/>
        <p:txBody>
          <a:bodyPr/>
          <a:lstStyle/>
          <a:p>
            <a:fld id="{CA87622C-C38E-4458-A3E5-E84A06A54290}"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4357956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E8E2414-FF52-4629-8149-3AFD5D2992FE}" type="datetime1">
              <a:rPr lang="en-US" smtClean="0">
                <a:solidFill>
                  <a:prstClr val="black">
                    <a:tint val="75000"/>
                  </a:prstClr>
                </a:solidFill>
              </a:rPr>
              <a:pPr/>
              <a:t>5/27/2015</a:t>
            </a:fld>
            <a:endParaRPr lang="en-US" dirty="0">
              <a:solidFill>
                <a:prstClr val="black">
                  <a:tint val="75000"/>
                </a:prstClr>
              </a:solidFill>
            </a:endParaRPr>
          </a:p>
        </p:txBody>
      </p:sp>
      <p:sp>
        <p:nvSpPr>
          <p:cNvPr id="4" name="Footer Placeholder 3"/>
          <p:cNvSpPr>
            <a:spLocks noGrp="1"/>
          </p:cNvSpPr>
          <p:nvPr>
            <p:ph type="ftr" sz="quarter" idx="11"/>
          </p:nvPr>
        </p:nvSpPr>
        <p:spPr/>
        <p:txBody>
          <a:bodyPr/>
          <a:lstStyle/>
          <a:p>
            <a:endParaRPr lang="en-US" dirty="0">
              <a:solidFill>
                <a:prstClr val="black">
                  <a:tint val="75000"/>
                </a:prstClr>
              </a:solidFill>
            </a:endParaRPr>
          </a:p>
        </p:txBody>
      </p:sp>
      <p:sp>
        <p:nvSpPr>
          <p:cNvPr id="5" name="Slide Number Placeholder 4"/>
          <p:cNvSpPr>
            <a:spLocks noGrp="1"/>
          </p:cNvSpPr>
          <p:nvPr>
            <p:ph type="sldNum" sz="quarter" idx="12"/>
          </p:nvPr>
        </p:nvSpPr>
        <p:spPr/>
        <p:txBody>
          <a:bodyPr/>
          <a:lstStyle/>
          <a:p>
            <a:fld id="{CA87622C-C38E-4458-A3E5-E84A06A54290}"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41626939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C67AD16-91B5-4EC8-8F36-BF0ED8D59846}" type="datetime1">
              <a:rPr lang="en-US" smtClean="0">
                <a:solidFill>
                  <a:prstClr val="black">
                    <a:tint val="75000"/>
                  </a:prstClr>
                </a:solidFill>
              </a:rPr>
              <a:pPr/>
              <a:t>5/27/2015</a:t>
            </a:fld>
            <a:endParaRPr lang="en-US" dirty="0">
              <a:solidFill>
                <a:prstClr val="black">
                  <a:tint val="75000"/>
                </a:prstClr>
              </a:solidFill>
            </a:endParaRPr>
          </a:p>
        </p:txBody>
      </p:sp>
      <p:sp>
        <p:nvSpPr>
          <p:cNvPr id="3" name="Footer Placeholder 2"/>
          <p:cNvSpPr>
            <a:spLocks noGrp="1"/>
          </p:cNvSpPr>
          <p:nvPr>
            <p:ph type="ftr" sz="quarter" idx="11"/>
          </p:nvPr>
        </p:nvSpPr>
        <p:spPr/>
        <p:txBody>
          <a:bodyPr/>
          <a:lstStyle/>
          <a:p>
            <a:endParaRPr lang="en-US" dirty="0">
              <a:solidFill>
                <a:prstClr val="black">
                  <a:tint val="75000"/>
                </a:prstClr>
              </a:solidFill>
            </a:endParaRPr>
          </a:p>
        </p:txBody>
      </p:sp>
      <p:sp>
        <p:nvSpPr>
          <p:cNvPr id="4" name="Slide Number Placeholder 3"/>
          <p:cNvSpPr>
            <a:spLocks noGrp="1"/>
          </p:cNvSpPr>
          <p:nvPr>
            <p:ph type="sldNum" sz="quarter" idx="12"/>
          </p:nvPr>
        </p:nvSpPr>
        <p:spPr/>
        <p:txBody>
          <a:bodyPr/>
          <a:lstStyle/>
          <a:p>
            <a:fld id="{CA87622C-C38E-4458-A3E5-E84A06A54290}"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5986963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9BD2E38-FDC3-45B0-88C3-4AD58449DCE6}" type="datetime1">
              <a:rPr lang="en-US" smtClean="0">
                <a:solidFill>
                  <a:prstClr val="black">
                    <a:tint val="75000"/>
                  </a:prstClr>
                </a:solidFill>
              </a:rPr>
              <a:pPr/>
              <a:t>5/27/2015</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CA87622C-C38E-4458-A3E5-E84A06A54290}"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8862569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A3937E4-6BE2-4F38-AF94-BEC46EAE0CD2}" type="datetime1">
              <a:rPr lang="en-US" smtClean="0">
                <a:solidFill>
                  <a:prstClr val="black">
                    <a:tint val="75000"/>
                  </a:prstClr>
                </a:solidFill>
              </a:rPr>
              <a:pPr/>
              <a:t>5/27/2015</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CA87622C-C38E-4458-A3E5-E84A06A54290}"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7777248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BC1D1E0-8C4D-415A-A077-478D86FEEF1F}" type="datetime1">
              <a:rPr lang="en-US" smtClean="0">
                <a:solidFill>
                  <a:prstClr val="black">
                    <a:tint val="75000"/>
                  </a:prstClr>
                </a:solidFill>
              </a:rPr>
              <a:pPr/>
              <a:t>5/27/2015</a:t>
            </a:fld>
            <a:endParaRPr lang="en-US" dirty="0">
              <a:solidFill>
                <a:prstClr val="black">
                  <a:tint val="75000"/>
                </a:prstClr>
              </a:solidFill>
            </a:endParaRP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solidFill>
                <a:prstClr val="black">
                  <a:tint val="75000"/>
                </a:prstClr>
              </a:solidFill>
            </a:endParaRP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A87622C-C38E-4458-A3E5-E84A06A54290}"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30621289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9.png"/><Relationship Id="rId7" Type="http://schemas.openxmlformats.org/officeDocument/2006/relationships/image" Target="../media/image13.png"/><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image" Target="../media/image12.png"/><Relationship Id="rId5" Type="http://schemas.openxmlformats.org/officeDocument/2006/relationships/image" Target="../media/image10.png"/><Relationship Id="rId4" Type="http://schemas.openxmlformats.org/officeDocument/2006/relationships/image" Target="../media/image9.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8" Type="http://schemas.openxmlformats.org/officeDocument/2006/relationships/diagramLayout" Target="../diagrams/layout1.xml"/><Relationship Id="rId3" Type="http://schemas.openxmlformats.org/officeDocument/2006/relationships/diagramLayout" Target="../diagrams/layout1.xml"/><Relationship Id="rId7" Type="http://schemas.openxmlformats.org/officeDocument/2006/relationships/diagramData" Target="../diagrams/data2.xml"/><Relationship Id="rId12" Type="http://schemas.openxmlformats.org/officeDocument/2006/relationships/image" Target="../media/image6.png"/><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11" Type="http://schemas.openxmlformats.org/officeDocument/2006/relationships/image" Target="../media/image5.png"/><Relationship Id="rId5" Type="http://schemas.openxmlformats.org/officeDocument/2006/relationships/diagramColors" Target="../diagrams/colors1.xml"/><Relationship Id="rId10" Type="http://schemas.openxmlformats.org/officeDocument/2006/relationships/diagramColors" Target="../diagrams/colors1.xml"/><Relationship Id="rId4" Type="http://schemas.openxmlformats.org/officeDocument/2006/relationships/diagramQuickStyle" Target="../diagrams/quickStyle1.xml"/><Relationship Id="rId9" Type="http://schemas.openxmlformats.org/officeDocument/2006/relationships/diagramQuickStyle" Target="../diagrams/quickStyle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924792" y="1392382"/>
            <a:ext cx="10172700" cy="1569027"/>
          </a:xfrm>
        </p:spPr>
        <p:txBody>
          <a:bodyPr>
            <a:normAutofit fontScale="90000"/>
          </a:bodyPr>
          <a:lstStyle/>
          <a:p>
            <a:pPr algn="ctr"/>
            <a:r>
              <a:rPr lang="en-US" sz="3600" b="1" dirty="0"/>
              <a:t/>
            </a:r>
            <a:br>
              <a:rPr lang="en-US" sz="3600" b="1" dirty="0"/>
            </a:br>
            <a:r>
              <a:rPr lang="en-US" sz="2400" dirty="0">
                <a:latin typeface="Calisto MT" panose="02040603050505030304" pitchFamily="18" charset="0"/>
              </a:rPr>
              <a:t/>
            </a:r>
            <a:br>
              <a:rPr lang="en-US" sz="2400" dirty="0">
                <a:latin typeface="Calisto MT" panose="02040603050505030304" pitchFamily="18" charset="0"/>
              </a:rPr>
            </a:br>
            <a:r>
              <a:rPr lang="en-US" sz="2400" dirty="0">
                <a:latin typeface="Calisto MT" panose="02040603050505030304" pitchFamily="18" charset="0"/>
              </a:rPr>
              <a:t> </a:t>
            </a:r>
            <a:r>
              <a:rPr lang="en-US" sz="3100" b="1" dirty="0">
                <a:solidFill>
                  <a:schemeClr val="accent1">
                    <a:lumMod val="50000"/>
                  </a:schemeClr>
                </a:solidFill>
              </a:rPr>
              <a:t>The Effects of Maternal Employment and </a:t>
            </a:r>
            <a:br>
              <a:rPr lang="en-US" sz="3100" b="1" dirty="0">
                <a:solidFill>
                  <a:schemeClr val="accent1">
                    <a:lumMod val="50000"/>
                  </a:schemeClr>
                </a:solidFill>
              </a:rPr>
            </a:br>
            <a:r>
              <a:rPr lang="en-US" sz="3100" b="1" dirty="0" smtClean="0">
                <a:solidFill>
                  <a:schemeClr val="accent1">
                    <a:lumMod val="50000"/>
                  </a:schemeClr>
                </a:solidFill>
              </a:rPr>
              <a:t>Non-Parental </a:t>
            </a:r>
            <a:r>
              <a:rPr lang="en-US" sz="3100" b="1" dirty="0">
                <a:solidFill>
                  <a:schemeClr val="accent1">
                    <a:lumMod val="50000"/>
                  </a:schemeClr>
                </a:solidFill>
              </a:rPr>
              <a:t>Child Care </a:t>
            </a:r>
            <a:br>
              <a:rPr lang="en-US" sz="3100" b="1" dirty="0">
                <a:solidFill>
                  <a:schemeClr val="accent1">
                    <a:lumMod val="50000"/>
                  </a:schemeClr>
                </a:solidFill>
              </a:rPr>
            </a:br>
            <a:r>
              <a:rPr lang="en-US" sz="3100" b="1" dirty="0">
                <a:solidFill>
                  <a:schemeClr val="accent1">
                    <a:lumMod val="50000"/>
                  </a:schemeClr>
                </a:solidFill>
              </a:rPr>
              <a:t>on Early Childhood Development</a:t>
            </a:r>
            <a:r>
              <a:rPr lang="en-US" sz="2700" dirty="0">
                <a:solidFill>
                  <a:schemeClr val="accent1">
                    <a:lumMod val="75000"/>
                  </a:schemeClr>
                </a:solidFill>
              </a:rPr>
              <a:t/>
            </a:r>
            <a:br>
              <a:rPr lang="en-US" sz="2700" dirty="0">
                <a:solidFill>
                  <a:schemeClr val="accent1">
                    <a:lumMod val="75000"/>
                  </a:schemeClr>
                </a:solidFill>
              </a:rPr>
            </a:br>
            <a:endParaRPr lang="en-US" sz="2700" dirty="0">
              <a:solidFill>
                <a:schemeClr val="accent1">
                  <a:lumMod val="75000"/>
                </a:schemeClr>
              </a:solidFill>
              <a:cs typeface="Calibri" pitchFamily="34" charset="0"/>
            </a:endParaRPr>
          </a:p>
        </p:txBody>
      </p:sp>
      <p:sp>
        <p:nvSpPr>
          <p:cNvPr id="3" name="Subtitle 2"/>
          <p:cNvSpPr>
            <a:spLocks noGrp="1"/>
          </p:cNvSpPr>
          <p:nvPr>
            <p:ph type="subTitle" idx="1"/>
          </p:nvPr>
        </p:nvSpPr>
        <p:spPr>
          <a:xfrm>
            <a:off x="2705100" y="3501737"/>
            <a:ext cx="6400800" cy="1103718"/>
          </a:xfrm>
        </p:spPr>
        <p:txBody>
          <a:bodyPr>
            <a:noAutofit/>
          </a:bodyPr>
          <a:lstStyle/>
          <a:p>
            <a:pPr algn="ctr"/>
            <a:r>
              <a:rPr lang="en-US" dirty="0" smtClean="0">
                <a:latin typeface="+mj-lt"/>
                <a:cs typeface="Calibri" pitchFamily="34" charset="0"/>
              </a:rPr>
              <a:t>Didem Pekkurnaz</a:t>
            </a:r>
          </a:p>
          <a:p>
            <a:r>
              <a:rPr lang="en-US" sz="2000" i="1" dirty="0" smtClean="0"/>
              <a:t>May 2015</a:t>
            </a:r>
            <a:endParaRPr lang="en-US" sz="2000" i="1" dirty="0"/>
          </a:p>
        </p:txBody>
      </p:sp>
    </p:spTree>
    <p:extLst>
      <p:ext uri="{BB962C8B-B14F-4D97-AF65-F5344CB8AC3E}">
        <p14:creationId xmlns:p14="http://schemas.microsoft.com/office/powerpoint/2010/main" val="3252351225"/>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3"/>
          <p:cNvSpPr>
            <a:spLocks noGrp="1"/>
          </p:cNvSpPr>
          <p:nvPr>
            <p:ph idx="1"/>
          </p:nvPr>
        </p:nvSpPr>
        <p:spPr>
          <a:xfrm>
            <a:off x="609600" y="824203"/>
            <a:ext cx="10218057" cy="6033798"/>
          </a:xfrm>
        </p:spPr>
        <p:txBody>
          <a:bodyPr>
            <a:noAutofit/>
          </a:bodyPr>
          <a:lstStyle/>
          <a:p>
            <a:pPr marL="0" indent="0">
              <a:lnSpc>
                <a:spcPct val="100000"/>
              </a:lnSpc>
              <a:buNone/>
            </a:pPr>
            <a:r>
              <a:rPr lang="en-US" sz="1800" dirty="0" smtClean="0"/>
              <a:t>Mother chooses employment, child care and all other inputs to maximize discounted lifetime utility.             Per-period components of her decision making problem are:</a:t>
            </a:r>
          </a:p>
          <a:p>
            <a:pPr marL="0" indent="0">
              <a:lnSpc>
                <a:spcPct val="100000"/>
              </a:lnSpc>
              <a:spcBef>
                <a:spcPts val="400"/>
              </a:spcBef>
              <a:buNone/>
            </a:pPr>
            <a:endParaRPr lang="en-US" sz="1000" dirty="0" smtClean="0"/>
          </a:p>
          <a:p>
            <a:pPr lvl="1"/>
            <a:r>
              <a:rPr lang="en-US" sz="1800" dirty="0" smtClean="0"/>
              <a:t>Utility </a:t>
            </a:r>
          </a:p>
          <a:p>
            <a:pPr lvl="2">
              <a:buFontTx/>
              <a:buChar char="-"/>
            </a:pPr>
            <a:r>
              <a:rPr lang="en-US" sz="1600" dirty="0" smtClean="0"/>
              <a:t>depends on her own leisure and consumption, as well as time spent with the child, her child’s health, cognitive achievement and non-cognitive skills, health shocks</a:t>
            </a:r>
          </a:p>
          <a:p>
            <a:pPr lvl="2">
              <a:buFontTx/>
              <a:buChar char="-"/>
            </a:pPr>
            <a:endParaRPr lang="en-US" sz="1000" dirty="0" smtClean="0"/>
          </a:p>
          <a:p>
            <a:pPr lvl="1"/>
            <a:r>
              <a:rPr lang="en-US" sz="1800" dirty="0" smtClean="0"/>
              <a:t>Time Constraint</a:t>
            </a:r>
          </a:p>
          <a:p>
            <a:pPr marL="914400" lvl="2" indent="0">
              <a:buNone/>
            </a:pPr>
            <a:r>
              <a:rPr lang="en-US" sz="1600" dirty="0" smtClean="0"/>
              <a:t>- available time is spent on hours of work and her own leisure time as well as time spent with the child</a:t>
            </a:r>
          </a:p>
          <a:p>
            <a:pPr marL="914400" lvl="2" indent="0">
              <a:buNone/>
            </a:pPr>
            <a:endParaRPr lang="en-US" sz="1000" dirty="0" smtClean="0"/>
          </a:p>
          <a:p>
            <a:pPr lvl="1"/>
            <a:r>
              <a:rPr lang="en-US" sz="1800" dirty="0" smtClean="0"/>
              <a:t>Budget Constraint</a:t>
            </a:r>
          </a:p>
          <a:p>
            <a:pPr lvl="2">
              <a:buFontTx/>
              <a:buChar char="-"/>
            </a:pPr>
            <a:r>
              <a:rPr lang="en-US" sz="1600" dirty="0" smtClean="0"/>
              <a:t>earned and unearned income is spent on consumption,  child care, and other inputs</a:t>
            </a:r>
          </a:p>
          <a:p>
            <a:pPr lvl="2">
              <a:buFontTx/>
              <a:buChar char="-"/>
            </a:pPr>
            <a:endParaRPr lang="en-US" sz="1000" dirty="0"/>
          </a:p>
          <a:p>
            <a:pPr lvl="1"/>
            <a:r>
              <a:rPr lang="en-US" sz="1800" dirty="0" smtClean="0"/>
              <a:t>Health Production, Cognitive Achievement and Non-Cognitive Skills</a:t>
            </a:r>
          </a:p>
          <a:p>
            <a:pPr lvl="2">
              <a:buFontTx/>
              <a:buChar char="-"/>
            </a:pPr>
            <a:r>
              <a:rPr lang="en-US" sz="1600" dirty="0" smtClean="0"/>
              <a:t>all are determined by health, cognitive achievement and non-cognitive skills entering period,                        and maternal time, child care, and quality inputs during the period and the health shock</a:t>
            </a:r>
          </a:p>
          <a:p>
            <a:pPr marL="914400" lvl="2" indent="0">
              <a:buNone/>
            </a:pPr>
            <a:endParaRPr lang="en-US" sz="1000" dirty="0"/>
          </a:p>
          <a:p>
            <a:pPr lvl="1"/>
            <a:r>
              <a:rPr lang="en-US" sz="1800" dirty="0" smtClean="0"/>
              <a:t>Unobserved permanent and time-varying heterogeneity</a:t>
            </a:r>
            <a:endParaRPr lang="en-US" sz="1800" dirty="0"/>
          </a:p>
          <a:p>
            <a:pPr marL="457200" lvl="1" indent="0">
              <a:lnSpc>
                <a:spcPct val="100000"/>
              </a:lnSpc>
              <a:buNone/>
            </a:pPr>
            <a:endParaRPr lang="en-US" sz="1000" dirty="0" smtClean="0"/>
          </a:p>
          <a:p>
            <a:pPr marL="0" indent="0">
              <a:buNone/>
            </a:pPr>
            <a:r>
              <a:rPr lang="en-US" sz="1800" dirty="0"/>
              <a:t>The resulting </a:t>
            </a:r>
            <a:r>
              <a:rPr lang="en-US" sz="1800" dirty="0">
                <a:solidFill>
                  <a:srgbClr val="FF0000"/>
                </a:solidFill>
              </a:rPr>
              <a:t>demand</a:t>
            </a:r>
            <a:r>
              <a:rPr lang="en-US" sz="1800" dirty="0"/>
              <a:t> (hours, childcare, quality) and </a:t>
            </a:r>
            <a:r>
              <a:rPr lang="en-US" sz="1800" dirty="0">
                <a:solidFill>
                  <a:srgbClr val="FF0000"/>
                </a:solidFill>
              </a:rPr>
              <a:t>production</a:t>
            </a:r>
            <a:r>
              <a:rPr lang="en-US" sz="1800" dirty="0"/>
              <a:t> (health, </a:t>
            </a:r>
            <a:r>
              <a:rPr lang="en-US" sz="1800" dirty="0" smtClean="0"/>
              <a:t>cognitive achievement and non-cognitive skills) </a:t>
            </a:r>
            <a:r>
              <a:rPr lang="en-US" sz="1800" dirty="0"/>
              <a:t>equations </a:t>
            </a:r>
            <a:r>
              <a:rPr lang="en-US" sz="1800" dirty="0" smtClean="0"/>
              <a:t>define </a:t>
            </a:r>
            <a:r>
              <a:rPr lang="en-US" sz="1800" dirty="0"/>
              <a:t>inclusion of endogenous determinants as well as theoretically-relevant identifying variables. </a:t>
            </a:r>
          </a:p>
          <a:p>
            <a:pPr marL="0" indent="0">
              <a:lnSpc>
                <a:spcPct val="100000"/>
              </a:lnSpc>
              <a:buNone/>
            </a:pPr>
            <a:endParaRPr lang="en-US" sz="1400" dirty="0" smtClean="0"/>
          </a:p>
        </p:txBody>
      </p:sp>
      <p:sp>
        <p:nvSpPr>
          <p:cNvPr id="7" name="Title 1"/>
          <p:cNvSpPr>
            <a:spLocks noGrp="1"/>
          </p:cNvSpPr>
          <p:nvPr>
            <p:ph type="title"/>
          </p:nvPr>
        </p:nvSpPr>
        <p:spPr>
          <a:xfrm>
            <a:off x="580571" y="241095"/>
            <a:ext cx="10515600" cy="557191"/>
          </a:xfrm>
        </p:spPr>
        <p:txBody>
          <a:bodyPr>
            <a:normAutofit/>
          </a:bodyPr>
          <a:lstStyle/>
          <a:p>
            <a:r>
              <a:rPr lang="en-US" sz="3200" b="1" dirty="0" smtClean="0"/>
              <a:t>Theoretical Motivation</a:t>
            </a:r>
            <a:endParaRPr lang="en-US" sz="3200" b="1" dirty="0"/>
          </a:p>
        </p:txBody>
      </p:sp>
    </p:spTree>
    <p:extLst>
      <p:ext uri="{BB962C8B-B14F-4D97-AF65-F5344CB8AC3E}">
        <p14:creationId xmlns:p14="http://schemas.microsoft.com/office/powerpoint/2010/main" val="237094812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6">
                                            <p:txEl>
                                              <p:pRg st="2" end="2"/>
                                            </p:txEl>
                                          </p:spTgt>
                                        </p:tgtEl>
                                        <p:attrNameLst>
                                          <p:attrName>style.visibility</p:attrName>
                                        </p:attrNameLst>
                                      </p:cBhvr>
                                      <p:to>
                                        <p:strVal val="visible"/>
                                      </p:to>
                                    </p:set>
                                    <p:animEffect transition="in" filter="fade">
                                      <p:cBhvr>
                                        <p:cTn id="12" dur="500"/>
                                        <p:tgtEl>
                                          <p:spTgt spid="6">
                                            <p:txEl>
                                              <p:pRg st="2" end="2"/>
                                            </p:txEl>
                                          </p:spTgt>
                                        </p:tgtEl>
                                      </p:cBhvr>
                                    </p:animEffect>
                                  </p:childTnLst>
                                </p:cTn>
                              </p:par>
                              <p:par>
                                <p:cTn id="13" presetID="10" presetClass="entr" presetSubtype="0" fill="hold" nodeType="withEffect">
                                  <p:stCondLst>
                                    <p:cond delay="0"/>
                                  </p:stCondLst>
                                  <p:childTnLst>
                                    <p:set>
                                      <p:cBhvr>
                                        <p:cTn id="14" dur="1" fill="hold">
                                          <p:stCondLst>
                                            <p:cond delay="0"/>
                                          </p:stCondLst>
                                        </p:cTn>
                                        <p:tgtEl>
                                          <p:spTgt spid="6">
                                            <p:txEl>
                                              <p:pRg st="3" end="3"/>
                                            </p:txEl>
                                          </p:spTgt>
                                        </p:tgtEl>
                                        <p:attrNameLst>
                                          <p:attrName>style.visibility</p:attrName>
                                        </p:attrNameLst>
                                      </p:cBhvr>
                                      <p:to>
                                        <p:strVal val="visible"/>
                                      </p:to>
                                    </p:set>
                                    <p:animEffect transition="in" filter="fade">
                                      <p:cBhvr>
                                        <p:cTn id="15" dur="500"/>
                                        <p:tgtEl>
                                          <p:spTgt spid="6">
                                            <p:txEl>
                                              <p:pRg st="3" end="3"/>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nodeType="clickEffect">
                                  <p:stCondLst>
                                    <p:cond delay="0"/>
                                  </p:stCondLst>
                                  <p:childTnLst>
                                    <p:set>
                                      <p:cBhvr>
                                        <p:cTn id="19" dur="1" fill="hold">
                                          <p:stCondLst>
                                            <p:cond delay="0"/>
                                          </p:stCondLst>
                                        </p:cTn>
                                        <p:tgtEl>
                                          <p:spTgt spid="6">
                                            <p:txEl>
                                              <p:pRg st="5" end="5"/>
                                            </p:txEl>
                                          </p:spTgt>
                                        </p:tgtEl>
                                        <p:attrNameLst>
                                          <p:attrName>style.visibility</p:attrName>
                                        </p:attrNameLst>
                                      </p:cBhvr>
                                      <p:to>
                                        <p:strVal val="visible"/>
                                      </p:to>
                                    </p:set>
                                    <p:animEffect transition="in" filter="fade">
                                      <p:cBhvr>
                                        <p:cTn id="20" dur="500"/>
                                        <p:tgtEl>
                                          <p:spTgt spid="6">
                                            <p:txEl>
                                              <p:pRg st="5" end="5"/>
                                            </p:txEl>
                                          </p:spTgt>
                                        </p:tgtEl>
                                      </p:cBhvr>
                                    </p:animEffect>
                                  </p:childTnLst>
                                </p:cTn>
                              </p:par>
                              <p:par>
                                <p:cTn id="21" presetID="10" presetClass="entr" presetSubtype="0" fill="hold" nodeType="withEffect">
                                  <p:stCondLst>
                                    <p:cond delay="0"/>
                                  </p:stCondLst>
                                  <p:childTnLst>
                                    <p:set>
                                      <p:cBhvr>
                                        <p:cTn id="22" dur="1" fill="hold">
                                          <p:stCondLst>
                                            <p:cond delay="0"/>
                                          </p:stCondLst>
                                        </p:cTn>
                                        <p:tgtEl>
                                          <p:spTgt spid="6">
                                            <p:txEl>
                                              <p:pRg st="6" end="6"/>
                                            </p:txEl>
                                          </p:spTgt>
                                        </p:tgtEl>
                                        <p:attrNameLst>
                                          <p:attrName>style.visibility</p:attrName>
                                        </p:attrNameLst>
                                      </p:cBhvr>
                                      <p:to>
                                        <p:strVal val="visible"/>
                                      </p:to>
                                    </p:set>
                                    <p:animEffect transition="in" filter="fade">
                                      <p:cBhvr>
                                        <p:cTn id="23" dur="500"/>
                                        <p:tgtEl>
                                          <p:spTgt spid="6">
                                            <p:txEl>
                                              <p:pRg st="6" end="6"/>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nodeType="clickEffect">
                                  <p:stCondLst>
                                    <p:cond delay="0"/>
                                  </p:stCondLst>
                                  <p:childTnLst>
                                    <p:set>
                                      <p:cBhvr>
                                        <p:cTn id="27" dur="1" fill="hold">
                                          <p:stCondLst>
                                            <p:cond delay="0"/>
                                          </p:stCondLst>
                                        </p:cTn>
                                        <p:tgtEl>
                                          <p:spTgt spid="6">
                                            <p:txEl>
                                              <p:pRg st="8" end="8"/>
                                            </p:txEl>
                                          </p:spTgt>
                                        </p:tgtEl>
                                        <p:attrNameLst>
                                          <p:attrName>style.visibility</p:attrName>
                                        </p:attrNameLst>
                                      </p:cBhvr>
                                      <p:to>
                                        <p:strVal val="visible"/>
                                      </p:to>
                                    </p:set>
                                    <p:animEffect transition="in" filter="fade">
                                      <p:cBhvr>
                                        <p:cTn id="28" dur="500"/>
                                        <p:tgtEl>
                                          <p:spTgt spid="6">
                                            <p:txEl>
                                              <p:pRg st="8" end="8"/>
                                            </p:txEl>
                                          </p:spTgt>
                                        </p:tgtEl>
                                      </p:cBhvr>
                                    </p:animEffect>
                                  </p:childTnLst>
                                </p:cTn>
                              </p:par>
                              <p:par>
                                <p:cTn id="29" presetID="10" presetClass="entr" presetSubtype="0" fill="hold" nodeType="withEffect">
                                  <p:stCondLst>
                                    <p:cond delay="0"/>
                                  </p:stCondLst>
                                  <p:childTnLst>
                                    <p:set>
                                      <p:cBhvr>
                                        <p:cTn id="30" dur="1" fill="hold">
                                          <p:stCondLst>
                                            <p:cond delay="0"/>
                                          </p:stCondLst>
                                        </p:cTn>
                                        <p:tgtEl>
                                          <p:spTgt spid="6">
                                            <p:txEl>
                                              <p:pRg st="9" end="9"/>
                                            </p:txEl>
                                          </p:spTgt>
                                        </p:tgtEl>
                                        <p:attrNameLst>
                                          <p:attrName>style.visibility</p:attrName>
                                        </p:attrNameLst>
                                      </p:cBhvr>
                                      <p:to>
                                        <p:strVal val="visible"/>
                                      </p:to>
                                    </p:set>
                                    <p:animEffect transition="in" filter="fade">
                                      <p:cBhvr>
                                        <p:cTn id="31" dur="500"/>
                                        <p:tgtEl>
                                          <p:spTgt spid="6">
                                            <p:txEl>
                                              <p:pRg st="9" end="9"/>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10" presetClass="entr" presetSubtype="0" fill="hold" nodeType="clickEffect">
                                  <p:stCondLst>
                                    <p:cond delay="0"/>
                                  </p:stCondLst>
                                  <p:childTnLst>
                                    <p:set>
                                      <p:cBhvr>
                                        <p:cTn id="35" dur="1" fill="hold">
                                          <p:stCondLst>
                                            <p:cond delay="0"/>
                                          </p:stCondLst>
                                        </p:cTn>
                                        <p:tgtEl>
                                          <p:spTgt spid="6">
                                            <p:txEl>
                                              <p:pRg st="11" end="11"/>
                                            </p:txEl>
                                          </p:spTgt>
                                        </p:tgtEl>
                                        <p:attrNameLst>
                                          <p:attrName>style.visibility</p:attrName>
                                        </p:attrNameLst>
                                      </p:cBhvr>
                                      <p:to>
                                        <p:strVal val="visible"/>
                                      </p:to>
                                    </p:set>
                                    <p:animEffect transition="in" filter="fade">
                                      <p:cBhvr>
                                        <p:cTn id="36" dur="500"/>
                                        <p:tgtEl>
                                          <p:spTgt spid="6">
                                            <p:txEl>
                                              <p:pRg st="11" end="11"/>
                                            </p:txEl>
                                          </p:spTgt>
                                        </p:tgtEl>
                                      </p:cBhvr>
                                    </p:animEffect>
                                  </p:childTnLst>
                                </p:cTn>
                              </p:par>
                              <p:par>
                                <p:cTn id="37" presetID="10" presetClass="entr" presetSubtype="0" fill="hold" nodeType="withEffect">
                                  <p:stCondLst>
                                    <p:cond delay="0"/>
                                  </p:stCondLst>
                                  <p:childTnLst>
                                    <p:set>
                                      <p:cBhvr>
                                        <p:cTn id="38" dur="1" fill="hold">
                                          <p:stCondLst>
                                            <p:cond delay="0"/>
                                          </p:stCondLst>
                                        </p:cTn>
                                        <p:tgtEl>
                                          <p:spTgt spid="6">
                                            <p:txEl>
                                              <p:pRg st="12" end="12"/>
                                            </p:txEl>
                                          </p:spTgt>
                                        </p:tgtEl>
                                        <p:attrNameLst>
                                          <p:attrName>style.visibility</p:attrName>
                                        </p:attrNameLst>
                                      </p:cBhvr>
                                      <p:to>
                                        <p:strVal val="visible"/>
                                      </p:to>
                                    </p:set>
                                    <p:animEffect transition="in" filter="fade">
                                      <p:cBhvr>
                                        <p:cTn id="39" dur="500"/>
                                        <p:tgtEl>
                                          <p:spTgt spid="6">
                                            <p:txEl>
                                              <p:pRg st="12" end="12"/>
                                            </p:txEl>
                                          </p:spTgt>
                                        </p:tgtEl>
                                      </p:cBhvr>
                                    </p:animEffect>
                                  </p:childTnLst>
                                </p:cTn>
                              </p:par>
                            </p:childTnLst>
                          </p:cTn>
                        </p:par>
                      </p:childTnLst>
                    </p:cTn>
                  </p:par>
                  <p:par>
                    <p:cTn id="40" fill="hold">
                      <p:stCondLst>
                        <p:cond delay="indefinite"/>
                      </p:stCondLst>
                      <p:childTnLst>
                        <p:par>
                          <p:cTn id="41" fill="hold">
                            <p:stCondLst>
                              <p:cond delay="0"/>
                            </p:stCondLst>
                            <p:childTnLst>
                              <p:par>
                                <p:cTn id="42" presetID="10" presetClass="entr" presetSubtype="0" fill="hold" nodeType="clickEffect">
                                  <p:stCondLst>
                                    <p:cond delay="0"/>
                                  </p:stCondLst>
                                  <p:childTnLst>
                                    <p:set>
                                      <p:cBhvr>
                                        <p:cTn id="43" dur="1" fill="hold">
                                          <p:stCondLst>
                                            <p:cond delay="0"/>
                                          </p:stCondLst>
                                        </p:cTn>
                                        <p:tgtEl>
                                          <p:spTgt spid="6">
                                            <p:txEl>
                                              <p:pRg st="14" end="14"/>
                                            </p:txEl>
                                          </p:spTgt>
                                        </p:tgtEl>
                                        <p:attrNameLst>
                                          <p:attrName>style.visibility</p:attrName>
                                        </p:attrNameLst>
                                      </p:cBhvr>
                                      <p:to>
                                        <p:strVal val="visible"/>
                                      </p:to>
                                    </p:set>
                                    <p:animEffect transition="in" filter="fade">
                                      <p:cBhvr>
                                        <p:cTn id="44" dur="500"/>
                                        <p:tgtEl>
                                          <p:spTgt spid="6">
                                            <p:txEl>
                                              <p:pRg st="14" end="14"/>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10" presetClass="entr" presetSubtype="0" fill="hold" nodeType="clickEffect">
                                  <p:stCondLst>
                                    <p:cond delay="0"/>
                                  </p:stCondLst>
                                  <p:childTnLst>
                                    <p:set>
                                      <p:cBhvr>
                                        <p:cTn id="48" dur="1" fill="hold">
                                          <p:stCondLst>
                                            <p:cond delay="0"/>
                                          </p:stCondLst>
                                        </p:cTn>
                                        <p:tgtEl>
                                          <p:spTgt spid="6">
                                            <p:txEl>
                                              <p:pRg st="16" end="16"/>
                                            </p:txEl>
                                          </p:spTgt>
                                        </p:tgtEl>
                                        <p:attrNameLst>
                                          <p:attrName>style.visibility</p:attrName>
                                        </p:attrNameLst>
                                      </p:cBhvr>
                                      <p:to>
                                        <p:strVal val="visible"/>
                                      </p:to>
                                    </p:set>
                                    <p:animEffect transition="in" filter="fade">
                                      <p:cBhvr>
                                        <p:cTn id="49" dur="500"/>
                                        <p:tgtEl>
                                          <p:spTgt spid="6">
                                            <p:txEl>
                                              <p:pRg st="16" end="1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5" name="Content Placeholder 3"/>
              <p:cNvSpPr>
                <a:spLocks noGrp="1"/>
              </p:cNvSpPr>
              <p:nvPr>
                <p:ph idx="1"/>
              </p:nvPr>
            </p:nvSpPr>
            <p:spPr>
              <a:xfrm>
                <a:off x="739049" y="1096429"/>
                <a:ext cx="10757858" cy="5514610"/>
              </a:xfrm>
            </p:spPr>
            <p:txBody>
              <a:bodyPr>
                <a:normAutofit/>
              </a:bodyPr>
              <a:lstStyle/>
              <a:p>
                <a:r>
                  <a:rPr lang="en-US" sz="2400" dirty="0" smtClean="0"/>
                  <a:t>Health shocks </a:t>
                </a:r>
                <a:r>
                  <a:rPr lang="en-US" sz="2400" dirty="0"/>
                  <a:t>: </a:t>
                </a:r>
                <a14:m>
                  <m:oMath xmlns:m="http://schemas.openxmlformats.org/officeDocument/2006/math">
                    <m:sSub>
                      <m:sSubPr>
                        <m:ctrlPr>
                          <a:rPr lang="en-US" sz="2400" i="1">
                            <a:latin typeface="Cambria Math" panose="02040503050406030204" pitchFamily="18" charset="0"/>
                          </a:rPr>
                        </m:ctrlPr>
                      </m:sSubPr>
                      <m:e>
                        <m:r>
                          <m:rPr>
                            <m:sty m:val="p"/>
                          </m:rPr>
                          <a:rPr lang="en-US" sz="2400">
                            <a:latin typeface="Cambria Math" panose="02040503050406030204" pitchFamily="18" charset="0"/>
                          </a:rPr>
                          <m:t>b</m:t>
                        </m:r>
                      </m:e>
                      <m:sub>
                        <m:r>
                          <m:rPr>
                            <m:sty m:val="p"/>
                          </m:rPr>
                          <a:rPr lang="en-US" sz="2400">
                            <a:latin typeface="Cambria Math" panose="02040503050406030204" pitchFamily="18" charset="0"/>
                          </a:rPr>
                          <m:t>it</m:t>
                        </m:r>
                      </m:sub>
                    </m:sSub>
                    <m:r>
                      <a:rPr lang="en-US" sz="2400">
                        <a:latin typeface="Cambria Math" panose="02040503050406030204" pitchFamily="18" charset="0"/>
                      </a:rPr>
                      <m:t>=</m:t>
                    </m:r>
                    <m:r>
                      <m:rPr>
                        <m:sty m:val="p"/>
                      </m:rPr>
                      <a:rPr lang="en-US" sz="2400">
                        <a:latin typeface="Cambria Math" panose="02040503050406030204" pitchFamily="18" charset="0"/>
                      </a:rPr>
                      <m:t>b</m:t>
                    </m:r>
                    <m:d>
                      <m:dPr>
                        <m:ctrlPr>
                          <a:rPr lang="en-US" sz="2400" i="1">
                            <a:latin typeface="Cambria Math" panose="02040503050406030204" pitchFamily="18" charset="0"/>
                          </a:rPr>
                        </m:ctrlPr>
                      </m:dPr>
                      <m:e>
                        <m:sSub>
                          <m:sSubPr>
                            <m:ctrlPr>
                              <a:rPr lang="en-US" sz="2400" i="1">
                                <a:latin typeface="Cambria Math" panose="02040503050406030204" pitchFamily="18" charset="0"/>
                              </a:rPr>
                            </m:ctrlPr>
                          </m:sSubPr>
                          <m:e>
                            <m:r>
                              <m:rPr>
                                <m:sty m:val="p"/>
                              </m:rPr>
                              <a:rPr lang="en-US" sz="2400">
                                <a:latin typeface="Cambria Math" panose="02040503050406030204" pitchFamily="18" charset="0"/>
                              </a:rPr>
                              <m:t>H</m:t>
                            </m:r>
                          </m:e>
                          <m:sub>
                            <m:r>
                              <m:rPr>
                                <m:sty m:val="p"/>
                              </m:rPr>
                              <a:rPr lang="en-US" sz="2400">
                                <a:latin typeface="Cambria Math" panose="02040503050406030204" pitchFamily="18" charset="0"/>
                              </a:rPr>
                              <m:t>it</m:t>
                            </m:r>
                          </m:sub>
                        </m:sSub>
                        <m:r>
                          <a:rPr lang="en-US" sz="2400">
                            <a:latin typeface="Cambria Math" panose="02040503050406030204" pitchFamily="18" charset="0"/>
                          </a:rPr>
                          <m:t>,</m:t>
                        </m:r>
                        <m:sSub>
                          <m:sSubPr>
                            <m:ctrlPr>
                              <a:rPr lang="en-US" sz="2400" i="1">
                                <a:latin typeface="Cambria Math" panose="02040503050406030204" pitchFamily="18" charset="0"/>
                              </a:rPr>
                            </m:ctrlPr>
                          </m:sSubPr>
                          <m:e>
                            <m:r>
                              <m:rPr>
                                <m:sty m:val="p"/>
                              </m:rPr>
                              <a:rPr lang="en-US" sz="2400">
                                <a:latin typeface="Cambria Math" panose="02040503050406030204" pitchFamily="18" charset="0"/>
                              </a:rPr>
                              <m:t>E</m:t>
                            </m:r>
                          </m:e>
                          <m:sub>
                            <m:r>
                              <m:rPr>
                                <m:sty m:val="p"/>
                              </m:rPr>
                              <a:rPr lang="en-US" sz="2400">
                                <a:latin typeface="Cambria Math" panose="02040503050406030204" pitchFamily="18" charset="0"/>
                              </a:rPr>
                              <m:t>it</m:t>
                            </m:r>
                          </m:sub>
                        </m:sSub>
                        <m:r>
                          <a:rPr lang="en-US" sz="2400">
                            <a:latin typeface="Cambria Math" panose="02040503050406030204" pitchFamily="18" charset="0"/>
                          </a:rPr>
                          <m:t>,</m:t>
                        </m:r>
                        <m:sSub>
                          <m:sSubPr>
                            <m:ctrlPr>
                              <a:rPr lang="en-US" sz="2400" i="1">
                                <a:latin typeface="Cambria Math" panose="02040503050406030204" pitchFamily="18" charset="0"/>
                              </a:rPr>
                            </m:ctrlPr>
                          </m:sSubPr>
                          <m:e>
                            <m:r>
                              <m:rPr>
                                <m:sty m:val="p"/>
                              </m:rPr>
                              <a:rPr lang="en-US" sz="2400">
                                <a:latin typeface="Cambria Math" panose="02040503050406030204" pitchFamily="18" charset="0"/>
                              </a:rPr>
                              <m:t>C</m:t>
                            </m:r>
                          </m:e>
                          <m:sub>
                            <m:r>
                              <m:rPr>
                                <m:sty m:val="p"/>
                              </m:rPr>
                              <a:rPr lang="en-US" sz="2400">
                                <a:latin typeface="Cambria Math" panose="02040503050406030204" pitchFamily="18" charset="0"/>
                              </a:rPr>
                              <m:t>it</m:t>
                            </m:r>
                          </m:sub>
                        </m:sSub>
                        <m:r>
                          <a:rPr lang="en-US" sz="2400" i="1">
                            <a:latin typeface="Cambria Math" panose="02040503050406030204" pitchFamily="18" charset="0"/>
                          </a:rPr>
                          <m:t>,</m:t>
                        </m:r>
                        <m:sSub>
                          <m:sSubPr>
                            <m:ctrlPr>
                              <a:rPr lang="en-US" sz="2400" i="1">
                                <a:latin typeface="Cambria Math" panose="02040503050406030204" pitchFamily="18" charset="0"/>
                              </a:rPr>
                            </m:ctrlPr>
                          </m:sSubPr>
                          <m:e>
                            <m:r>
                              <m:rPr>
                                <m:sty m:val="p"/>
                              </m:rPr>
                              <a:rPr lang="en-US" sz="2400">
                                <a:latin typeface="Cambria Math" panose="02040503050406030204" pitchFamily="18" charset="0"/>
                              </a:rPr>
                              <m:t>X</m:t>
                            </m:r>
                          </m:e>
                          <m:sub>
                            <m:r>
                              <m:rPr>
                                <m:sty m:val="p"/>
                              </m:rPr>
                              <a:rPr lang="en-US" sz="2400">
                                <a:latin typeface="Cambria Math" panose="02040503050406030204" pitchFamily="18" charset="0"/>
                              </a:rPr>
                              <m:t>it</m:t>
                            </m:r>
                          </m:sub>
                        </m:sSub>
                        <m:r>
                          <a:rPr lang="en-US" sz="2400" b="0" i="1" smtClean="0">
                            <a:latin typeface="Cambria Math" panose="02040503050406030204" pitchFamily="18" charset="0"/>
                          </a:rPr>
                          <m:t>,</m:t>
                        </m:r>
                        <m:sSubSup>
                          <m:sSubSupPr>
                            <m:ctrlPr>
                              <a:rPr lang="en-US" sz="2400" i="1">
                                <a:latin typeface="Cambria Math" panose="02040503050406030204" pitchFamily="18" charset="0"/>
                              </a:rPr>
                            </m:ctrlPr>
                          </m:sSubSupPr>
                          <m:e>
                            <m:r>
                              <m:rPr>
                                <m:sty m:val="p"/>
                              </m:rPr>
                              <a:rPr lang="en-US" sz="2400">
                                <a:latin typeface="Cambria Math" panose="02040503050406030204" pitchFamily="18" charset="0"/>
                              </a:rPr>
                              <m:t>Z</m:t>
                            </m:r>
                          </m:e>
                          <m:sub>
                            <m:r>
                              <m:rPr>
                                <m:sty m:val="p"/>
                              </m:rPr>
                              <a:rPr lang="en-US" sz="2400">
                                <a:latin typeface="Cambria Math" panose="02040503050406030204" pitchFamily="18" charset="0"/>
                              </a:rPr>
                              <m:t>t</m:t>
                            </m:r>
                          </m:sub>
                          <m:sup>
                            <m:r>
                              <m:rPr>
                                <m:sty m:val="p"/>
                              </m:rPr>
                              <a:rPr lang="en-US" sz="2400">
                                <a:latin typeface="Cambria Math" panose="02040503050406030204" pitchFamily="18" charset="0"/>
                              </a:rPr>
                              <m:t>b</m:t>
                            </m:r>
                          </m:sup>
                        </m:sSubSup>
                        <m:r>
                          <a:rPr lang="en-US" sz="2400" i="1">
                            <a:latin typeface="Cambria Math" panose="02040503050406030204" pitchFamily="18" charset="0"/>
                          </a:rPr>
                          <m:t> </m:t>
                        </m:r>
                      </m:e>
                    </m:d>
                  </m:oMath>
                </a14:m>
                <a:r>
                  <a:rPr lang="en-US" sz="2400" i="1" dirty="0" smtClean="0"/>
                  <a:t>      </a:t>
                </a:r>
                <a:r>
                  <a:rPr lang="en-US" sz="2400" dirty="0" smtClean="0"/>
                  <a:t>where </a:t>
                </a:r>
                <a14:m>
                  <m:oMath xmlns:m="http://schemas.openxmlformats.org/officeDocument/2006/math">
                    <m:sSub>
                      <m:sSubPr>
                        <m:ctrlPr>
                          <a:rPr lang="en-US" sz="2400" i="1">
                            <a:latin typeface="Cambria Math" panose="02040503050406030204" pitchFamily="18" charset="0"/>
                          </a:rPr>
                        </m:ctrlPr>
                      </m:sSubPr>
                      <m:e>
                        <m:r>
                          <m:rPr>
                            <m:sty m:val="p"/>
                          </m:rPr>
                          <a:rPr lang="en-US" sz="2400" i="0">
                            <a:latin typeface="Cambria Math" panose="02040503050406030204" pitchFamily="18" charset="0"/>
                          </a:rPr>
                          <m:t>C</m:t>
                        </m:r>
                      </m:e>
                      <m:sub>
                        <m:r>
                          <m:rPr>
                            <m:sty m:val="p"/>
                          </m:rPr>
                          <a:rPr lang="en-US" sz="2400" i="0">
                            <a:latin typeface="Cambria Math" panose="02040503050406030204" pitchFamily="18" charset="0"/>
                          </a:rPr>
                          <m:t>it</m:t>
                        </m:r>
                      </m:sub>
                    </m:sSub>
                  </m:oMath>
                </a14:m>
                <a:r>
                  <a:rPr lang="en-US" sz="2400" dirty="0" smtClean="0"/>
                  <a:t>={</a:t>
                </a:r>
                <a14:m>
                  <m:oMath xmlns:m="http://schemas.openxmlformats.org/officeDocument/2006/math">
                    <m:sSubSup>
                      <m:sSubSupPr>
                        <m:ctrlPr>
                          <a:rPr lang="en-US" sz="2400" i="1">
                            <a:latin typeface="Cambria Math" panose="02040503050406030204" pitchFamily="18" charset="0"/>
                          </a:rPr>
                        </m:ctrlPr>
                      </m:sSubSupPr>
                      <m:e>
                        <m:r>
                          <m:rPr>
                            <m:sty m:val="p"/>
                          </m:rPr>
                          <a:rPr lang="en-US" sz="2400" b="0" i="0" smtClean="0">
                            <a:latin typeface="Cambria Math" panose="02040503050406030204" pitchFamily="18" charset="0"/>
                          </a:rPr>
                          <m:t>C</m:t>
                        </m:r>
                      </m:e>
                      <m:sub>
                        <m:r>
                          <m:rPr>
                            <m:sty m:val="p"/>
                          </m:rPr>
                          <a:rPr lang="en-US" sz="2400" b="0" i="0" smtClean="0">
                            <a:latin typeface="Cambria Math" panose="02040503050406030204" pitchFamily="18" charset="0"/>
                          </a:rPr>
                          <m:t>i</m:t>
                        </m:r>
                        <m:r>
                          <m:rPr>
                            <m:sty m:val="p"/>
                          </m:rPr>
                          <a:rPr lang="en-US" sz="2400" i="0">
                            <a:latin typeface="Cambria Math" panose="02040503050406030204" pitchFamily="18" charset="0"/>
                          </a:rPr>
                          <m:t>t</m:t>
                        </m:r>
                      </m:sub>
                      <m:sup>
                        <m:r>
                          <m:rPr>
                            <m:sty m:val="p"/>
                          </m:rPr>
                          <a:rPr lang="en-US" sz="2400" b="0" i="0" smtClean="0">
                            <a:latin typeface="Cambria Math" panose="02040503050406030204" pitchFamily="18" charset="0"/>
                          </a:rPr>
                          <m:t>h</m:t>
                        </m:r>
                      </m:sup>
                    </m:sSubSup>
                    <m:r>
                      <a:rPr lang="en-US" sz="2400" b="0" i="0" smtClean="0">
                        <a:latin typeface="Cambria Math" panose="02040503050406030204" pitchFamily="18" charset="0"/>
                      </a:rPr>
                      <m:t>,</m:t>
                    </m:r>
                  </m:oMath>
                </a14:m>
                <a:r>
                  <a:rPr lang="en-US" sz="2400" dirty="0"/>
                  <a:t> </a:t>
                </a:r>
                <a14:m>
                  <m:oMath xmlns:m="http://schemas.openxmlformats.org/officeDocument/2006/math">
                    <m:sSub>
                      <m:sSubPr>
                        <m:ctrlPr>
                          <a:rPr lang="en-US" sz="2400" i="1">
                            <a:latin typeface="Cambria Math" panose="02040503050406030204" pitchFamily="18" charset="0"/>
                          </a:rPr>
                        </m:ctrlPr>
                      </m:sSubPr>
                      <m:e>
                        <m:r>
                          <m:rPr>
                            <m:sty m:val="p"/>
                          </m:rPr>
                          <a:rPr lang="en-US" sz="2400" b="0" i="0" smtClean="0">
                            <a:latin typeface="Cambria Math" panose="02040503050406030204" pitchFamily="18" charset="0"/>
                          </a:rPr>
                          <m:t>K</m:t>
                        </m:r>
                      </m:e>
                      <m:sub>
                        <m:r>
                          <m:rPr>
                            <m:sty m:val="p"/>
                          </m:rPr>
                          <a:rPr lang="en-US" sz="2400" i="0">
                            <a:latin typeface="Cambria Math" panose="02040503050406030204" pitchFamily="18" charset="0"/>
                          </a:rPr>
                          <m:t>it</m:t>
                        </m:r>
                      </m:sub>
                    </m:sSub>
                  </m:oMath>
                </a14:m>
                <a:r>
                  <a:rPr lang="en-US" sz="2400" dirty="0" smtClean="0"/>
                  <a:t>}</a:t>
                </a:r>
              </a:p>
              <a:p>
                <a:pPr marL="0" indent="0">
                  <a:buNone/>
                </a:pPr>
                <a:endParaRPr lang="en-US" sz="2400" i="1" dirty="0" smtClean="0"/>
              </a:p>
              <a:p>
                <a:r>
                  <a:rPr lang="en-US" sz="2400" dirty="0" smtClean="0"/>
                  <a:t>Production </a:t>
                </a:r>
                <a:r>
                  <a:rPr lang="en-US" sz="2400" dirty="0"/>
                  <a:t>Functions  </a:t>
                </a:r>
              </a:p>
              <a:p>
                <a:pPr lvl="1">
                  <a:buFont typeface="Wingdings" panose="05000000000000000000" pitchFamily="2" charset="2"/>
                  <a:buChar char="Ø"/>
                </a:pPr>
                <a:r>
                  <a:rPr lang="en-US" dirty="0"/>
                  <a:t>Health: </a:t>
                </a:r>
                <a14:m>
                  <m:oMath xmlns:m="http://schemas.openxmlformats.org/officeDocument/2006/math">
                    <m:sSub>
                      <m:sSubPr>
                        <m:ctrlPr>
                          <a:rPr lang="en-US" i="1">
                            <a:latin typeface="Cambria Math" panose="02040503050406030204" pitchFamily="18" charset="0"/>
                          </a:rPr>
                        </m:ctrlPr>
                      </m:sSubPr>
                      <m:e>
                        <m:r>
                          <m:rPr>
                            <m:sty m:val="p"/>
                          </m:rPr>
                          <a:rPr lang="en-US">
                            <a:latin typeface="Cambria Math" panose="02040503050406030204" pitchFamily="18" charset="0"/>
                          </a:rPr>
                          <m:t>H</m:t>
                        </m:r>
                      </m:e>
                      <m:sub>
                        <m:r>
                          <m:rPr>
                            <m:sty m:val="p"/>
                          </m:rPr>
                          <a:rPr lang="en-US">
                            <a:latin typeface="Cambria Math" panose="02040503050406030204" pitchFamily="18" charset="0"/>
                          </a:rPr>
                          <m:t>it</m:t>
                        </m:r>
                        <m:r>
                          <a:rPr lang="en-US">
                            <a:latin typeface="Cambria Math" panose="02040503050406030204" pitchFamily="18" charset="0"/>
                          </a:rPr>
                          <m:t>+1</m:t>
                        </m:r>
                      </m:sub>
                    </m:sSub>
                    <m:r>
                      <a:rPr lang="en-US">
                        <a:latin typeface="Cambria Math" panose="02040503050406030204" pitchFamily="18" charset="0"/>
                      </a:rPr>
                      <m:t>=</m:t>
                    </m:r>
                    <m:r>
                      <m:rPr>
                        <m:sty m:val="p"/>
                      </m:rPr>
                      <a:rPr lang="en-US">
                        <a:latin typeface="Cambria Math" panose="02040503050406030204" pitchFamily="18" charset="0"/>
                      </a:rPr>
                      <m:t>H</m:t>
                    </m:r>
                    <m:r>
                      <a:rPr lang="en-US">
                        <a:latin typeface="Cambria Math" panose="02040503050406030204" pitchFamily="18" charset="0"/>
                      </a:rPr>
                      <m:t>(</m:t>
                    </m:r>
                    <m:sSub>
                      <m:sSubPr>
                        <m:ctrlPr>
                          <a:rPr lang="en-US" i="1">
                            <a:latin typeface="Cambria Math" panose="02040503050406030204" pitchFamily="18" charset="0"/>
                          </a:rPr>
                        </m:ctrlPr>
                      </m:sSubPr>
                      <m:e>
                        <m:r>
                          <m:rPr>
                            <m:sty m:val="p"/>
                          </m:rPr>
                          <a:rPr lang="en-US">
                            <a:latin typeface="Cambria Math" panose="02040503050406030204" pitchFamily="18" charset="0"/>
                          </a:rPr>
                          <m:t>H</m:t>
                        </m:r>
                      </m:e>
                      <m:sub>
                        <m:r>
                          <m:rPr>
                            <m:sty m:val="p"/>
                          </m:rPr>
                          <a:rPr lang="en-US">
                            <a:latin typeface="Cambria Math" panose="02040503050406030204" pitchFamily="18" charset="0"/>
                          </a:rPr>
                          <m:t>it</m:t>
                        </m:r>
                      </m:sub>
                    </m:sSub>
                    <m:r>
                      <a:rPr lang="en-US">
                        <a:latin typeface="Cambria Math" panose="02040503050406030204" pitchFamily="18" charset="0"/>
                      </a:rPr>
                      <m:t>,</m:t>
                    </m:r>
                    <m:sSubSup>
                      <m:sSubSupPr>
                        <m:ctrlPr>
                          <a:rPr lang="en-US" i="1">
                            <a:latin typeface="Cambria Math" panose="02040503050406030204" pitchFamily="18" charset="0"/>
                          </a:rPr>
                        </m:ctrlPr>
                      </m:sSubSupPr>
                      <m:e>
                        <m:r>
                          <m:rPr>
                            <m:sty m:val="p"/>
                          </m:rPr>
                          <a:rPr lang="en-US">
                            <a:latin typeface="Cambria Math" panose="02040503050406030204" pitchFamily="18" charset="0"/>
                          </a:rPr>
                          <m:t>G</m:t>
                        </m:r>
                      </m:e>
                      <m:sub>
                        <m:r>
                          <m:rPr>
                            <m:sty m:val="p"/>
                          </m:rPr>
                          <a:rPr lang="en-US">
                            <a:latin typeface="Cambria Math" panose="02040503050406030204" pitchFamily="18" charset="0"/>
                          </a:rPr>
                          <m:t>it</m:t>
                        </m:r>
                      </m:sub>
                      <m:sup>
                        <m:bar>
                          <m:barPr>
                            <m:pos m:val="top"/>
                            <m:ctrlPr>
                              <a:rPr lang="en-US" i="1">
                                <a:latin typeface="Cambria Math" panose="02040503050406030204" pitchFamily="18" charset="0"/>
                              </a:rPr>
                            </m:ctrlPr>
                          </m:barPr>
                          <m:e>
                            <m:r>
                              <m:rPr>
                                <m:sty m:val="p"/>
                              </m:rPr>
                              <a:rPr lang="en-US">
                                <a:latin typeface="Cambria Math" panose="02040503050406030204" pitchFamily="18" charset="0"/>
                              </a:rPr>
                              <m:t>A</m:t>
                            </m:r>
                          </m:e>
                        </m:bar>
                      </m:sup>
                    </m:sSubSup>
                    <m:r>
                      <a:rPr lang="en-US">
                        <a:latin typeface="Cambria Math" panose="02040503050406030204" pitchFamily="18" charset="0"/>
                      </a:rPr>
                      <m:t>,</m:t>
                    </m:r>
                    <m:sSubSup>
                      <m:sSubSupPr>
                        <m:ctrlPr>
                          <a:rPr lang="en-US" i="1">
                            <a:latin typeface="Cambria Math" panose="02040503050406030204" pitchFamily="18" charset="0"/>
                          </a:rPr>
                        </m:ctrlPr>
                      </m:sSubSupPr>
                      <m:e>
                        <m:r>
                          <m:rPr>
                            <m:sty m:val="p"/>
                          </m:rPr>
                          <a:rPr lang="en-US">
                            <a:latin typeface="Cambria Math" panose="02040503050406030204" pitchFamily="18" charset="0"/>
                          </a:rPr>
                          <m:t>L</m:t>
                        </m:r>
                      </m:e>
                      <m:sub>
                        <m:r>
                          <m:rPr>
                            <m:sty m:val="p"/>
                          </m:rPr>
                          <a:rPr lang="en-US">
                            <a:latin typeface="Cambria Math" panose="02040503050406030204" pitchFamily="18" charset="0"/>
                          </a:rPr>
                          <m:t>it</m:t>
                        </m:r>
                      </m:sub>
                      <m:sup>
                        <m:r>
                          <m:rPr>
                            <m:sty m:val="p"/>
                          </m:rPr>
                          <a:rPr lang="en-US">
                            <a:latin typeface="Cambria Math" panose="02040503050406030204" pitchFamily="18" charset="0"/>
                          </a:rPr>
                          <m:t>m</m:t>
                        </m:r>
                        <m:bar>
                          <m:barPr>
                            <m:pos m:val="top"/>
                            <m:ctrlPr>
                              <a:rPr lang="en-US" i="1">
                                <a:latin typeface="Cambria Math" panose="02040503050406030204" pitchFamily="18" charset="0"/>
                              </a:rPr>
                            </m:ctrlPr>
                          </m:barPr>
                          <m:e>
                            <m:r>
                              <m:rPr>
                                <m:sty m:val="p"/>
                              </m:rPr>
                              <a:rPr lang="en-US">
                                <a:latin typeface="Cambria Math" panose="02040503050406030204" pitchFamily="18" charset="0"/>
                              </a:rPr>
                              <m:t>A</m:t>
                            </m:r>
                          </m:e>
                        </m:bar>
                      </m:sup>
                    </m:sSubSup>
                    <m:r>
                      <a:rPr lang="en-US">
                        <a:latin typeface="Cambria Math" panose="02040503050406030204" pitchFamily="18" charset="0"/>
                      </a:rPr>
                      <m:t>,</m:t>
                    </m:r>
                    <m:sSub>
                      <m:sSubPr>
                        <m:ctrlPr>
                          <a:rPr lang="en-US" i="1">
                            <a:latin typeface="Cambria Math" panose="02040503050406030204" pitchFamily="18" charset="0"/>
                          </a:rPr>
                        </m:ctrlPr>
                      </m:sSubPr>
                      <m:e>
                        <m:r>
                          <m:rPr>
                            <m:sty m:val="p"/>
                          </m:rPr>
                          <a:rPr lang="en-US">
                            <a:latin typeface="Cambria Math" panose="02040503050406030204" pitchFamily="18" charset="0"/>
                          </a:rPr>
                          <m:t>A</m:t>
                        </m:r>
                      </m:e>
                      <m:sub>
                        <m:r>
                          <m:rPr>
                            <m:sty m:val="p"/>
                          </m:rPr>
                          <a:rPr lang="en-US">
                            <a:latin typeface="Cambria Math" panose="02040503050406030204" pitchFamily="18" charset="0"/>
                          </a:rPr>
                          <m:t>it</m:t>
                        </m:r>
                      </m:sub>
                    </m:sSub>
                    <m:r>
                      <a:rPr lang="en-US" i="1">
                        <a:latin typeface="Cambria Math" panose="02040503050406030204" pitchFamily="18" charset="0"/>
                      </a:rPr>
                      <m:t>,</m:t>
                    </m:r>
                    <m:sSub>
                      <m:sSubPr>
                        <m:ctrlPr>
                          <a:rPr lang="en-US" i="1">
                            <a:latin typeface="Cambria Math" panose="02040503050406030204" pitchFamily="18" charset="0"/>
                          </a:rPr>
                        </m:ctrlPr>
                      </m:sSubPr>
                      <m:e>
                        <m:r>
                          <m:rPr>
                            <m:sty m:val="p"/>
                          </m:rPr>
                          <a:rPr lang="en-US">
                            <a:latin typeface="Cambria Math" panose="02040503050406030204" pitchFamily="18" charset="0"/>
                          </a:rPr>
                          <m:t>C</m:t>
                        </m:r>
                      </m:e>
                      <m:sub>
                        <m:r>
                          <m:rPr>
                            <m:sty m:val="p"/>
                          </m:rPr>
                          <a:rPr lang="en-US">
                            <a:latin typeface="Cambria Math" panose="02040503050406030204" pitchFamily="18" charset="0"/>
                          </a:rPr>
                          <m:t>it</m:t>
                        </m:r>
                      </m:sub>
                    </m:sSub>
                    <m:r>
                      <a:rPr lang="en-US">
                        <a:latin typeface="Cambria Math" panose="02040503050406030204" pitchFamily="18" charset="0"/>
                      </a:rPr>
                      <m:t>,</m:t>
                    </m:r>
                    <m:sSub>
                      <m:sSubPr>
                        <m:ctrlPr>
                          <a:rPr lang="en-US" i="1">
                            <a:latin typeface="Cambria Math" panose="02040503050406030204" pitchFamily="18" charset="0"/>
                          </a:rPr>
                        </m:ctrlPr>
                      </m:sSubPr>
                      <m:e>
                        <m:r>
                          <m:rPr>
                            <m:sty m:val="p"/>
                          </m:rPr>
                          <a:rPr lang="en-US">
                            <a:latin typeface="Cambria Math" panose="02040503050406030204" pitchFamily="18" charset="0"/>
                          </a:rPr>
                          <m:t>b</m:t>
                        </m:r>
                      </m:e>
                      <m:sub>
                        <m:r>
                          <m:rPr>
                            <m:sty m:val="p"/>
                          </m:rPr>
                          <a:rPr lang="en-US">
                            <a:latin typeface="Cambria Math" panose="02040503050406030204" pitchFamily="18" charset="0"/>
                          </a:rPr>
                          <m:t>it</m:t>
                        </m:r>
                      </m:sub>
                    </m:sSub>
                    <m:r>
                      <a:rPr lang="en-US">
                        <a:latin typeface="Cambria Math" panose="02040503050406030204" pitchFamily="18" charset="0"/>
                      </a:rPr>
                      <m:t>,</m:t>
                    </m:r>
                    <m:sSub>
                      <m:sSubPr>
                        <m:ctrlPr>
                          <a:rPr lang="en-US" i="1">
                            <a:latin typeface="Cambria Math" panose="02040503050406030204" pitchFamily="18" charset="0"/>
                          </a:rPr>
                        </m:ctrlPr>
                      </m:sSubPr>
                      <m:e>
                        <m:r>
                          <m:rPr>
                            <m:sty m:val="p"/>
                          </m:rPr>
                          <a:rPr lang="en-US">
                            <a:latin typeface="Cambria Math" panose="02040503050406030204" pitchFamily="18" charset="0"/>
                          </a:rPr>
                          <m:t>X</m:t>
                        </m:r>
                      </m:e>
                      <m:sub>
                        <m:r>
                          <m:rPr>
                            <m:sty m:val="p"/>
                          </m:rPr>
                          <a:rPr lang="en-US">
                            <a:latin typeface="Cambria Math" panose="02040503050406030204" pitchFamily="18" charset="0"/>
                          </a:rPr>
                          <m:t>it</m:t>
                        </m:r>
                      </m:sub>
                    </m:sSub>
                    <m:r>
                      <a:rPr lang="en-US">
                        <a:latin typeface="Cambria Math" panose="02040503050406030204" pitchFamily="18" charset="0"/>
                      </a:rPr>
                      <m:t>)</m:t>
                    </m:r>
                  </m:oMath>
                </a14:m>
                <a:endParaRPr lang="en-US" dirty="0"/>
              </a:p>
              <a:p>
                <a:pPr lvl="1">
                  <a:buFont typeface="Wingdings" panose="05000000000000000000" pitchFamily="2" charset="2"/>
                  <a:buChar char="Ø"/>
                </a:pPr>
                <a:r>
                  <a:rPr lang="en-US" dirty="0"/>
                  <a:t>Cognitive Achievement: </a:t>
                </a:r>
                <a14:m>
                  <m:oMath xmlns:m="http://schemas.openxmlformats.org/officeDocument/2006/math">
                    <m:sSub>
                      <m:sSubPr>
                        <m:ctrlPr>
                          <a:rPr lang="en-US" i="1">
                            <a:latin typeface="Cambria Math" panose="02040503050406030204" pitchFamily="18" charset="0"/>
                          </a:rPr>
                        </m:ctrlPr>
                      </m:sSubPr>
                      <m:e>
                        <m:r>
                          <m:rPr>
                            <m:sty m:val="p"/>
                          </m:rPr>
                          <a:rPr lang="en-US">
                            <a:latin typeface="Cambria Math" panose="02040503050406030204" pitchFamily="18" charset="0"/>
                          </a:rPr>
                          <m:t>Q</m:t>
                        </m:r>
                      </m:e>
                      <m:sub>
                        <m:r>
                          <m:rPr>
                            <m:sty m:val="p"/>
                          </m:rPr>
                          <a:rPr lang="en-US">
                            <a:latin typeface="Cambria Math" panose="02040503050406030204" pitchFamily="18" charset="0"/>
                          </a:rPr>
                          <m:t>it</m:t>
                        </m:r>
                        <m:r>
                          <a:rPr lang="en-US">
                            <a:latin typeface="Cambria Math" panose="02040503050406030204" pitchFamily="18" charset="0"/>
                          </a:rPr>
                          <m:t>+1</m:t>
                        </m:r>
                      </m:sub>
                    </m:sSub>
                    <m:r>
                      <a:rPr lang="en-US">
                        <a:latin typeface="Cambria Math" panose="02040503050406030204" pitchFamily="18" charset="0"/>
                      </a:rPr>
                      <m:t>=</m:t>
                    </m:r>
                    <m:r>
                      <m:rPr>
                        <m:sty m:val="p"/>
                      </m:rPr>
                      <a:rPr lang="en-US">
                        <a:latin typeface="Cambria Math" panose="02040503050406030204" pitchFamily="18" charset="0"/>
                      </a:rPr>
                      <m:t>Q</m:t>
                    </m:r>
                    <m:r>
                      <a:rPr lang="en-US">
                        <a:latin typeface="Cambria Math" panose="02040503050406030204" pitchFamily="18" charset="0"/>
                      </a:rPr>
                      <m:t>(</m:t>
                    </m:r>
                    <m:sSub>
                      <m:sSubPr>
                        <m:ctrlPr>
                          <a:rPr lang="en-US" i="1">
                            <a:latin typeface="Cambria Math" panose="02040503050406030204" pitchFamily="18" charset="0"/>
                          </a:rPr>
                        </m:ctrlPr>
                      </m:sSubPr>
                      <m:e>
                        <m:r>
                          <m:rPr>
                            <m:sty m:val="p"/>
                          </m:rPr>
                          <a:rPr lang="en-US">
                            <a:latin typeface="Cambria Math" panose="02040503050406030204" pitchFamily="18" charset="0"/>
                          </a:rPr>
                          <m:t>H</m:t>
                        </m:r>
                      </m:e>
                      <m:sub>
                        <m:r>
                          <m:rPr>
                            <m:sty m:val="p"/>
                          </m:rPr>
                          <a:rPr lang="en-US">
                            <a:latin typeface="Cambria Math" panose="02040503050406030204" pitchFamily="18" charset="0"/>
                          </a:rPr>
                          <m:t>it</m:t>
                        </m:r>
                      </m:sub>
                    </m:sSub>
                    <m:r>
                      <a:rPr lang="en-US">
                        <a:latin typeface="Cambria Math" panose="02040503050406030204" pitchFamily="18" charset="0"/>
                      </a:rPr>
                      <m:t>,</m:t>
                    </m:r>
                    <m:sSub>
                      <m:sSubPr>
                        <m:ctrlPr>
                          <a:rPr lang="en-US" i="1">
                            <a:latin typeface="Cambria Math" panose="02040503050406030204" pitchFamily="18" charset="0"/>
                          </a:rPr>
                        </m:ctrlPr>
                      </m:sSubPr>
                      <m:e>
                        <m:r>
                          <m:rPr>
                            <m:sty m:val="p"/>
                          </m:rPr>
                          <a:rPr lang="en-US">
                            <a:latin typeface="Cambria Math" panose="02040503050406030204" pitchFamily="18" charset="0"/>
                          </a:rPr>
                          <m:t>Q</m:t>
                        </m:r>
                      </m:e>
                      <m:sub>
                        <m:r>
                          <m:rPr>
                            <m:sty m:val="p"/>
                          </m:rPr>
                          <a:rPr lang="en-US">
                            <a:latin typeface="Cambria Math" panose="02040503050406030204" pitchFamily="18" charset="0"/>
                          </a:rPr>
                          <m:t>it</m:t>
                        </m:r>
                      </m:sub>
                    </m:sSub>
                    <m:r>
                      <a:rPr lang="en-US" i="1">
                        <a:latin typeface="Cambria Math" panose="02040503050406030204" pitchFamily="18" charset="0"/>
                      </a:rPr>
                      <m:t>,</m:t>
                    </m:r>
                    <m:sSubSup>
                      <m:sSubSupPr>
                        <m:ctrlPr>
                          <a:rPr lang="en-US" i="1">
                            <a:latin typeface="Cambria Math" panose="02040503050406030204" pitchFamily="18" charset="0"/>
                          </a:rPr>
                        </m:ctrlPr>
                      </m:sSubSupPr>
                      <m:e>
                        <m:r>
                          <m:rPr>
                            <m:sty m:val="p"/>
                          </m:rPr>
                          <a:rPr lang="en-US">
                            <a:latin typeface="Cambria Math" panose="02040503050406030204" pitchFamily="18" charset="0"/>
                          </a:rPr>
                          <m:t>G</m:t>
                        </m:r>
                      </m:e>
                      <m:sub>
                        <m:r>
                          <m:rPr>
                            <m:sty m:val="p"/>
                          </m:rPr>
                          <a:rPr lang="en-US">
                            <a:latin typeface="Cambria Math" panose="02040503050406030204" pitchFamily="18" charset="0"/>
                          </a:rPr>
                          <m:t>it</m:t>
                        </m:r>
                      </m:sub>
                      <m:sup>
                        <m:bar>
                          <m:barPr>
                            <m:pos m:val="top"/>
                            <m:ctrlPr>
                              <a:rPr lang="en-US" i="1">
                                <a:latin typeface="Cambria Math" panose="02040503050406030204" pitchFamily="18" charset="0"/>
                              </a:rPr>
                            </m:ctrlPr>
                          </m:barPr>
                          <m:e>
                            <m:r>
                              <m:rPr>
                                <m:sty m:val="p"/>
                              </m:rPr>
                              <a:rPr lang="en-US">
                                <a:latin typeface="Cambria Math" panose="02040503050406030204" pitchFamily="18" charset="0"/>
                              </a:rPr>
                              <m:t>A</m:t>
                            </m:r>
                          </m:e>
                        </m:bar>
                      </m:sup>
                    </m:sSubSup>
                    <m:r>
                      <a:rPr lang="en-US">
                        <a:latin typeface="Cambria Math" panose="02040503050406030204" pitchFamily="18" charset="0"/>
                      </a:rPr>
                      <m:t>,</m:t>
                    </m:r>
                    <m:sSubSup>
                      <m:sSubSupPr>
                        <m:ctrlPr>
                          <a:rPr lang="en-US" i="1">
                            <a:latin typeface="Cambria Math" panose="02040503050406030204" pitchFamily="18" charset="0"/>
                          </a:rPr>
                        </m:ctrlPr>
                      </m:sSubSupPr>
                      <m:e>
                        <m:r>
                          <m:rPr>
                            <m:sty m:val="p"/>
                          </m:rPr>
                          <a:rPr lang="en-US">
                            <a:latin typeface="Cambria Math" panose="02040503050406030204" pitchFamily="18" charset="0"/>
                          </a:rPr>
                          <m:t>L</m:t>
                        </m:r>
                      </m:e>
                      <m:sub>
                        <m:r>
                          <m:rPr>
                            <m:sty m:val="p"/>
                          </m:rPr>
                          <a:rPr lang="en-US">
                            <a:latin typeface="Cambria Math" panose="02040503050406030204" pitchFamily="18" charset="0"/>
                          </a:rPr>
                          <m:t>it</m:t>
                        </m:r>
                      </m:sub>
                      <m:sup>
                        <m:r>
                          <m:rPr>
                            <m:sty m:val="p"/>
                          </m:rPr>
                          <a:rPr lang="en-US">
                            <a:latin typeface="Cambria Math" panose="02040503050406030204" pitchFamily="18" charset="0"/>
                          </a:rPr>
                          <m:t>m</m:t>
                        </m:r>
                        <m:bar>
                          <m:barPr>
                            <m:pos m:val="top"/>
                            <m:ctrlPr>
                              <a:rPr lang="en-US" i="1">
                                <a:latin typeface="Cambria Math" panose="02040503050406030204" pitchFamily="18" charset="0"/>
                              </a:rPr>
                            </m:ctrlPr>
                          </m:barPr>
                          <m:e>
                            <m:r>
                              <m:rPr>
                                <m:sty m:val="p"/>
                              </m:rPr>
                              <a:rPr lang="en-US">
                                <a:latin typeface="Cambria Math" panose="02040503050406030204" pitchFamily="18" charset="0"/>
                              </a:rPr>
                              <m:t>A</m:t>
                            </m:r>
                          </m:e>
                        </m:bar>
                      </m:sup>
                    </m:sSubSup>
                    <m:r>
                      <a:rPr lang="en-US">
                        <a:latin typeface="Cambria Math" panose="02040503050406030204" pitchFamily="18" charset="0"/>
                      </a:rPr>
                      <m:t>,</m:t>
                    </m:r>
                    <m:sSub>
                      <m:sSubPr>
                        <m:ctrlPr>
                          <a:rPr lang="en-US" i="1">
                            <a:latin typeface="Cambria Math" panose="02040503050406030204" pitchFamily="18" charset="0"/>
                          </a:rPr>
                        </m:ctrlPr>
                      </m:sSubPr>
                      <m:e>
                        <m:r>
                          <m:rPr>
                            <m:sty m:val="p"/>
                          </m:rPr>
                          <a:rPr lang="en-US">
                            <a:latin typeface="Cambria Math" panose="02040503050406030204" pitchFamily="18" charset="0"/>
                          </a:rPr>
                          <m:t>A</m:t>
                        </m:r>
                      </m:e>
                      <m:sub>
                        <m:r>
                          <m:rPr>
                            <m:sty m:val="p"/>
                          </m:rPr>
                          <a:rPr lang="en-US">
                            <a:latin typeface="Cambria Math" panose="02040503050406030204" pitchFamily="18" charset="0"/>
                          </a:rPr>
                          <m:t>it</m:t>
                        </m:r>
                      </m:sub>
                    </m:sSub>
                    <m:r>
                      <a:rPr lang="en-US" i="1">
                        <a:latin typeface="Cambria Math" panose="02040503050406030204" pitchFamily="18" charset="0"/>
                      </a:rPr>
                      <m:t>,</m:t>
                    </m:r>
                    <m:sSub>
                      <m:sSubPr>
                        <m:ctrlPr>
                          <a:rPr lang="en-US" i="1">
                            <a:latin typeface="Cambria Math" panose="02040503050406030204" pitchFamily="18" charset="0"/>
                          </a:rPr>
                        </m:ctrlPr>
                      </m:sSubPr>
                      <m:e>
                        <m:r>
                          <m:rPr>
                            <m:sty m:val="p"/>
                          </m:rPr>
                          <a:rPr lang="en-US">
                            <a:latin typeface="Cambria Math" panose="02040503050406030204" pitchFamily="18" charset="0"/>
                          </a:rPr>
                          <m:t>C</m:t>
                        </m:r>
                      </m:e>
                      <m:sub>
                        <m:r>
                          <m:rPr>
                            <m:sty m:val="p"/>
                          </m:rPr>
                          <a:rPr lang="en-US">
                            <a:latin typeface="Cambria Math" panose="02040503050406030204" pitchFamily="18" charset="0"/>
                          </a:rPr>
                          <m:t>it</m:t>
                        </m:r>
                      </m:sub>
                    </m:sSub>
                    <m:r>
                      <a:rPr lang="en-US" i="1">
                        <a:latin typeface="Cambria Math" panose="02040503050406030204" pitchFamily="18" charset="0"/>
                      </a:rPr>
                      <m:t>,</m:t>
                    </m:r>
                    <m:sSub>
                      <m:sSubPr>
                        <m:ctrlPr>
                          <a:rPr lang="en-US" i="1">
                            <a:latin typeface="Cambria Math" panose="02040503050406030204" pitchFamily="18" charset="0"/>
                          </a:rPr>
                        </m:ctrlPr>
                      </m:sSubPr>
                      <m:e>
                        <m:r>
                          <m:rPr>
                            <m:sty m:val="p"/>
                          </m:rPr>
                          <a:rPr lang="en-US">
                            <a:latin typeface="Cambria Math" panose="02040503050406030204" pitchFamily="18" charset="0"/>
                          </a:rPr>
                          <m:t>b</m:t>
                        </m:r>
                      </m:e>
                      <m:sub>
                        <m:r>
                          <m:rPr>
                            <m:sty m:val="p"/>
                          </m:rPr>
                          <a:rPr lang="en-US">
                            <a:latin typeface="Cambria Math" panose="02040503050406030204" pitchFamily="18" charset="0"/>
                          </a:rPr>
                          <m:t>it</m:t>
                        </m:r>
                      </m:sub>
                    </m:sSub>
                    <m:r>
                      <a:rPr lang="en-US">
                        <a:latin typeface="Cambria Math" panose="02040503050406030204" pitchFamily="18" charset="0"/>
                      </a:rPr>
                      <m:t>,</m:t>
                    </m:r>
                    <m:sSub>
                      <m:sSubPr>
                        <m:ctrlPr>
                          <a:rPr lang="en-US" i="1">
                            <a:latin typeface="Cambria Math" panose="02040503050406030204" pitchFamily="18" charset="0"/>
                          </a:rPr>
                        </m:ctrlPr>
                      </m:sSubPr>
                      <m:e>
                        <m:r>
                          <m:rPr>
                            <m:sty m:val="p"/>
                          </m:rPr>
                          <a:rPr lang="en-US">
                            <a:latin typeface="Cambria Math" panose="02040503050406030204" pitchFamily="18" charset="0"/>
                          </a:rPr>
                          <m:t>X</m:t>
                        </m:r>
                      </m:e>
                      <m:sub>
                        <m:r>
                          <m:rPr>
                            <m:sty m:val="p"/>
                          </m:rPr>
                          <a:rPr lang="en-US">
                            <a:latin typeface="Cambria Math" panose="02040503050406030204" pitchFamily="18" charset="0"/>
                          </a:rPr>
                          <m:t>it</m:t>
                        </m:r>
                      </m:sub>
                    </m:sSub>
                    <m:r>
                      <a:rPr lang="en-US">
                        <a:latin typeface="Cambria Math" panose="02040503050406030204" pitchFamily="18" charset="0"/>
                      </a:rPr>
                      <m:t>)</m:t>
                    </m:r>
                  </m:oMath>
                </a14:m>
                <a:endParaRPr lang="en-US" dirty="0"/>
              </a:p>
              <a:p>
                <a:pPr lvl="1">
                  <a:buFont typeface="Wingdings" panose="05000000000000000000" pitchFamily="2" charset="2"/>
                  <a:buChar char="Ø"/>
                </a:pPr>
                <a:r>
                  <a:rPr lang="en-US" dirty="0"/>
                  <a:t>Behavior Outcome: </a:t>
                </a:r>
                <a14:m>
                  <m:oMath xmlns:m="http://schemas.openxmlformats.org/officeDocument/2006/math">
                    <m:sSub>
                      <m:sSubPr>
                        <m:ctrlPr>
                          <a:rPr lang="en-US" i="1">
                            <a:latin typeface="Cambria Math" panose="02040503050406030204" pitchFamily="18" charset="0"/>
                          </a:rPr>
                        </m:ctrlPr>
                      </m:sSubPr>
                      <m:e>
                        <m:r>
                          <m:rPr>
                            <m:sty m:val="p"/>
                          </m:rPr>
                          <a:rPr lang="en-US">
                            <a:latin typeface="Cambria Math" panose="02040503050406030204" pitchFamily="18" charset="0"/>
                          </a:rPr>
                          <m:t>B</m:t>
                        </m:r>
                      </m:e>
                      <m:sub>
                        <m:r>
                          <m:rPr>
                            <m:sty m:val="p"/>
                          </m:rPr>
                          <a:rPr lang="en-US">
                            <a:latin typeface="Cambria Math" panose="02040503050406030204" pitchFamily="18" charset="0"/>
                          </a:rPr>
                          <m:t>it</m:t>
                        </m:r>
                        <m:r>
                          <a:rPr lang="en-US">
                            <a:latin typeface="Cambria Math" panose="02040503050406030204" pitchFamily="18" charset="0"/>
                          </a:rPr>
                          <m:t>+1</m:t>
                        </m:r>
                      </m:sub>
                    </m:sSub>
                    <m:r>
                      <a:rPr lang="en-US">
                        <a:latin typeface="Cambria Math" panose="02040503050406030204" pitchFamily="18" charset="0"/>
                      </a:rPr>
                      <m:t>=</m:t>
                    </m:r>
                    <m:r>
                      <m:rPr>
                        <m:sty m:val="p"/>
                      </m:rPr>
                      <a:rPr lang="en-US">
                        <a:latin typeface="Cambria Math" panose="02040503050406030204" pitchFamily="18" charset="0"/>
                      </a:rPr>
                      <m:t>B</m:t>
                    </m:r>
                    <m:r>
                      <a:rPr lang="en-US">
                        <a:latin typeface="Cambria Math" panose="02040503050406030204" pitchFamily="18" charset="0"/>
                      </a:rPr>
                      <m:t>(</m:t>
                    </m:r>
                    <m:sSub>
                      <m:sSubPr>
                        <m:ctrlPr>
                          <a:rPr lang="en-US" i="1">
                            <a:latin typeface="Cambria Math" panose="02040503050406030204" pitchFamily="18" charset="0"/>
                          </a:rPr>
                        </m:ctrlPr>
                      </m:sSubPr>
                      <m:e>
                        <m:r>
                          <m:rPr>
                            <m:sty m:val="p"/>
                          </m:rPr>
                          <a:rPr lang="en-US">
                            <a:latin typeface="Cambria Math" panose="02040503050406030204" pitchFamily="18" charset="0"/>
                          </a:rPr>
                          <m:t>H</m:t>
                        </m:r>
                      </m:e>
                      <m:sub>
                        <m:r>
                          <m:rPr>
                            <m:sty m:val="p"/>
                          </m:rPr>
                          <a:rPr lang="en-US">
                            <a:latin typeface="Cambria Math" panose="02040503050406030204" pitchFamily="18" charset="0"/>
                          </a:rPr>
                          <m:t>it</m:t>
                        </m:r>
                      </m:sub>
                    </m:sSub>
                    <m:r>
                      <a:rPr lang="en-US">
                        <a:latin typeface="Cambria Math" panose="02040503050406030204" pitchFamily="18" charset="0"/>
                      </a:rPr>
                      <m:t>,</m:t>
                    </m:r>
                    <m:sSub>
                      <m:sSubPr>
                        <m:ctrlPr>
                          <a:rPr lang="en-US" i="1">
                            <a:latin typeface="Cambria Math" panose="02040503050406030204" pitchFamily="18" charset="0"/>
                          </a:rPr>
                        </m:ctrlPr>
                      </m:sSubPr>
                      <m:e>
                        <m:r>
                          <m:rPr>
                            <m:sty m:val="p"/>
                          </m:rPr>
                          <a:rPr lang="en-US">
                            <a:latin typeface="Cambria Math" panose="02040503050406030204" pitchFamily="18" charset="0"/>
                          </a:rPr>
                          <m:t>Q</m:t>
                        </m:r>
                      </m:e>
                      <m:sub>
                        <m:r>
                          <m:rPr>
                            <m:sty m:val="p"/>
                          </m:rPr>
                          <a:rPr lang="en-US">
                            <a:latin typeface="Cambria Math" panose="02040503050406030204" pitchFamily="18" charset="0"/>
                          </a:rPr>
                          <m:t>it</m:t>
                        </m:r>
                      </m:sub>
                    </m:sSub>
                    <m:r>
                      <a:rPr lang="en-US" i="1">
                        <a:latin typeface="Cambria Math" panose="02040503050406030204" pitchFamily="18" charset="0"/>
                      </a:rPr>
                      <m:t>,</m:t>
                    </m:r>
                    <m:sSubSup>
                      <m:sSubSupPr>
                        <m:ctrlPr>
                          <a:rPr lang="en-US" i="1">
                            <a:latin typeface="Cambria Math" panose="02040503050406030204" pitchFamily="18" charset="0"/>
                          </a:rPr>
                        </m:ctrlPr>
                      </m:sSubSupPr>
                      <m:e>
                        <m:sSub>
                          <m:sSubPr>
                            <m:ctrlPr>
                              <a:rPr lang="en-US" i="1">
                                <a:latin typeface="Cambria Math" panose="02040503050406030204" pitchFamily="18" charset="0"/>
                              </a:rPr>
                            </m:ctrlPr>
                          </m:sSubPr>
                          <m:e>
                            <m:r>
                              <m:rPr>
                                <m:sty m:val="p"/>
                              </m:rPr>
                              <a:rPr lang="en-US">
                                <a:latin typeface="Cambria Math" panose="02040503050406030204" pitchFamily="18" charset="0"/>
                              </a:rPr>
                              <m:t>B</m:t>
                            </m:r>
                          </m:e>
                          <m:sub>
                            <m:r>
                              <m:rPr>
                                <m:sty m:val="p"/>
                              </m:rPr>
                              <a:rPr lang="en-US">
                                <a:latin typeface="Cambria Math" panose="02040503050406030204" pitchFamily="18" charset="0"/>
                              </a:rPr>
                              <m:t>it</m:t>
                            </m:r>
                          </m:sub>
                        </m:sSub>
                        <m:r>
                          <a:rPr lang="en-US">
                            <a:latin typeface="Cambria Math" panose="02040503050406030204" pitchFamily="18" charset="0"/>
                          </a:rPr>
                          <m:t>,</m:t>
                        </m:r>
                        <m:r>
                          <m:rPr>
                            <m:sty m:val="p"/>
                          </m:rPr>
                          <a:rPr lang="en-US">
                            <a:latin typeface="Cambria Math" panose="02040503050406030204" pitchFamily="18" charset="0"/>
                          </a:rPr>
                          <m:t>G</m:t>
                        </m:r>
                      </m:e>
                      <m:sub>
                        <m:r>
                          <m:rPr>
                            <m:sty m:val="p"/>
                          </m:rPr>
                          <a:rPr lang="en-US">
                            <a:latin typeface="Cambria Math" panose="02040503050406030204" pitchFamily="18" charset="0"/>
                          </a:rPr>
                          <m:t>it</m:t>
                        </m:r>
                      </m:sub>
                      <m:sup>
                        <m:bar>
                          <m:barPr>
                            <m:pos m:val="top"/>
                            <m:ctrlPr>
                              <a:rPr lang="en-US" i="1">
                                <a:latin typeface="Cambria Math" panose="02040503050406030204" pitchFamily="18" charset="0"/>
                              </a:rPr>
                            </m:ctrlPr>
                          </m:barPr>
                          <m:e>
                            <m:r>
                              <m:rPr>
                                <m:sty m:val="p"/>
                              </m:rPr>
                              <a:rPr lang="en-US">
                                <a:latin typeface="Cambria Math" panose="02040503050406030204" pitchFamily="18" charset="0"/>
                              </a:rPr>
                              <m:t>A</m:t>
                            </m:r>
                          </m:e>
                        </m:bar>
                      </m:sup>
                    </m:sSubSup>
                    <m:r>
                      <a:rPr lang="en-US">
                        <a:latin typeface="Cambria Math" panose="02040503050406030204" pitchFamily="18" charset="0"/>
                      </a:rPr>
                      <m:t>,</m:t>
                    </m:r>
                    <m:sSubSup>
                      <m:sSubSupPr>
                        <m:ctrlPr>
                          <a:rPr lang="en-US" i="1">
                            <a:latin typeface="Cambria Math" panose="02040503050406030204" pitchFamily="18" charset="0"/>
                          </a:rPr>
                        </m:ctrlPr>
                      </m:sSubSupPr>
                      <m:e>
                        <m:r>
                          <m:rPr>
                            <m:sty m:val="p"/>
                          </m:rPr>
                          <a:rPr lang="en-US">
                            <a:latin typeface="Cambria Math" panose="02040503050406030204" pitchFamily="18" charset="0"/>
                          </a:rPr>
                          <m:t>L</m:t>
                        </m:r>
                      </m:e>
                      <m:sub>
                        <m:r>
                          <m:rPr>
                            <m:sty m:val="p"/>
                          </m:rPr>
                          <a:rPr lang="en-US">
                            <a:latin typeface="Cambria Math" panose="02040503050406030204" pitchFamily="18" charset="0"/>
                          </a:rPr>
                          <m:t>it</m:t>
                        </m:r>
                      </m:sub>
                      <m:sup>
                        <m:r>
                          <m:rPr>
                            <m:sty m:val="p"/>
                          </m:rPr>
                          <a:rPr lang="en-US">
                            <a:latin typeface="Cambria Math" panose="02040503050406030204" pitchFamily="18" charset="0"/>
                          </a:rPr>
                          <m:t>m</m:t>
                        </m:r>
                        <m:bar>
                          <m:barPr>
                            <m:pos m:val="top"/>
                            <m:ctrlPr>
                              <a:rPr lang="en-US" i="1">
                                <a:latin typeface="Cambria Math" panose="02040503050406030204" pitchFamily="18" charset="0"/>
                              </a:rPr>
                            </m:ctrlPr>
                          </m:barPr>
                          <m:e>
                            <m:r>
                              <m:rPr>
                                <m:sty m:val="p"/>
                              </m:rPr>
                              <a:rPr lang="en-US">
                                <a:latin typeface="Cambria Math" panose="02040503050406030204" pitchFamily="18" charset="0"/>
                              </a:rPr>
                              <m:t>A</m:t>
                            </m:r>
                          </m:e>
                        </m:bar>
                      </m:sup>
                    </m:sSubSup>
                    <m:r>
                      <a:rPr lang="en-US">
                        <a:latin typeface="Cambria Math" panose="02040503050406030204" pitchFamily="18" charset="0"/>
                      </a:rPr>
                      <m:t>,</m:t>
                    </m:r>
                    <m:sSub>
                      <m:sSubPr>
                        <m:ctrlPr>
                          <a:rPr lang="en-US" i="1">
                            <a:latin typeface="Cambria Math" panose="02040503050406030204" pitchFamily="18" charset="0"/>
                          </a:rPr>
                        </m:ctrlPr>
                      </m:sSubPr>
                      <m:e>
                        <m:r>
                          <m:rPr>
                            <m:sty m:val="p"/>
                          </m:rPr>
                          <a:rPr lang="en-US">
                            <a:latin typeface="Cambria Math" panose="02040503050406030204" pitchFamily="18" charset="0"/>
                          </a:rPr>
                          <m:t>A</m:t>
                        </m:r>
                      </m:e>
                      <m:sub>
                        <m:r>
                          <m:rPr>
                            <m:sty m:val="p"/>
                          </m:rPr>
                          <a:rPr lang="en-US">
                            <a:latin typeface="Cambria Math" panose="02040503050406030204" pitchFamily="18" charset="0"/>
                          </a:rPr>
                          <m:t>it</m:t>
                        </m:r>
                      </m:sub>
                    </m:sSub>
                    <m:r>
                      <a:rPr lang="en-US" i="1">
                        <a:latin typeface="Cambria Math" panose="02040503050406030204" pitchFamily="18" charset="0"/>
                      </a:rPr>
                      <m:t>,</m:t>
                    </m:r>
                    <m:sSub>
                      <m:sSubPr>
                        <m:ctrlPr>
                          <a:rPr lang="en-US" i="1">
                            <a:latin typeface="Cambria Math" panose="02040503050406030204" pitchFamily="18" charset="0"/>
                          </a:rPr>
                        </m:ctrlPr>
                      </m:sSubPr>
                      <m:e>
                        <m:r>
                          <m:rPr>
                            <m:sty m:val="p"/>
                          </m:rPr>
                          <a:rPr lang="en-US">
                            <a:latin typeface="Cambria Math" panose="02040503050406030204" pitchFamily="18" charset="0"/>
                          </a:rPr>
                          <m:t>C</m:t>
                        </m:r>
                      </m:e>
                      <m:sub>
                        <m:r>
                          <m:rPr>
                            <m:sty m:val="p"/>
                          </m:rPr>
                          <a:rPr lang="en-US">
                            <a:latin typeface="Cambria Math" panose="02040503050406030204" pitchFamily="18" charset="0"/>
                          </a:rPr>
                          <m:t>it</m:t>
                        </m:r>
                      </m:sub>
                    </m:sSub>
                    <m:r>
                      <a:rPr lang="en-US" i="1">
                        <a:latin typeface="Cambria Math" panose="02040503050406030204" pitchFamily="18" charset="0"/>
                      </a:rPr>
                      <m:t>,</m:t>
                    </m:r>
                    <m:sSub>
                      <m:sSubPr>
                        <m:ctrlPr>
                          <a:rPr lang="en-US" i="1">
                            <a:latin typeface="Cambria Math" panose="02040503050406030204" pitchFamily="18" charset="0"/>
                          </a:rPr>
                        </m:ctrlPr>
                      </m:sSubPr>
                      <m:e>
                        <m:r>
                          <m:rPr>
                            <m:sty m:val="p"/>
                          </m:rPr>
                          <a:rPr lang="en-US">
                            <a:latin typeface="Cambria Math" panose="02040503050406030204" pitchFamily="18" charset="0"/>
                          </a:rPr>
                          <m:t>b</m:t>
                        </m:r>
                      </m:e>
                      <m:sub>
                        <m:r>
                          <m:rPr>
                            <m:sty m:val="p"/>
                          </m:rPr>
                          <a:rPr lang="en-US">
                            <a:latin typeface="Cambria Math" panose="02040503050406030204" pitchFamily="18" charset="0"/>
                          </a:rPr>
                          <m:t>it</m:t>
                        </m:r>
                      </m:sub>
                    </m:sSub>
                    <m:r>
                      <a:rPr lang="en-US">
                        <a:latin typeface="Cambria Math" panose="02040503050406030204" pitchFamily="18" charset="0"/>
                      </a:rPr>
                      <m:t>,</m:t>
                    </m:r>
                    <m:sSub>
                      <m:sSubPr>
                        <m:ctrlPr>
                          <a:rPr lang="en-US" i="1">
                            <a:latin typeface="Cambria Math" panose="02040503050406030204" pitchFamily="18" charset="0"/>
                          </a:rPr>
                        </m:ctrlPr>
                      </m:sSubPr>
                      <m:e>
                        <m:r>
                          <m:rPr>
                            <m:sty m:val="p"/>
                          </m:rPr>
                          <a:rPr lang="en-US">
                            <a:latin typeface="Cambria Math" panose="02040503050406030204" pitchFamily="18" charset="0"/>
                          </a:rPr>
                          <m:t>X</m:t>
                        </m:r>
                      </m:e>
                      <m:sub>
                        <m:r>
                          <m:rPr>
                            <m:sty m:val="p"/>
                          </m:rPr>
                          <a:rPr lang="en-US">
                            <a:latin typeface="Cambria Math" panose="02040503050406030204" pitchFamily="18" charset="0"/>
                          </a:rPr>
                          <m:t>it</m:t>
                        </m:r>
                      </m:sub>
                    </m:sSub>
                    <m:r>
                      <a:rPr lang="en-US">
                        <a:latin typeface="Cambria Math" panose="02040503050406030204" pitchFamily="18" charset="0"/>
                      </a:rPr>
                      <m:t>)</m:t>
                    </m:r>
                  </m:oMath>
                </a14:m>
                <a:endParaRPr lang="en-US" dirty="0" smtClean="0"/>
              </a:p>
              <a:p>
                <a:pPr marL="457200" lvl="1" indent="0">
                  <a:buNone/>
                </a:pPr>
                <a:endParaRPr lang="en-US" dirty="0"/>
              </a:p>
              <a:p>
                <a:r>
                  <a:rPr lang="en-US" sz="2400" dirty="0" smtClean="0"/>
                  <a:t>Conditional demand </a:t>
                </a:r>
                <a:r>
                  <a:rPr lang="en-US" sz="2400" dirty="0"/>
                  <a:t>functions</a:t>
                </a:r>
                <a:r>
                  <a:rPr lang="en-US" sz="2400" dirty="0" smtClean="0"/>
                  <a:t>:</a:t>
                </a:r>
                <a:endParaRPr lang="en-US" sz="2400" i="1" dirty="0"/>
              </a:p>
              <a:p>
                <a:pPr marL="0" indent="0" algn="ctr">
                  <a:buNone/>
                </a:pPr>
                <a14:m>
                  <m:oMath xmlns:m="http://schemas.openxmlformats.org/officeDocument/2006/math">
                    <m:sSub>
                      <m:sSubPr>
                        <m:ctrlPr>
                          <a:rPr lang="en-US" sz="2400" i="1">
                            <a:latin typeface="Cambria Math" panose="02040503050406030204" pitchFamily="18" charset="0"/>
                          </a:rPr>
                        </m:ctrlPr>
                      </m:sSubPr>
                      <m:e>
                        <m:r>
                          <m:rPr>
                            <m:sty m:val="p"/>
                          </m:rPr>
                          <a:rPr lang="en-US" sz="2400">
                            <a:latin typeface="Cambria Math" panose="02040503050406030204" pitchFamily="18" charset="0"/>
                          </a:rPr>
                          <m:t>J</m:t>
                        </m:r>
                      </m:e>
                      <m:sub>
                        <m:r>
                          <m:rPr>
                            <m:sty m:val="p"/>
                          </m:rPr>
                          <a:rPr lang="en-US" sz="2400">
                            <a:latin typeface="Cambria Math" panose="02040503050406030204" pitchFamily="18" charset="0"/>
                          </a:rPr>
                          <m:t>it</m:t>
                        </m:r>
                      </m:sub>
                    </m:sSub>
                    <m:r>
                      <a:rPr lang="en-US" sz="2400">
                        <a:latin typeface="Cambria Math" panose="02040503050406030204" pitchFamily="18" charset="0"/>
                      </a:rPr>
                      <m:t>=</m:t>
                    </m:r>
                    <m:r>
                      <m:rPr>
                        <m:sty m:val="p"/>
                      </m:rPr>
                      <a:rPr lang="en-US" sz="2400">
                        <a:latin typeface="Cambria Math" panose="02040503050406030204" pitchFamily="18" charset="0"/>
                      </a:rPr>
                      <m:t>f</m:t>
                    </m:r>
                    <m:d>
                      <m:dPr>
                        <m:ctrlPr>
                          <a:rPr lang="en-US" sz="2400" i="1">
                            <a:latin typeface="Cambria Math" panose="02040503050406030204" pitchFamily="18" charset="0"/>
                          </a:rPr>
                        </m:ctrlPr>
                      </m:dPr>
                      <m:e>
                        <m:sSub>
                          <m:sSubPr>
                            <m:ctrlPr>
                              <a:rPr lang="en-US" sz="2400" i="1">
                                <a:latin typeface="Cambria Math" panose="02040503050406030204" pitchFamily="18" charset="0"/>
                              </a:rPr>
                            </m:ctrlPr>
                          </m:sSubPr>
                          <m:e>
                            <m:r>
                              <m:rPr>
                                <m:sty m:val="p"/>
                              </m:rPr>
                              <a:rPr lang="en-US" sz="2400">
                                <a:latin typeface="Cambria Math" panose="02040503050406030204" pitchFamily="18" charset="0"/>
                              </a:rPr>
                              <m:t>H</m:t>
                            </m:r>
                          </m:e>
                          <m:sub>
                            <m:r>
                              <m:rPr>
                                <m:sty m:val="p"/>
                              </m:rPr>
                              <a:rPr lang="en-US" sz="2400">
                                <a:latin typeface="Cambria Math" panose="02040503050406030204" pitchFamily="18" charset="0"/>
                              </a:rPr>
                              <m:t>it</m:t>
                            </m:r>
                          </m:sub>
                        </m:sSub>
                        <m:r>
                          <a:rPr lang="en-US" sz="2400" i="1">
                            <a:latin typeface="Cambria Math" panose="02040503050406030204" pitchFamily="18" charset="0"/>
                          </a:rPr>
                          <m:t>,</m:t>
                        </m:r>
                        <m:sSub>
                          <m:sSubPr>
                            <m:ctrlPr>
                              <a:rPr lang="en-US" sz="2400" i="1">
                                <a:latin typeface="Cambria Math" panose="02040503050406030204" pitchFamily="18" charset="0"/>
                              </a:rPr>
                            </m:ctrlPr>
                          </m:sSubPr>
                          <m:e>
                            <m:r>
                              <m:rPr>
                                <m:sty m:val="p"/>
                              </m:rPr>
                              <a:rPr lang="en-US" sz="2400">
                                <a:latin typeface="Cambria Math" panose="02040503050406030204" pitchFamily="18" charset="0"/>
                              </a:rPr>
                              <m:t>Q</m:t>
                            </m:r>
                          </m:e>
                          <m:sub>
                            <m:r>
                              <m:rPr>
                                <m:sty m:val="p"/>
                              </m:rPr>
                              <a:rPr lang="en-US" sz="2400">
                                <a:latin typeface="Cambria Math" panose="02040503050406030204" pitchFamily="18" charset="0"/>
                              </a:rPr>
                              <m:t>it</m:t>
                            </m:r>
                          </m:sub>
                        </m:sSub>
                        <m:r>
                          <a:rPr lang="en-US" sz="2400">
                            <a:latin typeface="Cambria Math" panose="02040503050406030204" pitchFamily="18" charset="0"/>
                          </a:rPr>
                          <m:t>,</m:t>
                        </m:r>
                        <m:sSub>
                          <m:sSubPr>
                            <m:ctrlPr>
                              <a:rPr lang="en-US" sz="2400" i="1">
                                <a:latin typeface="Cambria Math" panose="02040503050406030204" pitchFamily="18" charset="0"/>
                              </a:rPr>
                            </m:ctrlPr>
                          </m:sSubPr>
                          <m:e>
                            <m:r>
                              <m:rPr>
                                <m:sty m:val="p"/>
                              </m:rPr>
                              <a:rPr lang="en-US" sz="2400">
                                <a:latin typeface="Cambria Math" panose="02040503050406030204" pitchFamily="18" charset="0"/>
                              </a:rPr>
                              <m:t>B</m:t>
                            </m:r>
                          </m:e>
                          <m:sub>
                            <m:r>
                              <m:rPr>
                                <m:sty m:val="p"/>
                              </m:rPr>
                              <a:rPr lang="en-US" sz="2400">
                                <a:latin typeface="Cambria Math" panose="02040503050406030204" pitchFamily="18" charset="0"/>
                              </a:rPr>
                              <m:t>it</m:t>
                            </m:r>
                          </m:sub>
                        </m:sSub>
                        <m:r>
                          <a:rPr lang="en-US" sz="2400">
                            <a:latin typeface="Cambria Math" panose="02040503050406030204" pitchFamily="18" charset="0"/>
                          </a:rPr>
                          <m:t>,</m:t>
                        </m:r>
                        <m:sSub>
                          <m:sSubPr>
                            <m:ctrlPr>
                              <a:rPr lang="en-US" sz="2400" i="1">
                                <a:latin typeface="Cambria Math" panose="02040503050406030204" pitchFamily="18" charset="0"/>
                              </a:rPr>
                            </m:ctrlPr>
                          </m:sSubPr>
                          <m:e>
                            <m:r>
                              <m:rPr>
                                <m:sty m:val="p"/>
                              </m:rPr>
                              <a:rPr lang="en-US" sz="2400">
                                <a:latin typeface="Cambria Math" panose="02040503050406030204" pitchFamily="18" charset="0"/>
                              </a:rPr>
                              <m:t>E</m:t>
                            </m:r>
                          </m:e>
                          <m:sub>
                            <m:r>
                              <m:rPr>
                                <m:sty m:val="p"/>
                              </m:rPr>
                              <a:rPr lang="en-US" sz="2400">
                                <a:latin typeface="Cambria Math" panose="02040503050406030204" pitchFamily="18" charset="0"/>
                              </a:rPr>
                              <m:t>it</m:t>
                            </m:r>
                          </m:sub>
                        </m:sSub>
                        <m:r>
                          <a:rPr lang="en-US" sz="2400">
                            <a:latin typeface="Cambria Math" panose="02040503050406030204" pitchFamily="18" charset="0"/>
                          </a:rPr>
                          <m:t>,</m:t>
                        </m:r>
                        <m:sSub>
                          <m:sSubPr>
                            <m:ctrlPr>
                              <a:rPr lang="en-US" sz="2400" i="1">
                                <a:latin typeface="Cambria Math" panose="02040503050406030204" pitchFamily="18" charset="0"/>
                              </a:rPr>
                            </m:ctrlPr>
                          </m:sSubPr>
                          <m:e>
                            <m:r>
                              <m:rPr>
                                <m:sty m:val="p"/>
                              </m:rPr>
                              <a:rPr lang="en-US" sz="2400">
                                <a:latin typeface="Cambria Math" panose="02040503050406030204" pitchFamily="18" charset="0"/>
                              </a:rPr>
                              <m:t>C</m:t>
                            </m:r>
                          </m:e>
                          <m:sub>
                            <m:r>
                              <m:rPr>
                                <m:sty m:val="p"/>
                              </m:rPr>
                              <a:rPr lang="en-US" sz="2400">
                                <a:latin typeface="Cambria Math" panose="02040503050406030204" pitchFamily="18" charset="0"/>
                              </a:rPr>
                              <m:t>it</m:t>
                            </m:r>
                          </m:sub>
                        </m:sSub>
                        <m:r>
                          <a:rPr lang="en-US" sz="2400">
                            <a:latin typeface="Cambria Math" panose="02040503050406030204" pitchFamily="18" charset="0"/>
                          </a:rPr>
                          <m:t>,</m:t>
                        </m:r>
                        <m:r>
                          <a:rPr lang="en-US" sz="2400" i="1">
                            <a:latin typeface="Cambria Math" panose="02040503050406030204" pitchFamily="18" charset="0"/>
                          </a:rPr>
                          <m:t> </m:t>
                        </m:r>
                        <m:sSub>
                          <m:sSubPr>
                            <m:ctrlPr>
                              <a:rPr lang="en-US" sz="2400" i="1">
                                <a:latin typeface="Cambria Math" panose="02040503050406030204" pitchFamily="18" charset="0"/>
                              </a:rPr>
                            </m:ctrlPr>
                          </m:sSubPr>
                          <m:e>
                            <m:r>
                              <m:rPr>
                                <m:sty m:val="p"/>
                              </m:rPr>
                              <a:rPr lang="en-US" sz="2400">
                                <a:latin typeface="Cambria Math" panose="02040503050406030204" pitchFamily="18" charset="0"/>
                              </a:rPr>
                              <m:t>b</m:t>
                            </m:r>
                          </m:e>
                          <m:sub>
                            <m:r>
                              <m:rPr>
                                <m:sty m:val="p"/>
                              </m:rPr>
                              <a:rPr lang="en-US" sz="2400">
                                <a:latin typeface="Cambria Math" panose="02040503050406030204" pitchFamily="18" charset="0"/>
                              </a:rPr>
                              <m:t>it</m:t>
                            </m:r>
                          </m:sub>
                        </m:sSub>
                        <m:r>
                          <a:rPr lang="en-US" sz="2400">
                            <a:latin typeface="Cambria Math" panose="02040503050406030204" pitchFamily="18" charset="0"/>
                          </a:rPr>
                          <m:t>,</m:t>
                        </m:r>
                        <m:sSub>
                          <m:sSubPr>
                            <m:ctrlPr>
                              <a:rPr lang="en-US" sz="2400" i="1">
                                <a:latin typeface="Cambria Math" panose="02040503050406030204" pitchFamily="18" charset="0"/>
                              </a:rPr>
                            </m:ctrlPr>
                          </m:sSubPr>
                          <m:e>
                            <m:r>
                              <m:rPr>
                                <m:sty m:val="p"/>
                              </m:rPr>
                              <a:rPr lang="en-US" sz="2400">
                                <a:latin typeface="Cambria Math" panose="02040503050406030204" pitchFamily="18" charset="0"/>
                              </a:rPr>
                              <m:t>X</m:t>
                            </m:r>
                          </m:e>
                          <m:sub>
                            <m:r>
                              <m:rPr>
                                <m:sty m:val="p"/>
                              </m:rPr>
                              <a:rPr lang="en-US" sz="2400">
                                <a:latin typeface="Cambria Math" panose="02040503050406030204" pitchFamily="18" charset="0"/>
                              </a:rPr>
                              <m:t>it</m:t>
                            </m:r>
                          </m:sub>
                        </m:sSub>
                        <m:r>
                          <a:rPr lang="en-US" sz="2400">
                            <a:latin typeface="Cambria Math" panose="02040503050406030204" pitchFamily="18" charset="0"/>
                          </a:rPr>
                          <m:t>,</m:t>
                        </m:r>
                        <m:sSubSup>
                          <m:sSubSupPr>
                            <m:ctrlPr>
                              <a:rPr lang="en-US" sz="2400" i="1">
                                <a:latin typeface="Cambria Math" panose="02040503050406030204" pitchFamily="18" charset="0"/>
                              </a:rPr>
                            </m:ctrlPr>
                          </m:sSubSupPr>
                          <m:e>
                            <m:r>
                              <m:rPr>
                                <m:sty m:val="p"/>
                              </m:rPr>
                              <a:rPr lang="en-US" sz="2400">
                                <a:latin typeface="Cambria Math" panose="02040503050406030204" pitchFamily="18" charset="0"/>
                              </a:rPr>
                              <m:t>P</m:t>
                            </m:r>
                          </m:e>
                          <m:sub>
                            <m:r>
                              <m:rPr>
                                <m:sty m:val="p"/>
                              </m:rPr>
                              <a:rPr lang="en-US" sz="2400">
                                <a:latin typeface="Cambria Math" panose="02040503050406030204" pitchFamily="18" charset="0"/>
                              </a:rPr>
                              <m:t>t</m:t>
                            </m:r>
                          </m:sub>
                          <m:sup>
                            <m:r>
                              <m:rPr>
                                <m:sty m:val="p"/>
                              </m:rPr>
                              <a:rPr lang="en-US" sz="2400">
                                <a:latin typeface="Cambria Math" panose="02040503050406030204" pitchFamily="18" charset="0"/>
                              </a:rPr>
                              <m:t>G</m:t>
                            </m:r>
                          </m:sup>
                        </m:sSubSup>
                        <m:r>
                          <a:rPr lang="en-US" sz="2400">
                            <a:latin typeface="Cambria Math" panose="02040503050406030204" pitchFamily="18" charset="0"/>
                          </a:rPr>
                          <m:t>,</m:t>
                        </m:r>
                        <m:sSub>
                          <m:sSubPr>
                            <m:ctrlPr>
                              <a:rPr lang="en-US" sz="2400" i="1">
                                <a:latin typeface="Cambria Math" panose="02040503050406030204" pitchFamily="18" charset="0"/>
                              </a:rPr>
                            </m:ctrlPr>
                          </m:sSubPr>
                          <m:e>
                            <m:r>
                              <m:rPr>
                                <m:sty m:val="p"/>
                              </m:rPr>
                              <a:rPr lang="en-US" sz="2400" b="0" i="0" smtClean="0">
                                <a:latin typeface="Cambria Math" panose="02040503050406030204" pitchFamily="18" charset="0"/>
                              </a:rPr>
                              <m:t>I</m:t>
                            </m:r>
                          </m:e>
                          <m:sub>
                            <m:r>
                              <m:rPr>
                                <m:sty m:val="p"/>
                              </m:rPr>
                              <a:rPr lang="en-US" sz="2400">
                                <a:latin typeface="Cambria Math" panose="02040503050406030204" pitchFamily="18" charset="0"/>
                              </a:rPr>
                              <m:t>it</m:t>
                            </m:r>
                          </m:sub>
                        </m:sSub>
                      </m:e>
                    </m:d>
                    <m:r>
                      <a:rPr lang="en-US" sz="2400" i="1" smtClean="0">
                        <a:latin typeface="Cambria Math" panose="02040503050406030204" pitchFamily="18" charset="0"/>
                      </a:rPr>
                      <m:t>       </m:t>
                    </m:r>
                    <m:r>
                      <a:rPr lang="en-US" sz="2400" i="0" smtClean="0">
                        <a:latin typeface="Cambria Math" panose="02040503050406030204" pitchFamily="18" charset="0"/>
                      </a:rPr>
                      <m:t>  </m:t>
                    </m:r>
                    <m:r>
                      <m:rPr>
                        <m:sty m:val="p"/>
                      </m:rPr>
                      <a:rPr lang="en-US" sz="2400" b="0" i="0" smtClean="0">
                        <a:latin typeface="Cambria Math" panose="02040503050406030204" pitchFamily="18" charset="0"/>
                      </a:rPr>
                      <m:t>J</m:t>
                    </m:r>
                    <m:r>
                      <a:rPr lang="en-US" sz="2400" b="0" i="1" smtClean="0">
                        <a:latin typeface="Cambria Math" panose="02040503050406030204" pitchFamily="18" charset="0"/>
                      </a:rPr>
                      <m:t>={</m:t>
                    </m:r>
                  </m:oMath>
                </a14:m>
                <a:r>
                  <a:rPr lang="en-US" sz="2400" dirty="0" smtClean="0"/>
                  <a:t>A,</a:t>
                </a:r>
                <a14:m>
                  <m:oMath xmlns:m="http://schemas.openxmlformats.org/officeDocument/2006/math">
                    <m:sSup>
                      <m:sSupPr>
                        <m:ctrlPr>
                          <a:rPr lang="en-US" sz="2400" i="1" dirty="0" smtClean="0">
                            <a:latin typeface="Cambria Math" panose="02040503050406030204" pitchFamily="18" charset="0"/>
                          </a:rPr>
                        </m:ctrlPr>
                      </m:sSupPr>
                      <m:e>
                        <m:r>
                          <m:rPr>
                            <m:sty m:val="p"/>
                          </m:rPr>
                          <a:rPr lang="en-US" sz="2400" b="0" i="0" dirty="0" smtClean="0">
                            <a:latin typeface="Cambria Math" panose="02040503050406030204" pitchFamily="18" charset="0"/>
                          </a:rPr>
                          <m:t>G</m:t>
                        </m:r>
                      </m:e>
                      <m:sup>
                        <m:acc>
                          <m:accPr>
                            <m:chr m:val="̅"/>
                            <m:ctrlPr>
                              <a:rPr lang="en-US" sz="2400" i="1" dirty="0" smtClean="0">
                                <a:latin typeface="Cambria Math" panose="02040503050406030204" pitchFamily="18" charset="0"/>
                              </a:rPr>
                            </m:ctrlPr>
                          </m:accPr>
                          <m:e>
                            <m:r>
                              <m:rPr>
                                <m:sty m:val="p"/>
                              </m:rPr>
                              <a:rPr lang="en-US" sz="2400" b="0" i="0" dirty="0" smtClean="0">
                                <a:latin typeface="Cambria Math" panose="02040503050406030204" pitchFamily="18" charset="0"/>
                              </a:rPr>
                              <m:t>A</m:t>
                            </m:r>
                          </m:e>
                        </m:acc>
                      </m:sup>
                    </m:sSup>
                  </m:oMath>
                </a14:m>
                <a:r>
                  <a:rPr lang="en-US" sz="2400" dirty="0" smtClean="0"/>
                  <a:t>,</a:t>
                </a:r>
                <a14:m>
                  <m:oMath xmlns:m="http://schemas.openxmlformats.org/officeDocument/2006/math">
                    <m:sSup>
                      <m:sSupPr>
                        <m:ctrlPr>
                          <a:rPr lang="en-US" sz="2400" i="1" dirty="0">
                            <a:latin typeface="Cambria Math" panose="02040503050406030204" pitchFamily="18" charset="0"/>
                          </a:rPr>
                        </m:ctrlPr>
                      </m:sSupPr>
                      <m:e>
                        <m:r>
                          <m:rPr>
                            <m:sty m:val="p"/>
                          </m:rPr>
                          <a:rPr lang="en-US" sz="2400" b="0" i="0" dirty="0" smtClean="0">
                            <a:latin typeface="Cambria Math" panose="02040503050406030204" pitchFamily="18" charset="0"/>
                          </a:rPr>
                          <m:t>L</m:t>
                        </m:r>
                      </m:e>
                      <m:sup>
                        <m:r>
                          <m:rPr>
                            <m:sty m:val="p"/>
                          </m:rPr>
                          <a:rPr lang="en-US" sz="2400" b="0" i="0" dirty="0" smtClean="0">
                            <a:latin typeface="Cambria Math" panose="02040503050406030204" pitchFamily="18" charset="0"/>
                          </a:rPr>
                          <m:t>m</m:t>
                        </m:r>
                        <m:acc>
                          <m:accPr>
                            <m:chr m:val="̅"/>
                            <m:ctrlPr>
                              <a:rPr lang="en-US" sz="2400" i="1" dirty="0">
                                <a:latin typeface="Cambria Math" panose="02040503050406030204" pitchFamily="18" charset="0"/>
                              </a:rPr>
                            </m:ctrlPr>
                          </m:accPr>
                          <m:e>
                            <m:r>
                              <m:rPr>
                                <m:sty m:val="p"/>
                              </m:rPr>
                              <a:rPr lang="en-US" sz="2400" i="0" dirty="0">
                                <a:latin typeface="Cambria Math" panose="02040503050406030204" pitchFamily="18" charset="0"/>
                              </a:rPr>
                              <m:t>A</m:t>
                            </m:r>
                          </m:e>
                        </m:acc>
                      </m:sup>
                    </m:sSup>
                  </m:oMath>
                </a14:m>
                <a:r>
                  <a:rPr lang="en-US" sz="2400" dirty="0" smtClean="0"/>
                  <a:t>}</a:t>
                </a:r>
                <a:endParaRPr lang="en-US" sz="2400" dirty="0"/>
              </a:p>
              <a:p>
                <a:pPr marL="0" indent="0">
                  <a:buNone/>
                </a:pPr>
                <a:endParaRPr lang="en-US" sz="2400" dirty="0"/>
              </a:p>
              <a:p>
                <a:pPr marL="0" indent="0">
                  <a:buNone/>
                </a:pPr>
                <a:r>
                  <a:rPr lang="en-US" sz="1600" i="1" dirty="0" smtClean="0"/>
                  <a:t>    where </a:t>
                </a:r>
                <a:r>
                  <a:rPr lang="en-US" sz="1600" dirty="0" smtClean="0"/>
                  <a:t>I</a:t>
                </a:r>
                <a:r>
                  <a:rPr lang="en-US" sz="1600" i="1" dirty="0" smtClean="0"/>
                  <a:t> is the net </a:t>
                </a:r>
                <a:r>
                  <a:rPr lang="en-US" sz="1600" i="1" dirty="0"/>
                  <a:t>household income after the child care expenditures for the child are subtracted </a:t>
                </a:r>
                <a:r>
                  <a:rPr lang="en-US" sz="1600" i="1" dirty="0" smtClean="0"/>
                  <a:t>(</a:t>
                </a:r>
                <a:r>
                  <a:rPr lang="en-US" sz="1600" i="1" dirty="0" err="1" smtClean="0"/>
                  <a:t>Mityakov</a:t>
                </a:r>
                <a:r>
                  <a:rPr lang="en-US" sz="1600" i="1" dirty="0" smtClean="0"/>
                  <a:t> and </a:t>
                </a:r>
                <a:r>
                  <a:rPr lang="en-US" sz="1600" i="1" dirty="0" err="1" smtClean="0"/>
                  <a:t>Mroz</a:t>
                </a:r>
                <a:r>
                  <a:rPr lang="en-US" sz="1600" i="1" dirty="0" smtClean="0"/>
                  <a:t>, 2013)</a:t>
                </a:r>
              </a:p>
            </p:txBody>
          </p:sp>
        </mc:Choice>
        <mc:Fallback xmlns="">
          <p:sp>
            <p:nvSpPr>
              <p:cNvPr id="5" name="Content Placeholder 3"/>
              <p:cNvSpPr>
                <a:spLocks noGrp="1" noRot="1" noChangeAspect="1" noMove="1" noResize="1" noEditPoints="1" noAdjustHandles="1" noChangeArrowheads="1" noChangeShapeType="1" noTextEdit="1"/>
              </p:cNvSpPr>
              <p:nvPr>
                <p:ph idx="1"/>
              </p:nvPr>
            </p:nvSpPr>
            <p:spPr>
              <a:xfrm>
                <a:off x="739049" y="1096429"/>
                <a:ext cx="10757858" cy="5514610"/>
              </a:xfrm>
              <a:blipFill rotWithShape="0">
                <a:blip r:embed="rId3"/>
                <a:stretch>
                  <a:fillRect l="-737" t="-1106"/>
                </a:stretch>
              </a:blipFill>
            </p:spPr>
            <p:txBody>
              <a:bodyPr/>
              <a:lstStyle/>
              <a:p>
                <a:r>
                  <a:rPr lang="en-US">
                    <a:noFill/>
                  </a:rPr>
                  <a:t> </a:t>
                </a:r>
              </a:p>
            </p:txBody>
          </p:sp>
        </mc:Fallback>
      </mc:AlternateContent>
      <p:sp>
        <p:nvSpPr>
          <p:cNvPr id="7" name="Title 1"/>
          <p:cNvSpPr>
            <a:spLocks noGrp="1"/>
          </p:cNvSpPr>
          <p:nvPr>
            <p:ph type="title"/>
          </p:nvPr>
        </p:nvSpPr>
        <p:spPr>
          <a:xfrm>
            <a:off x="642650" y="342884"/>
            <a:ext cx="10515600" cy="653184"/>
          </a:xfrm>
        </p:spPr>
        <p:txBody>
          <a:bodyPr>
            <a:normAutofit/>
          </a:bodyPr>
          <a:lstStyle/>
          <a:p>
            <a:r>
              <a:rPr lang="en-US" sz="3200" b="1" dirty="0" smtClean="0"/>
              <a:t>More specifically…</a:t>
            </a:r>
            <a:endParaRPr lang="en-US" sz="3200" b="1" dirty="0"/>
          </a:p>
        </p:txBody>
      </p:sp>
    </p:spTree>
    <p:extLst>
      <p:ext uri="{BB962C8B-B14F-4D97-AF65-F5344CB8AC3E}">
        <p14:creationId xmlns:p14="http://schemas.microsoft.com/office/powerpoint/2010/main" val="23415849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xEl>
                                              <p:pRg st="2" end="2"/>
                                            </p:txEl>
                                          </p:spTgt>
                                        </p:tgtEl>
                                        <p:attrNameLst>
                                          <p:attrName>style.visibility</p:attrName>
                                        </p:attrNameLst>
                                      </p:cBhvr>
                                      <p:to>
                                        <p:strVal val="visible"/>
                                      </p:to>
                                    </p:set>
                                    <p:animEffect transition="in" filter="fade">
                                      <p:cBhvr>
                                        <p:cTn id="12" dur="500"/>
                                        <p:tgtEl>
                                          <p:spTgt spid="5">
                                            <p:txEl>
                                              <p:pRg st="2" end="2"/>
                                            </p:txEl>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5">
                                            <p:txEl>
                                              <p:pRg st="3" end="3"/>
                                            </p:txEl>
                                          </p:spTgt>
                                        </p:tgtEl>
                                        <p:attrNameLst>
                                          <p:attrName>style.visibility</p:attrName>
                                        </p:attrNameLst>
                                      </p:cBhvr>
                                      <p:to>
                                        <p:strVal val="visible"/>
                                      </p:to>
                                    </p:set>
                                    <p:animEffect transition="in" filter="fade">
                                      <p:cBhvr>
                                        <p:cTn id="15" dur="500"/>
                                        <p:tgtEl>
                                          <p:spTgt spid="5">
                                            <p:txEl>
                                              <p:pRg st="3" end="3"/>
                                            </p:txEl>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5">
                                            <p:txEl>
                                              <p:pRg st="4" end="4"/>
                                            </p:txEl>
                                          </p:spTgt>
                                        </p:tgtEl>
                                        <p:attrNameLst>
                                          <p:attrName>style.visibility</p:attrName>
                                        </p:attrNameLst>
                                      </p:cBhvr>
                                      <p:to>
                                        <p:strVal val="visible"/>
                                      </p:to>
                                    </p:set>
                                    <p:animEffect transition="in" filter="fade">
                                      <p:cBhvr>
                                        <p:cTn id="18" dur="500"/>
                                        <p:tgtEl>
                                          <p:spTgt spid="5">
                                            <p:txEl>
                                              <p:pRg st="4" end="4"/>
                                            </p:txEl>
                                          </p:spTgt>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5">
                                            <p:txEl>
                                              <p:pRg st="5" end="5"/>
                                            </p:txEl>
                                          </p:spTgt>
                                        </p:tgtEl>
                                        <p:attrNameLst>
                                          <p:attrName>style.visibility</p:attrName>
                                        </p:attrNameLst>
                                      </p:cBhvr>
                                      <p:to>
                                        <p:strVal val="visible"/>
                                      </p:to>
                                    </p:set>
                                    <p:animEffect transition="in" filter="fade">
                                      <p:cBhvr>
                                        <p:cTn id="21" dur="500"/>
                                        <p:tgtEl>
                                          <p:spTgt spid="5">
                                            <p:txEl>
                                              <p:pRg st="5" end="5"/>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grpId="0" nodeType="clickEffect">
                                  <p:stCondLst>
                                    <p:cond delay="0"/>
                                  </p:stCondLst>
                                  <p:childTnLst>
                                    <p:set>
                                      <p:cBhvr>
                                        <p:cTn id="25" dur="1" fill="hold">
                                          <p:stCondLst>
                                            <p:cond delay="0"/>
                                          </p:stCondLst>
                                        </p:cTn>
                                        <p:tgtEl>
                                          <p:spTgt spid="5">
                                            <p:txEl>
                                              <p:pRg st="7" end="7"/>
                                            </p:txEl>
                                          </p:spTgt>
                                        </p:tgtEl>
                                        <p:attrNameLst>
                                          <p:attrName>style.visibility</p:attrName>
                                        </p:attrNameLst>
                                      </p:cBhvr>
                                      <p:to>
                                        <p:strVal val="visible"/>
                                      </p:to>
                                    </p:set>
                                    <p:animEffect transition="in" filter="fade">
                                      <p:cBhvr>
                                        <p:cTn id="26" dur="500"/>
                                        <p:tgtEl>
                                          <p:spTgt spid="5">
                                            <p:txEl>
                                              <p:pRg st="7" end="7"/>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grpId="0" nodeType="clickEffect">
                                  <p:stCondLst>
                                    <p:cond delay="0"/>
                                  </p:stCondLst>
                                  <p:childTnLst>
                                    <p:set>
                                      <p:cBhvr>
                                        <p:cTn id="30" dur="1" fill="hold">
                                          <p:stCondLst>
                                            <p:cond delay="0"/>
                                          </p:stCondLst>
                                        </p:cTn>
                                        <p:tgtEl>
                                          <p:spTgt spid="5">
                                            <p:txEl>
                                              <p:pRg st="8" end="8"/>
                                            </p:txEl>
                                          </p:spTgt>
                                        </p:tgtEl>
                                        <p:attrNameLst>
                                          <p:attrName>style.visibility</p:attrName>
                                        </p:attrNameLst>
                                      </p:cBhvr>
                                      <p:to>
                                        <p:strVal val="visible"/>
                                      </p:to>
                                    </p:set>
                                    <p:animEffect transition="in" filter="fade">
                                      <p:cBhvr>
                                        <p:cTn id="31" dur="500"/>
                                        <p:tgtEl>
                                          <p:spTgt spid="5">
                                            <p:txEl>
                                              <p:pRg st="8" end="8"/>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10" presetClass="entr" presetSubtype="0" fill="hold" grpId="0" nodeType="clickEffect">
                                  <p:stCondLst>
                                    <p:cond delay="0"/>
                                  </p:stCondLst>
                                  <p:childTnLst>
                                    <p:set>
                                      <p:cBhvr>
                                        <p:cTn id="35" dur="1" fill="hold">
                                          <p:stCondLst>
                                            <p:cond delay="0"/>
                                          </p:stCondLst>
                                        </p:cTn>
                                        <p:tgtEl>
                                          <p:spTgt spid="5">
                                            <p:txEl>
                                              <p:pRg st="10" end="10"/>
                                            </p:txEl>
                                          </p:spTgt>
                                        </p:tgtEl>
                                        <p:attrNameLst>
                                          <p:attrName>style.visibility</p:attrName>
                                        </p:attrNameLst>
                                      </p:cBhvr>
                                      <p:to>
                                        <p:strVal val="visible"/>
                                      </p:to>
                                    </p:set>
                                    <p:animEffect transition="in" filter="fade">
                                      <p:cBhvr>
                                        <p:cTn id="36" dur="500"/>
                                        <p:tgtEl>
                                          <p:spTgt spid="5">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uiExpand="1"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5" name="Content Placeholder 3"/>
              <p:cNvSpPr>
                <a:spLocks noGrp="1"/>
              </p:cNvSpPr>
              <p:nvPr>
                <p:ph idx="1"/>
              </p:nvPr>
            </p:nvSpPr>
            <p:spPr>
              <a:xfrm>
                <a:off x="739049" y="1096429"/>
                <a:ext cx="10757858" cy="5514610"/>
              </a:xfrm>
            </p:spPr>
            <p:txBody>
              <a:bodyPr>
                <a:normAutofit/>
              </a:bodyPr>
              <a:lstStyle/>
              <a:p>
                <a:pPr marL="0" indent="0">
                  <a:buNone/>
                </a:pPr>
                <a:endParaRPr lang="en-US" sz="2400" dirty="0"/>
              </a:p>
              <a:p>
                <a:r>
                  <a:rPr lang="en-US" sz="2400" dirty="0"/>
                  <a:t>Hybrid </a:t>
                </a:r>
                <a:r>
                  <a:rPr lang="en-US" sz="2400" dirty="0" smtClean="0"/>
                  <a:t>production functions:</a:t>
                </a:r>
                <a:endParaRPr lang="en-US" sz="2400" dirty="0"/>
              </a:p>
              <a:p>
                <a:pPr marL="0" indent="0" algn="ctr">
                  <a:buNone/>
                </a:pPr>
                <a14:m>
                  <m:oMath xmlns:m="http://schemas.openxmlformats.org/officeDocument/2006/math">
                    <m:sSub>
                      <m:sSubPr>
                        <m:ctrlPr>
                          <a:rPr lang="en-US" sz="2400" i="1">
                            <a:latin typeface="Cambria Math" panose="02040503050406030204" pitchFamily="18" charset="0"/>
                          </a:rPr>
                        </m:ctrlPr>
                      </m:sSubPr>
                      <m:e>
                        <m:r>
                          <m:rPr>
                            <m:sty m:val="p"/>
                          </m:rPr>
                          <a:rPr lang="en-US" sz="2400" b="0" i="0" smtClean="0">
                            <a:latin typeface="Cambria Math" panose="02040503050406030204" pitchFamily="18" charset="0"/>
                          </a:rPr>
                          <m:t>F</m:t>
                        </m:r>
                      </m:e>
                      <m:sub>
                        <m:r>
                          <m:rPr>
                            <m:sty m:val="p"/>
                          </m:rPr>
                          <a:rPr lang="en-US" sz="2400">
                            <a:latin typeface="Cambria Math" panose="02040503050406030204" pitchFamily="18" charset="0"/>
                          </a:rPr>
                          <m:t>it</m:t>
                        </m:r>
                        <m:r>
                          <a:rPr lang="en-US" sz="2400">
                            <a:latin typeface="Cambria Math" panose="02040503050406030204" pitchFamily="18" charset="0"/>
                          </a:rPr>
                          <m:t>+1</m:t>
                        </m:r>
                      </m:sub>
                    </m:sSub>
                    <m:r>
                      <a:rPr lang="en-US" sz="2400">
                        <a:latin typeface="Cambria Math" panose="02040503050406030204" pitchFamily="18" charset="0"/>
                      </a:rPr>
                      <m:t>=</m:t>
                    </m:r>
                    <m:r>
                      <m:rPr>
                        <m:sty m:val="p"/>
                      </m:rPr>
                      <a:rPr lang="en-US" sz="2400" b="0" i="0" smtClean="0">
                        <a:latin typeface="Cambria Math" panose="02040503050406030204" pitchFamily="18" charset="0"/>
                      </a:rPr>
                      <m:t>f</m:t>
                    </m:r>
                    <m:r>
                      <a:rPr lang="en-US" sz="2400">
                        <a:latin typeface="Cambria Math" panose="02040503050406030204" pitchFamily="18" charset="0"/>
                      </a:rPr>
                      <m:t>(</m:t>
                    </m:r>
                    <m:sSub>
                      <m:sSubPr>
                        <m:ctrlPr>
                          <a:rPr lang="en-US" sz="2400" i="1">
                            <a:latin typeface="Cambria Math" panose="02040503050406030204" pitchFamily="18" charset="0"/>
                          </a:rPr>
                        </m:ctrlPr>
                      </m:sSubPr>
                      <m:e>
                        <m:r>
                          <m:rPr>
                            <m:sty m:val="p"/>
                          </m:rPr>
                          <a:rPr lang="en-US" sz="2400" b="0" i="0" smtClean="0">
                            <a:latin typeface="Cambria Math" panose="02040503050406030204" pitchFamily="18" charset="0"/>
                          </a:rPr>
                          <m:t>H</m:t>
                        </m:r>
                      </m:e>
                      <m:sub>
                        <m:r>
                          <m:rPr>
                            <m:sty m:val="p"/>
                          </m:rPr>
                          <a:rPr lang="en-US" sz="2400">
                            <a:latin typeface="Cambria Math" panose="02040503050406030204" pitchFamily="18" charset="0"/>
                          </a:rPr>
                          <m:t>it</m:t>
                        </m:r>
                      </m:sub>
                    </m:sSub>
                    <m:r>
                      <a:rPr lang="en-US" sz="2400" i="1">
                        <a:latin typeface="Cambria Math" panose="02040503050406030204" pitchFamily="18" charset="0"/>
                      </a:rPr>
                      <m:t>,</m:t>
                    </m:r>
                    <m:sSub>
                      <m:sSubPr>
                        <m:ctrlPr>
                          <a:rPr lang="en-US" sz="2400" i="1">
                            <a:latin typeface="Cambria Math" panose="02040503050406030204" pitchFamily="18" charset="0"/>
                          </a:rPr>
                        </m:ctrlPr>
                      </m:sSubPr>
                      <m:e>
                        <m:r>
                          <m:rPr>
                            <m:sty m:val="p"/>
                          </m:rPr>
                          <a:rPr lang="en-US" sz="2400" b="0" i="0" smtClean="0">
                            <a:latin typeface="Cambria Math" panose="02040503050406030204" pitchFamily="18" charset="0"/>
                          </a:rPr>
                          <m:t>Q</m:t>
                        </m:r>
                      </m:e>
                      <m:sub>
                        <m:r>
                          <m:rPr>
                            <m:sty m:val="p"/>
                          </m:rPr>
                          <a:rPr lang="en-US" sz="2400">
                            <a:latin typeface="Cambria Math" panose="02040503050406030204" pitchFamily="18" charset="0"/>
                          </a:rPr>
                          <m:t>it</m:t>
                        </m:r>
                      </m:sub>
                    </m:sSub>
                    <m:r>
                      <a:rPr lang="en-US" sz="2400">
                        <a:latin typeface="Cambria Math" panose="02040503050406030204" pitchFamily="18" charset="0"/>
                      </a:rPr>
                      <m:t>,</m:t>
                    </m:r>
                    <m:sSub>
                      <m:sSubPr>
                        <m:ctrlPr>
                          <a:rPr lang="en-US" sz="2400" i="1">
                            <a:latin typeface="Cambria Math" panose="02040503050406030204" pitchFamily="18" charset="0"/>
                          </a:rPr>
                        </m:ctrlPr>
                      </m:sSubPr>
                      <m:e>
                        <m:r>
                          <m:rPr>
                            <m:sty m:val="p"/>
                          </m:rPr>
                          <a:rPr lang="en-US" sz="2400" b="0" i="0" smtClean="0">
                            <a:latin typeface="Cambria Math" panose="02040503050406030204" pitchFamily="18" charset="0"/>
                          </a:rPr>
                          <m:t>B</m:t>
                        </m:r>
                      </m:e>
                      <m:sub>
                        <m:r>
                          <m:rPr>
                            <m:sty m:val="p"/>
                          </m:rPr>
                          <a:rPr lang="en-US" sz="2400">
                            <a:latin typeface="Cambria Math" panose="02040503050406030204" pitchFamily="18" charset="0"/>
                          </a:rPr>
                          <m:t>it</m:t>
                        </m:r>
                      </m:sub>
                    </m:sSub>
                    <m:r>
                      <a:rPr lang="en-US" sz="2400">
                        <a:latin typeface="Cambria Math" panose="02040503050406030204" pitchFamily="18" charset="0"/>
                      </a:rPr>
                      <m:t>,</m:t>
                    </m:r>
                    <m:sSub>
                      <m:sSubPr>
                        <m:ctrlPr>
                          <a:rPr lang="en-US" sz="2400" i="1">
                            <a:latin typeface="Cambria Math" panose="02040503050406030204" pitchFamily="18" charset="0"/>
                          </a:rPr>
                        </m:ctrlPr>
                      </m:sSubPr>
                      <m:e>
                        <m:sSub>
                          <m:sSubPr>
                            <m:ctrlPr>
                              <a:rPr lang="en-US" sz="2400" i="1">
                                <a:latin typeface="Cambria Math" panose="02040503050406030204" pitchFamily="18" charset="0"/>
                              </a:rPr>
                            </m:ctrlPr>
                          </m:sSubPr>
                          <m:e>
                            <m:r>
                              <m:rPr>
                                <m:sty m:val="p"/>
                              </m:rPr>
                              <a:rPr lang="en-US" sz="2400" b="0" i="0" smtClean="0">
                                <a:latin typeface="Cambria Math" panose="02040503050406030204" pitchFamily="18" charset="0"/>
                              </a:rPr>
                              <m:t>E</m:t>
                            </m:r>
                          </m:e>
                          <m:sub>
                            <m:r>
                              <m:rPr>
                                <m:sty m:val="p"/>
                              </m:rPr>
                              <a:rPr lang="en-US" sz="2400">
                                <a:latin typeface="Cambria Math" panose="02040503050406030204" pitchFamily="18" charset="0"/>
                              </a:rPr>
                              <m:t>it</m:t>
                            </m:r>
                          </m:sub>
                        </m:sSub>
                        <m:r>
                          <a:rPr lang="en-US" sz="2400" i="1">
                            <a:latin typeface="Cambria Math" panose="02040503050406030204" pitchFamily="18" charset="0"/>
                          </a:rPr>
                          <m:t>,</m:t>
                        </m:r>
                        <m:r>
                          <m:rPr>
                            <m:sty m:val="p"/>
                          </m:rPr>
                          <a:rPr lang="en-US" sz="2400" b="0" i="0" smtClean="0">
                            <a:latin typeface="Cambria Math" panose="02040503050406030204" pitchFamily="18" charset="0"/>
                          </a:rPr>
                          <m:t>C</m:t>
                        </m:r>
                      </m:e>
                      <m:sub>
                        <m:r>
                          <m:rPr>
                            <m:sty m:val="p"/>
                          </m:rPr>
                          <a:rPr lang="en-US" sz="2400">
                            <a:latin typeface="Cambria Math" panose="02040503050406030204" pitchFamily="18" charset="0"/>
                          </a:rPr>
                          <m:t>it</m:t>
                        </m:r>
                      </m:sub>
                    </m:sSub>
                    <m:r>
                      <a:rPr lang="en-US" sz="2400">
                        <a:latin typeface="Cambria Math" panose="02040503050406030204" pitchFamily="18" charset="0"/>
                      </a:rPr>
                      <m:t>,</m:t>
                    </m:r>
                    <m:sSub>
                      <m:sSubPr>
                        <m:ctrlPr>
                          <a:rPr lang="en-US" sz="2400" i="1">
                            <a:latin typeface="Cambria Math" panose="02040503050406030204" pitchFamily="18" charset="0"/>
                          </a:rPr>
                        </m:ctrlPr>
                      </m:sSubPr>
                      <m:e>
                        <m:r>
                          <m:rPr>
                            <m:sty m:val="p"/>
                          </m:rPr>
                          <a:rPr lang="en-US" sz="2400" b="0" i="0" smtClean="0">
                            <a:latin typeface="Cambria Math" panose="02040503050406030204" pitchFamily="18" charset="0"/>
                          </a:rPr>
                          <m:t>A</m:t>
                        </m:r>
                      </m:e>
                      <m:sub>
                        <m:r>
                          <m:rPr>
                            <m:sty m:val="p"/>
                          </m:rPr>
                          <a:rPr lang="en-US" sz="2400">
                            <a:latin typeface="Cambria Math" panose="02040503050406030204" pitchFamily="18" charset="0"/>
                          </a:rPr>
                          <m:t>it</m:t>
                        </m:r>
                      </m:sub>
                    </m:sSub>
                    <m:r>
                      <a:rPr lang="en-US" sz="2400">
                        <a:latin typeface="Cambria Math" panose="02040503050406030204" pitchFamily="18" charset="0"/>
                      </a:rPr>
                      <m:t>,</m:t>
                    </m:r>
                    <m:r>
                      <a:rPr lang="en-US" sz="2400" i="1" smtClean="0">
                        <a:latin typeface="Cambria Math" panose="02040503050406030204" pitchFamily="18" charset="0"/>
                      </a:rPr>
                      <m:t> </m:t>
                    </m:r>
                    <m:sSub>
                      <m:sSubPr>
                        <m:ctrlPr>
                          <a:rPr lang="en-US" sz="2400" i="1" smtClean="0">
                            <a:solidFill>
                              <a:schemeClr val="tx1"/>
                            </a:solidFill>
                            <a:latin typeface="Cambria Math" panose="02040503050406030204" pitchFamily="18" charset="0"/>
                          </a:rPr>
                        </m:ctrlPr>
                      </m:sSubPr>
                      <m:e>
                        <m:r>
                          <m:rPr>
                            <m:sty m:val="p"/>
                          </m:rPr>
                          <a:rPr lang="en-US" sz="2400">
                            <a:solidFill>
                              <a:schemeClr val="tx1"/>
                            </a:solidFill>
                            <a:latin typeface="Cambria Math" panose="02040503050406030204" pitchFamily="18" charset="0"/>
                          </a:rPr>
                          <m:t>b</m:t>
                        </m:r>
                      </m:e>
                      <m:sub>
                        <m:r>
                          <m:rPr>
                            <m:sty m:val="p"/>
                          </m:rPr>
                          <a:rPr lang="en-US" sz="2400">
                            <a:solidFill>
                              <a:schemeClr val="tx1"/>
                            </a:solidFill>
                            <a:latin typeface="Cambria Math" panose="02040503050406030204" pitchFamily="18" charset="0"/>
                          </a:rPr>
                          <m:t>it</m:t>
                        </m:r>
                      </m:sub>
                    </m:sSub>
                    <m:r>
                      <a:rPr lang="en-US" sz="2400">
                        <a:solidFill>
                          <a:schemeClr val="tx1"/>
                        </a:solidFill>
                        <a:latin typeface="Cambria Math" panose="02040503050406030204" pitchFamily="18" charset="0"/>
                      </a:rPr>
                      <m:t>,</m:t>
                    </m:r>
                    <m:sSub>
                      <m:sSubPr>
                        <m:ctrlPr>
                          <a:rPr lang="en-US" sz="2400" i="1">
                            <a:solidFill>
                              <a:schemeClr val="tx1"/>
                            </a:solidFill>
                            <a:latin typeface="Cambria Math" panose="02040503050406030204" pitchFamily="18" charset="0"/>
                          </a:rPr>
                        </m:ctrlPr>
                      </m:sSubPr>
                      <m:e>
                        <m:r>
                          <m:rPr>
                            <m:sty m:val="p"/>
                          </m:rPr>
                          <a:rPr lang="en-US" sz="2400">
                            <a:solidFill>
                              <a:schemeClr val="tx1"/>
                            </a:solidFill>
                            <a:latin typeface="Cambria Math" panose="02040503050406030204" pitchFamily="18" charset="0"/>
                          </a:rPr>
                          <m:t>X</m:t>
                        </m:r>
                      </m:e>
                      <m:sub>
                        <m:r>
                          <m:rPr>
                            <m:sty m:val="p"/>
                          </m:rPr>
                          <a:rPr lang="en-US" sz="2400">
                            <a:solidFill>
                              <a:schemeClr val="tx1"/>
                            </a:solidFill>
                            <a:latin typeface="Cambria Math" panose="02040503050406030204" pitchFamily="18" charset="0"/>
                          </a:rPr>
                          <m:t>it</m:t>
                        </m:r>
                      </m:sub>
                    </m:sSub>
                    <m:r>
                      <a:rPr lang="en-US" sz="2400">
                        <a:solidFill>
                          <a:schemeClr val="tx1"/>
                        </a:solidFill>
                        <a:latin typeface="Cambria Math" panose="02040503050406030204" pitchFamily="18" charset="0"/>
                      </a:rPr>
                      <m:t>,</m:t>
                    </m:r>
                    <m:r>
                      <a:rPr lang="en-US" sz="2400" i="1" smtClean="0">
                        <a:solidFill>
                          <a:srgbClr val="FF0000"/>
                        </a:solidFill>
                        <a:latin typeface="Cambria Math" panose="02040503050406030204" pitchFamily="18" charset="0"/>
                      </a:rPr>
                      <m:t> </m:t>
                    </m:r>
                    <m:sSubSup>
                      <m:sSubSupPr>
                        <m:ctrlPr>
                          <a:rPr lang="en-US" sz="2400" i="1">
                            <a:latin typeface="Cambria Math" panose="02040503050406030204" pitchFamily="18" charset="0"/>
                          </a:rPr>
                        </m:ctrlPr>
                      </m:sSubSupPr>
                      <m:e>
                        <m:r>
                          <m:rPr>
                            <m:sty m:val="p"/>
                          </m:rPr>
                          <a:rPr lang="en-US" sz="2400">
                            <a:latin typeface="Cambria Math" panose="02040503050406030204" pitchFamily="18" charset="0"/>
                          </a:rPr>
                          <m:t>P</m:t>
                        </m:r>
                      </m:e>
                      <m:sub>
                        <m:r>
                          <m:rPr>
                            <m:sty m:val="p"/>
                          </m:rPr>
                          <a:rPr lang="en-US" sz="2400">
                            <a:latin typeface="Cambria Math" panose="02040503050406030204" pitchFamily="18" charset="0"/>
                          </a:rPr>
                          <m:t>t</m:t>
                        </m:r>
                      </m:sub>
                      <m:sup>
                        <m:r>
                          <m:rPr>
                            <m:sty m:val="p"/>
                          </m:rPr>
                          <a:rPr lang="en-US" sz="2400">
                            <a:latin typeface="Cambria Math" panose="02040503050406030204" pitchFamily="18" charset="0"/>
                          </a:rPr>
                          <m:t>G</m:t>
                        </m:r>
                      </m:sup>
                    </m:sSubSup>
                    <m:r>
                      <a:rPr lang="en-US" sz="2400">
                        <a:latin typeface="Cambria Math" panose="02040503050406030204" pitchFamily="18" charset="0"/>
                      </a:rPr>
                      <m:t>,</m:t>
                    </m:r>
                    <m:r>
                      <a:rPr lang="en-US" sz="2400" i="1" smtClean="0">
                        <a:latin typeface="Cambria Math" panose="02040503050406030204" pitchFamily="18" charset="0"/>
                      </a:rPr>
                      <m:t> </m:t>
                    </m:r>
                    <m:sSub>
                      <m:sSubPr>
                        <m:ctrlPr>
                          <a:rPr lang="en-US" sz="2400" i="1">
                            <a:latin typeface="Cambria Math" panose="02040503050406030204" pitchFamily="18" charset="0"/>
                          </a:rPr>
                        </m:ctrlPr>
                      </m:sSubPr>
                      <m:e>
                        <m:r>
                          <m:rPr>
                            <m:sty m:val="p"/>
                          </m:rPr>
                          <a:rPr lang="en-US" sz="2400">
                            <a:latin typeface="Cambria Math" panose="02040503050406030204" pitchFamily="18" charset="0"/>
                          </a:rPr>
                          <m:t>I</m:t>
                        </m:r>
                      </m:e>
                      <m:sub>
                        <m:r>
                          <m:rPr>
                            <m:sty m:val="p"/>
                          </m:rPr>
                          <a:rPr lang="en-US" sz="2400">
                            <a:latin typeface="Cambria Math" panose="02040503050406030204" pitchFamily="18" charset="0"/>
                          </a:rPr>
                          <m:t>it</m:t>
                        </m:r>
                      </m:sub>
                    </m:sSub>
                    <m:r>
                      <a:rPr lang="en-US" sz="2400">
                        <a:latin typeface="Cambria Math" panose="02040503050406030204" pitchFamily="18" charset="0"/>
                      </a:rPr>
                      <m:t>)</m:t>
                    </m:r>
                  </m:oMath>
                </a14:m>
                <a:r>
                  <a:rPr lang="en-US" sz="2400" dirty="0" smtClean="0"/>
                  <a:t>  for F=H</a:t>
                </a:r>
                <a14:m>
                  <m:oMath xmlns:m="http://schemas.openxmlformats.org/officeDocument/2006/math">
                    <m:r>
                      <m:rPr>
                        <m:nor/>
                      </m:rPr>
                      <a:rPr lang="en-US" sz="2400"/>
                      <m:t>,</m:t>
                    </m:r>
                    <m:r>
                      <m:rPr>
                        <m:nor/>
                      </m:rPr>
                      <a:rPr lang="en-US" sz="2400" b="0" i="0" smtClean="0"/>
                      <m:t> </m:t>
                    </m:r>
                  </m:oMath>
                </a14:m>
                <a:r>
                  <a:rPr lang="en-US" sz="2400" dirty="0" smtClean="0"/>
                  <a:t>Q, B</a:t>
                </a:r>
                <a:endParaRPr lang="en-US" sz="2400" dirty="0"/>
              </a:p>
              <a:p>
                <a:pPr marL="0" indent="0">
                  <a:buNone/>
                </a:pPr>
                <a:endParaRPr lang="en-US" sz="2400" dirty="0" smtClean="0"/>
              </a:p>
              <a:p>
                <a:r>
                  <a:rPr lang="en-US" sz="2400" dirty="0" smtClean="0"/>
                  <a:t>Also, marital status (M)</a:t>
                </a:r>
                <a14:m>
                  <m:oMath xmlns:m="http://schemas.openxmlformats.org/officeDocument/2006/math">
                    <m:r>
                      <a:rPr lang="en-US" sz="2400">
                        <a:latin typeface="Cambria Math" panose="02040503050406030204" pitchFamily="18" charset="0"/>
                      </a:rPr>
                      <m:t>,</m:t>
                    </m:r>
                  </m:oMath>
                </a14:m>
                <a:r>
                  <a:rPr lang="en-US" sz="2400" dirty="0" smtClean="0"/>
                  <a:t> number of children (N), mother’s education (S), and net </a:t>
                </a:r>
                <a:r>
                  <a:rPr lang="en-US" sz="2400" dirty="0" err="1" smtClean="0"/>
                  <a:t>hh</a:t>
                </a:r>
                <a:r>
                  <a:rPr lang="en-US" sz="2400" dirty="0" smtClean="0"/>
                  <a:t> income (I) are assumed to be endogenous in the empirical work.</a:t>
                </a:r>
              </a:p>
              <a:p>
                <a:pPr marL="0" indent="0">
                  <a:buNone/>
                </a:pPr>
                <a:endParaRPr lang="en-US" i="1" dirty="0" smtClean="0"/>
              </a:p>
            </p:txBody>
          </p:sp>
        </mc:Choice>
        <mc:Fallback xmlns="">
          <p:sp>
            <p:nvSpPr>
              <p:cNvPr id="5" name="Content Placeholder 3"/>
              <p:cNvSpPr>
                <a:spLocks noGrp="1" noRot="1" noChangeAspect="1" noMove="1" noResize="1" noEditPoints="1" noAdjustHandles="1" noChangeArrowheads="1" noChangeShapeType="1" noTextEdit="1"/>
              </p:cNvSpPr>
              <p:nvPr>
                <p:ph idx="1"/>
              </p:nvPr>
            </p:nvSpPr>
            <p:spPr>
              <a:xfrm>
                <a:off x="739049" y="1096429"/>
                <a:ext cx="10757858" cy="5514610"/>
              </a:xfrm>
              <a:blipFill rotWithShape="0">
                <a:blip r:embed="rId3"/>
                <a:stretch>
                  <a:fillRect l="-737"/>
                </a:stretch>
              </a:blipFill>
            </p:spPr>
            <p:txBody>
              <a:bodyPr/>
              <a:lstStyle/>
              <a:p>
                <a:r>
                  <a:rPr lang="en-US">
                    <a:noFill/>
                  </a:rPr>
                  <a:t> </a:t>
                </a:r>
              </a:p>
            </p:txBody>
          </p:sp>
        </mc:Fallback>
      </mc:AlternateContent>
      <p:sp>
        <p:nvSpPr>
          <p:cNvPr id="7" name="Title 1"/>
          <p:cNvSpPr>
            <a:spLocks noGrp="1"/>
          </p:cNvSpPr>
          <p:nvPr>
            <p:ph type="title"/>
          </p:nvPr>
        </p:nvSpPr>
        <p:spPr>
          <a:xfrm>
            <a:off x="642650" y="342884"/>
            <a:ext cx="10515600" cy="653184"/>
          </a:xfrm>
        </p:spPr>
        <p:txBody>
          <a:bodyPr>
            <a:normAutofit/>
          </a:bodyPr>
          <a:lstStyle/>
          <a:p>
            <a:r>
              <a:rPr lang="en-US" sz="3200" b="1" dirty="0" smtClean="0"/>
              <a:t>More specifically…</a:t>
            </a:r>
            <a:endParaRPr lang="en-US" sz="3200" b="1" dirty="0"/>
          </a:p>
        </p:txBody>
      </p:sp>
    </p:spTree>
    <p:extLst>
      <p:ext uri="{BB962C8B-B14F-4D97-AF65-F5344CB8AC3E}">
        <p14:creationId xmlns:p14="http://schemas.microsoft.com/office/powerpoint/2010/main" val="10069484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animEffect transition="in" filter="fade">
                                      <p:cBhvr>
                                        <p:cTn id="7" dur="500"/>
                                        <p:tgtEl>
                                          <p:spTgt spid="5">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xEl>
                                              <p:pRg st="2" end="2"/>
                                            </p:txEl>
                                          </p:spTgt>
                                        </p:tgtEl>
                                        <p:attrNameLst>
                                          <p:attrName>style.visibility</p:attrName>
                                        </p:attrNameLst>
                                      </p:cBhvr>
                                      <p:to>
                                        <p:strVal val="visible"/>
                                      </p:to>
                                    </p:set>
                                    <p:animEffect transition="in" filter="fade">
                                      <p:cBhvr>
                                        <p:cTn id="12" dur="500"/>
                                        <p:tgtEl>
                                          <p:spTgt spid="5">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txEl>
                                              <p:pRg st="4" end="4"/>
                                            </p:txEl>
                                          </p:spTgt>
                                        </p:tgtEl>
                                        <p:attrNameLst>
                                          <p:attrName>style.visibility</p:attrName>
                                        </p:attrNameLst>
                                      </p:cBhvr>
                                      <p:to>
                                        <p:strVal val="visible"/>
                                      </p:to>
                                    </p:set>
                                    <p:animEffect transition="in" filter="fade">
                                      <p:cBhvr>
                                        <p:cTn id="17" dur="500"/>
                                        <p:tgtEl>
                                          <p:spTgt spid="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buNone/>
            </a:pPr>
            <a:endParaRPr lang="en-US" dirty="0" smtClean="0"/>
          </a:p>
          <a:p>
            <a:pPr marL="0" indent="0">
              <a:buNone/>
            </a:pPr>
            <a:endParaRPr lang="en-US" dirty="0"/>
          </a:p>
        </p:txBody>
      </p:sp>
      <p:sp>
        <p:nvSpPr>
          <p:cNvPr id="10" name="Content Placeholder 2">
            <a:hlinkClick r:id="" action="ppaction://noaction" highlightClick="1"/>
          </p:cNvPr>
          <p:cNvSpPr txBox="1">
            <a:spLocks/>
          </p:cNvSpPr>
          <p:nvPr/>
        </p:nvSpPr>
        <p:spPr>
          <a:xfrm>
            <a:off x="660952" y="1276910"/>
            <a:ext cx="10439400" cy="700157"/>
          </a:xfrm>
          <a:prstGeom prst="rect">
            <a:avLst/>
          </a:prstGeom>
        </p:spPr>
        <p:txBody>
          <a:bodyPr vert="horz" lIns="91440" tIns="45720" rIns="91440" bIns="45720" rtlCol="0">
            <a:noAutofit/>
          </a:bodyPr>
          <a:lst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a:lstStyle>
          <a:p>
            <a:pPr>
              <a:buClrTx/>
            </a:pPr>
            <a:r>
              <a:rPr lang="en-US" dirty="0">
                <a:cs typeface="Calibri" pitchFamily="34" charset="0"/>
              </a:rPr>
              <a:t>Early Childhood Longitudinal Study-Birth Cohort (ECLS-B) follows almost 14,000 children born in 2001 from birth through </a:t>
            </a:r>
            <a:r>
              <a:rPr lang="en-US" dirty="0" smtClean="0">
                <a:cs typeface="Calibri" pitchFamily="34" charset="0"/>
              </a:rPr>
              <a:t>kindergarten entry (5 waves).</a:t>
            </a:r>
            <a:endParaRPr lang="en-US" dirty="0">
              <a:cs typeface="Calibri" pitchFamily="34" charset="0"/>
            </a:endParaRPr>
          </a:p>
          <a:p>
            <a:pPr marL="0" indent="0">
              <a:buNone/>
            </a:pPr>
            <a:endParaRPr lang="en-US" dirty="0">
              <a:cs typeface="Calibri" pitchFamily="34" charset="0"/>
            </a:endParaRPr>
          </a:p>
          <a:p>
            <a:endParaRPr lang="en-US" dirty="0"/>
          </a:p>
          <a:p>
            <a:endParaRPr lang="en-US" dirty="0"/>
          </a:p>
        </p:txBody>
      </p:sp>
      <p:sp>
        <p:nvSpPr>
          <p:cNvPr id="9" name="Content Placeholder 3"/>
          <p:cNvSpPr txBox="1">
            <a:spLocks/>
          </p:cNvSpPr>
          <p:nvPr/>
        </p:nvSpPr>
        <p:spPr>
          <a:xfrm>
            <a:off x="660952" y="2235672"/>
            <a:ext cx="11337761" cy="1498110"/>
          </a:xfrm>
          <a:prstGeom prst="rect">
            <a:avLst/>
          </a:prstGeom>
        </p:spPr>
        <p:txBody>
          <a:bodyPr vert="horz" lIns="91440" tIns="45720" rIns="91440" bIns="45720" rtlCol="0">
            <a:noAutofit/>
          </a:bodyPr>
          <a:lst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a:lstStyle>
          <a:p>
            <a:pPr>
              <a:buClrTx/>
            </a:pPr>
            <a:r>
              <a:rPr lang="en-US" dirty="0"/>
              <a:t>Parents’ </a:t>
            </a:r>
            <a:r>
              <a:rPr lang="en-US" dirty="0" smtClean="0"/>
              <a:t>employment/hours, </a:t>
            </a:r>
            <a:r>
              <a:rPr lang="en-US" dirty="0"/>
              <a:t>earnings, demographic variables, child care </a:t>
            </a:r>
            <a:r>
              <a:rPr lang="en-US" dirty="0" smtClean="0"/>
              <a:t>arrangements (relative, nonrelative, center based), </a:t>
            </a:r>
            <a:r>
              <a:rPr lang="en-US" dirty="0"/>
              <a:t>child’s health</a:t>
            </a:r>
            <a:r>
              <a:rPr lang="en-US" dirty="0" smtClean="0"/>
              <a:t>, cognitive and non-cognitive development, </a:t>
            </a:r>
            <a:r>
              <a:rPr lang="en-US" dirty="0"/>
              <a:t>interview with child care and early education providers starting when the children were 2 years old</a:t>
            </a:r>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p:txBody>
      </p:sp>
      <p:sp>
        <p:nvSpPr>
          <p:cNvPr id="11" name="Content Placeholder 3"/>
          <p:cNvSpPr txBox="1">
            <a:spLocks/>
          </p:cNvSpPr>
          <p:nvPr/>
        </p:nvSpPr>
        <p:spPr>
          <a:xfrm>
            <a:off x="674204" y="3754208"/>
            <a:ext cx="10412896" cy="2030633"/>
          </a:xfrm>
          <a:prstGeom prst="rect">
            <a:avLst/>
          </a:prstGeom>
        </p:spPr>
        <p:txBody>
          <a:bodyPr vert="horz" lIns="91440" tIns="45720" rIns="91440" bIns="45720" rtlCol="0">
            <a:noAutofit/>
          </a:bodyPr>
          <a:lst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a:lstStyle>
          <a:p>
            <a:pPr algn="just">
              <a:buClrTx/>
            </a:pPr>
            <a:r>
              <a:rPr lang="en-US" dirty="0"/>
              <a:t>Health variables: </a:t>
            </a:r>
            <a:endParaRPr lang="en-US" dirty="0" smtClean="0"/>
          </a:p>
          <a:p>
            <a:pPr lvl="8" algn="just">
              <a:buClrTx/>
              <a:buFont typeface="Wingdings" panose="05000000000000000000" pitchFamily="2" charset="2"/>
              <a:buChar char="Ø"/>
            </a:pPr>
            <a:r>
              <a:rPr lang="en-US" sz="2400" dirty="0" smtClean="0"/>
              <a:t>General </a:t>
            </a:r>
            <a:r>
              <a:rPr lang="en-US" sz="2400" dirty="0"/>
              <a:t>health status of children reported by the </a:t>
            </a:r>
            <a:r>
              <a:rPr lang="en-US" sz="2400" dirty="0" smtClean="0"/>
              <a:t>parent</a:t>
            </a:r>
          </a:p>
          <a:p>
            <a:pPr lvl="8" algn="just">
              <a:buClrTx/>
              <a:buFont typeface="Wingdings" panose="05000000000000000000" pitchFamily="2" charset="2"/>
              <a:buChar char="Ø"/>
            </a:pPr>
            <a:r>
              <a:rPr lang="en-US" sz="2400" dirty="0" smtClean="0"/>
              <a:t>Obesity </a:t>
            </a:r>
            <a:r>
              <a:rPr lang="en-US" sz="2400" dirty="0"/>
              <a:t>and overweight </a:t>
            </a:r>
            <a:r>
              <a:rPr lang="en-US" sz="2400" dirty="0" smtClean="0"/>
              <a:t>status</a:t>
            </a:r>
          </a:p>
          <a:p>
            <a:pPr lvl="8" algn="just">
              <a:buClrTx/>
              <a:buFont typeface="Wingdings" panose="05000000000000000000" pitchFamily="2" charset="2"/>
              <a:buChar char="Ø"/>
            </a:pPr>
            <a:r>
              <a:rPr lang="en-US" sz="2400" dirty="0" smtClean="0"/>
              <a:t>Prevalence </a:t>
            </a:r>
            <a:r>
              <a:rPr lang="en-US" sz="2400" dirty="0"/>
              <a:t>of ear infections and respiratory illnesses reported by the </a:t>
            </a:r>
            <a:r>
              <a:rPr lang="en-US" sz="2400" dirty="0" smtClean="0"/>
              <a:t>parent </a:t>
            </a:r>
            <a:r>
              <a:rPr lang="en-US" sz="1600" i="1" dirty="0" smtClean="0"/>
              <a:t>(health shock)</a:t>
            </a:r>
            <a:endParaRPr lang="en-US" sz="1600" i="1" dirty="0"/>
          </a:p>
          <a:p>
            <a:pPr>
              <a:buClrTx/>
            </a:pPr>
            <a:r>
              <a:rPr lang="en-US" dirty="0"/>
              <a:t>Cognitive achievement </a:t>
            </a:r>
            <a:r>
              <a:rPr lang="en-US" dirty="0" smtClean="0"/>
              <a:t>and behavior outcome measures</a:t>
            </a: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p:txBody>
      </p:sp>
      <p:sp>
        <p:nvSpPr>
          <p:cNvPr id="12" name="Title 1"/>
          <p:cNvSpPr>
            <a:spLocks noGrp="1"/>
          </p:cNvSpPr>
          <p:nvPr>
            <p:ph type="title"/>
          </p:nvPr>
        </p:nvSpPr>
        <p:spPr>
          <a:xfrm>
            <a:off x="609600" y="531380"/>
            <a:ext cx="10515600" cy="653184"/>
          </a:xfrm>
        </p:spPr>
        <p:txBody>
          <a:bodyPr>
            <a:normAutofit/>
          </a:bodyPr>
          <a:lstStyle/>
          <a:p>
            <a:r>
              <a:rPr lang="en-US" sz="3200" b="1" dirty="0" smtClean="0"/>
              <a:t>Data</a:t>
            </a:r>
            <a:endParaRPr lang="en-US" sz="3200" b="1" dirty="0"/>
          </a:p>
        </p:txBody>
      </p:sp>
    </p:spTree>
    <p:extLst>
      <p:ext uri="{BB962C8B-B14F-4D97-AF65-F5344CB8AC3E}">
        <p14:creationId xmlns:p14="http://schemas.microsoft.com/office/powerpoint/2010/main" val="20371064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5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fade">
                                      <p:cBhvr>
                                        <p:cTn id="12" dur="500"/>
                                        <p:tgtEl>
                                          <p:spTgt spid="9"/>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1">
                                            <p:txEl>
                                              <p:pRg st="0" end="0"/>
                                            </p:txEl>
                                          </p:spTgt>
                                        </p:tgtEl>
                                        <p:attrNameLst>
                                          <p:attrName>style.visibility</p:attrName>
                                        </p:attrNameLst>
                                      </p:cBhvr>
                                      <p:to>
                                        <p:strVal val="visible"/>
                                      </p:to>
                                    </p:set>
                                    <p:animEffect transition="in" filter="fade">
                                      <p:cBhvr>
                                        <p:cTn id="17" dur="500"/>
                                        <p:tgtEl>
                                          <p:spTgt spid="11">
                                            <p:txEl>
                                              <p:pRg st="0" end="0"/>
                                            </p:txEl>
                                          </p:spTgt>
                                        </p:tgtEl>
                                      </p:cBhvr>
                                    </p:animEffect>
                                  </p:childTnLst>
                                </p:cTn>
                              </p:par>
                              <p:par>
                                <p:cTn id="18" presetID="10" presetClass="entr" presetSubtype="0" fill="hold" nodeType="withEffect">
                                  <p:stCondLst>
                                    <p:cond delay="0"/>
                                  </p:stCondLst>
                                  <p:childTnLst>
                                    <p:set>
                                      <p:cBhvr>
                                        <p:cTn id="19" dur="1" fill="hold">
                                          <p:stCondLst>
                                            <p:cond delay="0"/>
                                          </p:stCondLst>
                                        </p:cTn>
                                        <p:tgtEl>
                                          <p:spTgt spid="11">
                                            <p:txEl>
                                              <p:pRg st="1" end="1"/>
                                            </p:txEl>
                                          </p:spTgt>
                                        </p:tgtEl>
                                        <p:attrNameLst>
                                          <p:attrName>style.visibility</p:attrName>
                                        </p:attrNameLst>
                                      </p:cBhvr>
                                      <p:to>
                                        <p:strVal val="visible"/>
                                      </p:to>
                                    </p:set>
                                    <p:animEffect transition="in" filter="fade">
                                      <p:cBhvr>
                                        <p:cTn id="20" dur="500"/>
                                        <p:tgtEl>
                                          <p:spTgt spid="11">
                                            <p:txEl>
                                              <p:pRg st="1" end="1"/>
                                            </p:txEl>
                                          </p:spTgt>
                                        </p:tgtEl>
                                      </p:cBhvr>
                                    </p:animEffect>
                                  </p:childTnLst>
                                </p:cTn>
                              </p:par>
                              <p:par>
                                <p:cTn id="21" presetID="10" presetClass="entr" presetSubtype="0" fill="hold" nodeType="withEffect">
                                  <p:stCondLst>
                                    <p:cond delay="0"/>
                                  </p:stCondLst>
                                  <p:childTnLst>
                                    <p:set>
                                      <p:cBhvr>
                                        <p:cTn id="22" dur="1" fill="hold">
                                          <p:stCondLst>
                                            <p:cond delay="0"/>
                                          </p:stCondLst>
                                        </p:cTn>
                                        <p:tgtEl>
                                          <p:spTgt spid="11">
                                            <p:txEl>
                                              <p:pRg st="2" end="2"/>
                                            </p:txEl>
                                          </p:spTgt>
                                        </p:tgtEl>
                                        <p:attrNameLst>
                                          <p:attrName>style.visibility</p:attrName>
                                        </p:attrNameLst>
                                      </p:cBhvr>
                                      <p:to>
                                        <p:strVal val="visible"/>
                                      </p:to>
                                    </p:set>
                                    <p:animEffect transition="in" filter="fade">
                                      <p:cBhvr>
                                        <p:cTn id="23" dur="500"/>
                                        <p:tgtEl>
                                          <p:spTgt spid="11">
                                            <p:txEl>
                                              <p:pRg st="2" end="2"/>
                                            </p:txEl>
                                          </p:spTgt>
                                        </p:tgtEl>
                                      </p:cBhvr>
                                    </p:animEffect>
                                  </p:childTnLst>
                                </p:cTn>
                              </p:par>
                              <p:par>
                                <p:cTn id="24" presetID="10" presetClass="entr" presetSubtype="0" fill="hold" nodeType="withEffect">
                                  <p:stCondLst>
                                    <p:cond delay="0"/>
                                  </p:stCondLst>
                                  <p:childTnLst>
                                    <p:set>
                                      <p:cBhvr>
                                        <p:cTn id="25" dur="1" fill="hold">
                                          <p:stCondLst>
                                            <p:cond delay="0"/>
                                          </p:stCondLst>
                                        </p:cTn>
                                        <p:tgtEl>
                                          <p:spTgt spid="11">
                                            <p:txEl>
                                              <p:pRg st="3" end="3"/>
                                            </p:txEl>
                                          </p:spTgt>
                                        </p:tgtEl>
                                        <p:attrNameLst>
                                          <p:attrName>style.visibility</p:attrName>
                                        </p:attrNameLst>
                                      </p:cBhvr>
                                      <p:to>
                                        <p:strVal val="visible"/>
                                      </p:to>
                                    </p:set>
                                    <p:animEffect transition="in" filter="fade">
                                      <p:cBhvr>
                                        <p:cTn id="26" dur="500"/>
                                        <p:tgtEl>
                                          <p:spTgt spid="11">
                                            <p:txEl>
                                              <p:pRg st="3" end="3"/>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nodeType="clickEffect">
                                  <p:stCondLst>
                                    <p:cond delay="0"/>
                                  </p:stCondLst>
                                  <p:childTnLst>
                                    <p:set>
                                      <p:cBhvr>
                                        <p:cTn id="30" dur="1" fill="hold">
                                          <p:stCondLst>
                                            <p:cond delay="0"/>
                                          </p:stCondLst>
                                        </p:cTn>
                                        <p:tgtEl>
                                          <p:spTgt spid="11">
                                            <p:txEl>
                                              <p:pRg st="4" end="4"/>
                                            </p:txEl>
                                          </p:spTgt>
                                        </p:tgtEl>
                                        <p:attrNameLst>
                                          <p:attrName>style.visibility</p:attrName>
                                        </p:attrNameLst>
                                      </p:cBhvr>
                                      <p:to>
                                        <p:strVal val="visible"/>
                                      </p:to>
                                    </p:set>
                                    <p:animEffect transition="in" filter="fade">
                                      <p:cBhvr>
                                        <p:cTn id="31" dur="500"/>
                                        <p:tgtEl>
                                          <p:spTgt spid="11">
                                            <p:txEl>
                                              <p:pRg st="4" end="4"/>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10" presetClass="entr" presetSubtype="0" fill="hold" grpId="0" nodeType="clickEffect">
                                  <p:stCondLst>
                                    <p:cond delay="0"/>
                                  </p:stCondLst>
                                  <p:childTnLst>
                                    <p:set>
                                      <p:cBhvr>
                                        <p:cTn id="35" dur="1" fill="hold">
                                          <p:stCondLst>
                                            <p:cond delay="0"/>
                                          </p:stCondLst>
                                        </p:cTn>
                                        <p:tgtEl>
                                          <p:spTgt spid="11"/>
                                        </p:tgtEl>
                                        <p:attrNameLst>
                                          <p:attrName>style.visibility</p:attrName>
                                        </p:attrNameLst>
                                      </p:cBhvr>
                                      <p:to>
                                        <p:strVal val="visible"/>
                                      </p:to>
                                    </p:set>
                                    <p:animEffect transition="in" filter="fade">
                                      <p:cBhvr>
                                        <p:cTn id="36"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9" grpId="0"/>
      <p:bldP spid="11"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9256" y="1436694"/>
            <a:ext cx="10803875" cy="4949591"/>
          </a:xfrm>
        </p:spPr>
        <p:txBody>
          <a:bodyPr>
            <a:noAutofit/>
          </a:bodyPr>
          <a:lstStyle/>
          <a:p>
            <a:r>
              <a:rPr lang="en-US" sz="2400" b="1" i="1" dirty="0" smtClean="0"/>
              <a:t>Cognitive Achievement</a:t>
            </a:r>
          </a:p>
          <a:p>
            <a:pPr lvl="1">
              <a:buFont typeface="Wingdings" panose="05000000000000000000" pitchFamily="2" charset="2"/>
              <a:buChar char="ü"/>
            </a:pPr>
            <a:r>
              <a:rPr lang="en-US" sz="2300" dirty="0" err="1" smtClean="0"/>
              <a:t>Bayley</a:t>
            </a:r>
            <a:r>
              <a:rPr lang="en-US" sz="2300" dirty="0" smtClean="0"/>
              <a:t> </a:t>
            </a:r>
            <a:r>
              <a:rPr lang="en-US" sz="2300" dirty="0"/>
              <a:t>Short Form- Research Edition (BSF-R</a:t>
            </a:r>
            <a:r>
              <a:rPr lang="en-US" sz="2300" dirty="0" smtClean="0"/>
              <a:t>) (uses </a:t>
            </a:r>
            <a:r>
              <a:rPr lang="en-US" sz="2300" dirty="0" err="1" smtClean="0"/>
              <a:t>Bayley</a:t>
            </a:r>
            <a:r>
              <a:rPr lang="en-US" sz="2300" dirty="0" smtClean="0"/>
              <a:t> Scales for Infant Development) </a:t>
            </a:r>
            <a:r>
              <a:rPr lang="en-US" sz="2300" dirty="0"/>
              <a:t>at wave 1 and wave </a:t>
            </a:r>
            <a:r>
              <a:rPr lang="en-US" sz="2300" dirty="0" smtClean="0"/>
              <a:t>2 </a:t>
            </a:r>
          </a:p>
          <a:p>
            <a:pPr lvl="1">
              <a:buFont typeface="Wingdings" panose="05000000000000000000" pitchFamily="2" charset="2"/>
              <a:buChar char="ü"/>
            </a:pPr>
            <a:r>
              <a:rPr lang="en-US" sz="2300" dirty="0" smtClean="0"/>
              <a:t>For </a:t>
            </a:r>
            <a:r>
              <a:rPr lang="en-US" sz="2300" dirty="0"/>
              <a:t>other waves, math and reading test scores </a:t>
            </a:r>
            <a:r>
              <a:rPr lang="en-US" sz="2300" dirty="0" smtClean="0"/>
              <a:t>are used.</a:t>
            </a:r>
            <a:endParaRPr lang="en-US" sz="2300" b="1" dirty="0" smtClean="0"/>
          </a:p>
          <a:p>
            <a:pPr marL="0" indent="0">
              <a:buNone/>
            </a:pPr>
            <a:endParaRPr lang="en-US" sz="2400" b="1" dirty="0" smtClean="0"/>
          </a:p>
          <a:p>
            <a:r>
              <a:rPr lang="en-US" sz="2400" b="1" i="1" dirty="0" smtClean="0"/>
              <a:t>Behavior Outcome (Non-Cognitive)</a:t>
            </a:r>
          </a:p>
          <a:p>
            <a:pPr lvl="1">
              <a:buFont typeface="Wingdings" panose="05000000000000000000" pitchFamily="2" charset="2"/>
              <a:buChar char="ü"/>
            </a:pPr>
            <a:r>
              <a:rPr lang="en-US" sz="2300" dirty="0" smtClean="0"/>
              <a:t>Variables related with internalizing and externalizing behaviors, social interaction, concentration, attention problems are used to create this index.</a:t>
            </a:r>
            <a:endParaRPr lang="en-US" sz="2300" dirty="0"/>
          </a:p>
          <a:p>
            <a:pPr marL="457200" lvl="1" indent="0">
              <a:buNone/>
            </a:pPr>
            <a:endParaRPr lang="en-US" b="1" dirty="0"/>
          </a:p>
          <a:p>
            <a:pPr marL="457200" lvl="1" indent="0">
              <a:buNone/>
            </a:pPr>
            <a:endParaRPr lang="en-US" b="1" i="1" dirty="0" smtClean="0"/>
          </a:p>
          <a:p>
            <a:pPr marL="0" indent="0">
              <a:buNone/>
            </a:pPr>
            <a:r>
              <a:rPr lang="en-US" sz="2400" b="1" i="1" dirty="0"/>
              <a:t>Use </a:t>
            </a:r>
            <a:r>
              <a:rPr lang="en-US" sz="2400" b="1" i="1" dirty="0" smtClean="0"/>
              <a:t>the detailed, numerous </a:t>
            </a:r>
            <a:r>
              <a:rPr lang="en-US" sz="2400" b="1" i="1" dirty="0"/>
              <a:t>variables to construct an index based on estimated first principal components using factor analysis.</a:t>
            </a:r>
            <a:endParaRPr lang="en-US" sz="2400" dirty="0"/>
          </a:p>
        </p:txBody>
      </p:sp>
      <p:sp>
        <p:nvSpPr>
          <p:cNvPr id="5" name="Title 1"/>
          <p:cNvSpPr>
            <a:spLocks noGrp="1"/>
          </p:cNvSpPr>
          <p:nvPr>
            <p:ph type="title"/>
          </p:nvPr>
        </p:nvSpPr>
        <p:spPr>
          <a:xfrm>
            <a:off x="609600" y="531380"/>
            <a:ext cx="10515600" cy="653184"/>
          </a:xfrm>
        </p:spPr>
        <p:txBody>
          <a:bodyPr>
            <a:normAutofit/>
          </a:bodyPr>
          <a:lstStyle/>
          <a:p>
            <a:r>
              <a:rPr lang="en-US" sz="3200" b="1" dirty="0" smtClean="0"/>
              <a:t>Data: Cognitive and Non-Cognitive Skills</a:t>
            </a:r>
            <a:endParaRPr lang="en-US" sz="3200" b="1" dirty="0"/>
          </a:p>
        </p:txBody>
      </p:sp>
    </p:spTree>
    <p:extLst>
      <p:ext uri="{BB962C8B-B14F-4D97-AF65-F5344CB8AC3E}">
        <p14:creationId xmlns:p14="http://schemas.microsoft.com/office/powerpoint/2010/main" val="8186797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500"/>
                                        <p:tgtEl>
                                          <p:spTgt spid="3">
                                            <p:txEl>
                                              <p:pRg st="2" end="2"/>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grpId="0" nodeType="clickEffect">
                                  <p:stCondLst>
                                    <p:cond delay="0"/>
                                  </p:stCondLst>
                                  <p:childTnLst>
                                    <p:set>
                                      <p:cBhvr>
                                        <p:cTn id="17" dur="1" fill="hold">
                                          <p:stCondLst>
                                            <p:cond delay="0"/>
                                          </p:stCondLst>
                                        </p:cTn>
                                        <p:tgtEl>
                                          <p:spTgt spid="3">
                                            <p:txEl>
                                              <p:pRg st="4" end="4"/>
                                            </p:txEl>
                                          </p:spTgt>
                                        </p:tgtEl>
                                        <p:attrNameLst>
                                          <p:attrName>style.visibility</p:attrName>
                                        </p:attrNameLst>
                                      </p:cBhvr>
                                      <p:to>
                                        <p:strVal val="visible"/>
                                      </p:to>
                                    </p:set>
                                    <p:animEffect transition="in" filter="fade">
                                      <p:cBhvr>
                                        <p:cTn id="18" dur="500"/>
                                        <p:tgtEl>
                                          <p:spTgt spid="3">
                                            <p:txEl>
                                              <p:pRg st="4" end="4"/>
                                            </p:txEl>
                                          </p:spTgt>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animEffect transition="in" filter="fade">
                                      <p:cBhvr>
                                        <p:cTn id="21" dur="500"/>
                                        <p:tgtEl>
                                          <p:spTgt spid="3">
                                            <p:txEl>
                                              <p:pRg st="5" end="5"/>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grpId="0" nodeType="clickEffect">
                                  <p:stCondLst>
                                    <p:cond delay="0"/>
                                  </p:stCondLst>
                                  <p:childTnLst>
                                    <p:set>
                                      <p:cBhvr>
                                        <p:cTn id="25" dur="1" fill="hold">
                                          <p:stCondLst>
                                            <p:cond delay="0"/>
                                          </p:stCondLst>
                                        </p:cTn>
                                        <p:tgtEl>
                                          <p:spTgt spid="3">
                                            <p:txEl>
                                              <p:pRg st="8" end="8"/>
                                            </p:txEl>
                                          </p:spTgt>
                                        </p:tgtEl>
                                        <p:attrNameLst>
                                          <p:attrName>style.visibility</p:attrName>
                                        </p:attrNameLst>
                                      </p:cBhvr>
                                      <p:to>
                                        <p:strVal val="visible"/>
                                      </p:to>
                                    </p:set>
                                    <p:animEffect transition="in" filter="fade">
                                      <p:cBhvr>
                                        <p:cTn id="26"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70856" y="1257136"/>
            <a:ext cx="11167431" cy="5486400"/>
          </a:xfrm>
        </p:spPr>
        <p:txBody>
          <a:bodyPr>
            <a:noAutofit/>
          </a:bodyPr>
          <a:lstStyle/>
          <a:p>
            <a:r>
              <a:rPr lang="en-US" sz="2300" b="1" i="1" dirty="0" smtClean="0"/>
              <a:t>Home Quality</a:t>
            </a:r>
          </a:p>
          <a:p>
            <a:pPr lvl="1">
              <a:buFont typeface="Wingdings" panose="05000000000000000000" pitchFamily="2" charset="2"/>
              <a:buChar char="ü"/>
            </a:pPr>
            <a:r>
              <a:rPr lang="en-US" sz="2300" dirty="0"/>
              <a:t>H</a:t>
            </a:r>
            <a:r>
              <a:rPr lang="en-US" sz="2300" dirty="0" smtClean="0"/>
              <a:t>ome environment and parenting style such as number of books at home and how frequently the mother reads books to her child</a:t>
            </a:r>
            <a:r>
              <a:rPr lang="en-US" sz="2300" dirty="0"/>
              <a:t> </a:t>
            </a:r>
            <a:r>
              <a:rPr lang="en-US" sz="2300" dirty="0" smtClean="0"/>
              <a:t>and visits a library with her child</a:t>
            </a:r>
          </a:p>
          <a:p>
            <a:pPr lvl="1">
              <a:buFont typeface="Wingdings" panose="05000000000000000000" pitchFamily="2" charset="2"/>
              <a:buChar char="ü"/>
            </a:pPr>
            <a:r>
              <a:rPr lang="en-US" sz="2300" dirty="0" smtClean="0"/>
              <a:t>Nutrition information </a:t>
            </a:r>
            <a:r>
              <a:rPr lang="en-US" sz="2300" dirty="0"/>
              <a:t>(limited) </a:t>
            </a:r>
            <a:r>
              <a:rPr lang="en-US" sz="2300" dirty="0" smtClean="0"/>
              <a:t>such as the type of beverage a child drinks with meals</a:t>
            </a:r>
            <a:r>
              <a:rPr lang="en-US" sz="2300" dirty="0"/>
              <a:t> </a:t>
            </a:r>
            <a:r>
              <a:rPr lang="en-US" sz="2300" dirty="0" smtClean="0"/>
              <a:t>and frequency of fast food eaten in the past 7 days</a:t>
            </a:r>
            <a:endParaRPr lang="en-US" sz="2300" dirty="0"/>
          </a:p>
          <a:p>
            <a:pPr lvl="1"/>
            <a:endParaRPr lang="en-US" sz="2300" dirty="0"/>
          </a:p>
          <a:p>
            <a:r>
              <a:rPr lang="en-US" sz="2300" b="1" i="1" dirty="0" smtClean="0"/>
              <a:t>Child Care Quality </a:t>
            </a:r>
          </a:p>
          <a:p>
            <a:pPr lvl="1">
              <a:buFont typeface="Wingdings" panose="05000000000000000000" pitchFamily="2" charset="2"/>
              <a:buChar char="ü"/>
            </a:pPr>
            <a:r>
              <a:rPr lang="en-US" sz="2300" dirty="0" smtClean="0"/>
              <a:t>Structural quality measure: group size</a:t>
            </a:r>
          </a:p>
          <a:p>
            <a:pPr lvl="1">
              <a:buFont typeface="Wingdings" panose="05000000000000000000" pitchFamily="2" charset="2"/>
              <a:buChar char="ü"/>
            </a:pPr>
            <a:r>
              <a:rPr lang="en-US" sz="2300" dirty="0" smtClean="0"/>
              <a:t>Process quality for primary child care (in-home &amp; out-of-home): child care environment and interaction between child care provider and the child such as number of soft toys and frequency of activities (e.g. math games, practice writing)</a:t>
            </a:r>
          </a:p>
          <a:p>
            <a:pPr lvl="1">
              <a:buFont typeface="Wingdings" panose="05000000000000000000" pitchFamily="2" charset="2"/>
              <a:buChar char="ü"/>
            </a:pPr>
            <a:endParaRPr lang="en-US" sz="2300" b="1" i="1" dirty="0"/>
          </a:p>
          <a:p>
            <a:pPr marL="0" indent="0">
              <a:buNone/>
            </a:pPr>
            <a:r>
              <a:rPr lang="en-US" sz="2300" b="1" i="1" dirty="0" smtClean="0"/>
              <a:t>Use the detailed, numerous variables to construct an index based on estimated first principal components using factor analysis.</a:t>
            </a:r>
            <a:endParaRPr lang="en-US" sz="2300" dirty="0" smtClean="0"/>
          </a:p>
        </p:txBody>
      </p:sp>
      <p:sp>
        <p:nvSpPr>
          <p:cNvPr id="5" name="Title 1"/>
          <p:cNvSpPr>
            <a:spLocks noGrp="1"/>
          </p:cNvSpPr>
          <p:nvPr>
            <p:ph type="title"/>
          </p:nvPr>
        </p:nvSpPr>
        <p:spPr>
          <a:xfrm>
            <a:off x="609600" y="531380"/>
            <a:ext cx="10515600" cy="653184"/>
          </a:xfrm>
        </p:spPr>
        <p:txBody>
          <a:bodyPr>
            <a:normAutofit/>
          </a:bodyPr>
          <a:lstStyle/>
          <a:p>
            <a:r>
              <a:rPr lang="en-US" sz="3200" b="1" dirty="0"/>
              <a:t>Data: Quality </a:t>
            </a:r>
            <a:r>
              <a:rPr lang="en-US" sz="3200" b="1" dirty="0" smtClean="0"/>
              <a:t>Measures</a:t>
            </a:r>
            <a:endParaRPr lang="en-US" sz="3200" b="1" dirty="0"/>
          </a:p>
        </p:txBody>
      </p:sp>
    </p:spTree>
    <p:extLst>
      <p:ext uri="{BB962C8B-B14F-4D97-AF65-F5344CB8AC3E}">
        <p14:creationId xmlns:p14="http://schemas.microsoft.com/office/powerpoint/2010/main" val="14763629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500"/>
                                        <p:tgtEl>
                                          <p:spTgt spid="3">
                                            <p:txEl>
                                              <p:pRg st="2" end="2"/>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grpId="0" nodeType="clickEffect">
                                  <p:stCondLst>
                                    <p:cond delay="0"/>
                                  </p:stCondLst>
                                  <p:childTnLst>
                                    <p:set>
                                      <p:cBhvr>
                                        <p:cTn id="17" dur="1" fill="hold">
                                          <p:stCondLst>
                                            <p:cond delay="0"/>
                                          </p:stCondLst>
                                        </p:cTn>
                                        <p:tgtEl>
                                          <p:spTgt spid="3">
                                            <p:txEl>
                                              <p:pRg st="4" end="4"/>
                                            </p:txEl>
                                          </p:spTgt>
                                        </p:tgtEl>
                                        <p:attrNameLst>
                                          <p:attrName>style.visibility</p:attrName>
                                        </p:attrNameLst>
                                      </p:cBhvr>
                                      <p:to>
                                        <p:strVal val="visible"/>
                                      </p:to>
                                    </p:set>
                                    <p:animEffect transition="in" filter="fade">
                                      <p:cBhvr>
                                        <p:cTn id="18" dur="500"/>
                                        <p:tgtEl>
                                          <p:spTgt spid="3">
                                            <p:txEl>
                                              <p:pRg st="4" end="4"/>
                                            </p:txEl>
                                          </p:spTgt>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animEffect transition="in" filter="fade">
                                      <p:cBhvr>
                                        <p:cTn id="21" dur="500"/>
                                        <p:tgtEl>
                                          <p:spTgt spid="3">
                                            <p:txEl>
                                              <p:pRg st="5" end="5"/>
                                            </p:txEl>
                                          </p:spTgt>
                                        </p:tgtEl>
                                      </p:cBhvr>
                                    </p:animEffect>
                                  </p:childTnLst>
                                </p:cTn>
                              </p:par>
                              <p:par>
                                <p:cTn id="22" presetID="10" presetClass="entr" presetSubtype="0" fill="hold" grpId="0" nodeType="withEffect">
                                  <p:stCondLst>
                                    <p:cond delay="0"/>
                                  </p:stCondLst>
                                  <p:childTnLst>
                                    <p:set>
                                      <p:cBhvr>
                                        <p:cTn id="23" dur="1" fill="hold">
                                          <p:stCondLst>
                                            <p:cond delay="0"/>
                                          </p:stCondLst>
                                        </p:cTn>
                                        <p:tgtEl>
                                          <p:spTgt spid="3">
                                            <p:txEl>
                                              <p:pRg st="6" end="6"/>
                                            </p:txEl>
                                          </p:spTgt>
                                        </p:tgtEl>
                                        <p:attrNameLst>
                                          <p:attrName>style.visibility</p:attrName>
                                        </p:attrNameLst>
                                      </p:cBhvr>
                                      <p:to>
                                        <p:strVal val="visible"/>
                                      </p:to>
                                    </p:set>
                                    <p:animEffect transition="in" filter="fade">
                                      <p:cBhvr>
                                        <p:cTn id="24" dur="500"/>
                                        <p:tgtEl>
                                          <p:spTgt spid="3">
                                            <p:txEl>
                                              <p:pRg st="6" end="6"/>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grpId="0" nodeType="clickEffect">
                                  <p:stCondLst>
                                    <p:cond delay="0"/>
                                  </p:stCondLst>
                                  <p:childTnLst>
                                    <p:set>
                                      <p:cBhvr>
                                        <p:cTn id="28" dur="1" fill="hold">
                                          <p:stCondLst>
                                            <p:cond delay="0"/>
                                          </p:stCondLst>
                                        </p:cTn>
                                        <p:tgtEl>
                                          <p:spTgt spid="3">
                                            <p:txEl>
                                              <p:pRg st="8" end="8"/>
                                            </p:txEl>
                                          </p:spTgt>
                                        </p:tgtEl>
                                        <p:attrNameLst>
                                          <p:attrName>style.visibility</p:attrName>
                                        </p:attrNameLst>
                                      </p:cBhvr>
                                      <p:to>
                                        <p:strVal val="visible"/>
                                      </p:to>
                                    </p:set>
                                    <p:animEffect transition="in" filter="fade">
                                      <p:cBhvr>
                                        <p:cTn id="29"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1240992"/>
            <a:ext cx="10972800" cy="5410200"/>
          </a:xfrm>
        </p:spPr>
        <p:txBody>
          <a:bodyPr>
            <a:normAutofit/>
          </a:bodyPr>
          <a:lstStyle/>
          <a:p>
            <a:r>
              <a:rPr lang="en-US" sz="2000" dirty="0" smtClean="0"/>
              <a:t> </a:t>
            </a:r>
            <a:r>
              <a:rPr lang="en-US" sz="2200" b="1" i="1" dirty="0" smtClean="0"/>
              <a:t>Instruments</a:t>
            </a:r>
          </a:p>
          <a:p>
            <a:pPr lvl="1" algn="just">
              <a:buFont typeface="Wingdings" panose="05000000000000000000" pitchFamily="2" charset="2"/>
              <a:buChar char="ü"/>
            </a:pPr>
            <a:r>
              <a:rPr lang="en-US" sz="2300" dirty="0" smtClean="0">
                <a:cs typeface="Calibri" pitchFamily="34" charset="0"/>
              </a:rPr>
              <a:t>Average </a:t>
            </a:r>
            <a:r>
              <a:rPr lang="en-US" sz="2300" dirty="0">
                <a:cs typeface="Calibri" pitchFamily="34" charset="0"/>
              </a:rPr>
              <a:t>state level child care prices</a:t>
            </a:r>
            <a:endParaRPr lang="en-US" sz="2300" i="1" dirty="0"/>
          </a:p>
          <a:p>
            <a:pPr lvl="1" algn="just">
              <a:buFont typeface="Wingdings" panose="05000000000000000000" pitchFamily="2" charset="2"/>
              <a:buChar char="ü"/>
            </a:pPr>
            <a:r>
              <a:rPr lang="en-US" sz="2300" dirty="0" smtClean="0">
                <a:cs typeface="Calibri" pitchFamily="34" charset="0"/>
              </a:rPr>
              <a:t>Unemployment </a:t>
            </a:r>
            <a:r>
              <a:rPr lang="en-US" sz="2300" dirty="0">
                <a:cs typeface="Calibri" pitchFamily="34" charset="0"/>
              </a:rPr>
              <a:t>rate, employment in service sector, employment in good sector, poverty, number of child care establishments, wage rate of child care workers</a:t>
            </a:r>
          </a:p>
          <a:p>
            <a:pPr lvl="1" algn="just">
              <a:buFont typeface="Wingdings" panose="05000000000000000000" pitchFamily="2" charset="2"/>
              <a:buChar char="ü"/>
            </a:pPr>
            <a:r>
              <a:rPr lang="en-US" sz="2300" dirty="0">
                <a:cs typeface="Calibri" pitchFamily="34" charset="0"/>
              </a:rPr>
              <a:t>TANF, child support, median household </a:t>
            </a:r>
            <a:r>
              <a:rPr lang="en-US" sz="2300" dirty="0" smtClean="0">
                <a:cs typeface="Calibri" pitchFamily="34" charset="0"/>
              </a:rPr>
              <a:t>income, average state wage rate</a:t>
            </a:r>
          </a:p>
          <a:p>
            <a:pPr lvl="1" algn="just">
              <a:buFont typeface="Wingdings" panose="05000000000000000000" pitchFamily="2" charset="2"/>
              <a:buChar char="ü"/>
            </a:pPr>
            <a:r>
              <a:rPr lang="en-US" sz="2300" dirty="0" smtClean="0">
                <a:cs typeface="Calibri" pitchFamily="34" charset="0"/>
              </a:rPr>
              <a:t>2-year </a:t>
            </a:r>
            <a:r>
              <a:rPr lang="en-US" sz="2300" dirty="0">
                <a:cs typeface="Calibri" pitchFamily="34" charset="0"/>
              </a:rPr>
              <a:t>public , 4-year public &amp; private university tuitions</a:t>
            </a:r>
          </a:p>
          <a:p>
            <a:pPr lvl="1">
              <a:buFont typeface="Wingdings" panose="05000000000000000000" pitchFamily="2" charset="2"/>
              <a:buChar char="ü"/>
            </a:pPr>
            <a:r>
              <a:rPr lang="en-US" sz="2300" dirty="0" smtClean="0">
                <a:cs typeface="Calibri" pitchFamily="34" charset="0"/>
              </a:rPr>
              <a:t>Measures </a:t>
            </a:r>
            <a:r>
              <a:rPr lang="en-US" sz="2300" dirty="0">
                <a:cs typeface="Calibri" pitchFamily="34" charset="0"/>
              </a:rPr>
              <a:t>of rain fall and snow fall</a:t>
            </a:r>
          </a:p>
          <a:p>
            <a:pPr marL="0" indent="0">
              <a:buNone/>
            </a:pPr>
            <a:endParaRPr lang="en-US" sz="2200" dirty="0" smtClean="0"/>
          </a:p>
          <a:p>
            <a:r>
              <a:rPr lang="en-US" sz="2200" dirty="0" smtClean="0"/>
              <a:t> </a:t>
            </a:r>
            <a:r>
              <a:rPr lang="en-US" sz="2200" b="1" i="1" dirty="0" smtClean="0"/>
              <a:t>State/County </a:t>
            </a:r>
            <a:r>
              <a:rPr lang="en-US" sz="2200" b="1" i="1" dirty="0"/>
              <a:t>level variables for goods/services</a:t>
            </a:r>
          </a:p>
          <a:p>
            <a:pPr lvl="1">
              <a:buFont typeface="Wingdings" panose="05000000000000000000" pitchFamily="2" charset="2"/>
              <a:buChar char="ü"/>
            </a:pPr>
            <a:r>
              <a:rPr lang="en-US" sz="2300" dirty="0" smtClean="0"/>
              <a:t># </a:t>
            </a:r>
            <a:r>
              <a:rPr lang="en-US" sz="2300" dirty="0"/>
              <a:t>of supermarkets and grocery stores, fruit and vegetable markets, convenience stores, museums, fitness centers, zoos, full service and limited service restaurants, different types of hospitals, offices of physicians, offices of dentists, office supplies and stationery stores </a:t>
            </a:r>
            <a:endParaRPr lang="en-US" sz="2300" dirty="0">
              <a:cs typeface="Calibri" pitchFamily="34" charset="0"/>
            </a:endParaRPr>
          </a:p>
          <a:p>
            <a:endParaRPr lang="en-US" dirty="0"/>
          </a:p>
        </p:txBody>
      </p:sp>
      <p:sp>
        <p:nvSpPr>
          <p:cNvPr id="5" name="Title 1"/>
          <p:cNvSpPr>
            <a:spLocks noGrp="1"/>
          </p:cNvSpPr>
          <p:nvPr>
            <p:ph type="title"/>
          </p:nvPr>
        </p:nvSpPr>
        <p:spPr>
          <a:xfrm>
            <a:off x="533400" y="487447"/>
            <a:ext cx="10515600" cy="653184"/>
          </a:xfrm>
        </p:spPr>
        <p:txBody>
          <a:bodyPr>
            <a:normAutofit/>
          </a:bodyPr>
          <a:lstStyle/>
          <a:p>
            <a:r>
              <a:rPr lang="en-US" sz="3200" b="1" dirty="0" smtClean="0"/>
              <a:t>Data:  Exogenous Variables used as Instruments</a:t>
            </a:r>
            <a:endParaRPr lang="en-US" sz="3200" b="1" dirty="0"/>
          </a:p>
        </p:txBody>
      </p:sp>
    </p:spTree>
    <p:extLst>
      <p:ext uri="{BB962C8B-B14F-4D97-AF65-F5344CB8AC3E}">
        <p14:creationId xmlns:p14="http://schemas.microsoft.com/office/powerpoint/2010/main" val="9630561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500"/>
                                        <p:tgtEl>
                                          <p:spTgt spid="3">
                                            <p:txEl>
                                              <p:pRg st="2" end="2"/>
                                            </p:tx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fade">
                                      <p:cBhvr>
                                        <p:cTn id="16" dur="500"/>
                                        <p:tgtEl>
                                          <p:spTgt spid="3">
                                            <p:txEl>
                                              <p:pRg st="3" end="3"/>
                                            </p:txEl>
                                          </p:spTgt>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fade">
                                      <p:cBhvr>
                                        <p:cTn id="19" dur="500"/>
                                        <p:tgtEl>
                                          <p:spTgt spid="3">
                                            <p:txEl>
                                              <p:pRg st="4" end="4"/>
                                            </p:txEl>
                                          </p:spTgt>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fade">
                                      <p:cBhvr>
                                        <p:cTn id="22" dur="500"/>
                                        <p:tgtEl>
                                          <p:spTgt spid="3">
                                            <p:txEl>
                                              <p:pRg st="5" end="5"/>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animEffect transition="in" filter="fade">
                                      <p:cBhvr>
                                        <p:cTn id="27" dur="500"/>
                                        <p:tgtEl>
                                          <p:spTgt spid="3">
                                            <p:txEl>
                                              <p:pRg st="7" end="7"/>
                                            </p:txEl>
                                          </p:spTgt>
                                        </p:tgtEl>
                                      </p:cBhvr>
                                    </p:animEffect>
                                  </p:childTnLst>
                                </p:cTn>
                              </p:par>
                              <p:par>
                                <p:cTn id="28" presetID="10" presetClass="entr" presetSubtype="0" fill="hold" grpId="0" nodeType="withEffect">
                                  <p:stCondLst>
                                    <p:cond delay="0"/>
                                  </p:stCondLst>
                                  <p:childTnLst>
                                    <p:set>
                                      <p:cBhvr>
                                        <p:cTn id="29" dur="1" fill="hold">
                                          <p:stCondLst>
                                            <p:cond delay="0"/>
                                          </p:stCondLst>
                                        </p:cTn>
                                        <p:tgtEl>
                                          <p:spTgt spid="3">
                                            <p:txEl>
                                              <p:pRg st="8" end="8"/>
                                            </p:txEl>
                                          </p:spTgt>
                                        </p:tgtEl>
                                        <p:attrNameLst>
                                          <p:attrName>style.visibility</p:attrName>
                                        </p:attrNameLst>
                                      </p:cBhvr>
                                      <p:to>
                                        <p:strVal val="visible"/>
                                      </p:to>
                                    </p:set>
                                    <p:animEffect transition="in" filter="fade">
                                      <p:cBhvr>
                                        <p:cTn id="30"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 5"/>
          <p:cNvGraphicFramePr>
            <a:graphicFrameLocks noGrp="1"/>
          </p:cNvGraphicFramePr>
          <p:nvPr>
            <p:extLst>
              <p:ext uri="{D42A27DB-BD31-4B8C-83A1-F6EECF244321}">
                <p14:modId xmlns:p14="http://schemas.microsoft.com/office/powerpoint/2010/main" val="3311088400"/>
              </p:ext>
            </p:extLst>
          </p:nvPr>
        </p:nvGraphicFramePr>
        <p:xfrm>
          <a:off x="1115123" y="1145446"/>
          <a:ext cx="9401530" cy="4772181"/>
        </p:xfrm>
        <a:graphic>
          <a:graphicData uri="http://schemas.openxmlformats.org/drawingml/2006/table">
            <a:tbl>
              <a:tblPr firstRow="1" firstCol="1" bandRow="1">
                <a:tableStyleId>{5C22544A-7EE6-4342-B048-85BDC9FD1C3A}</a:tableStyleId>
              </a:tblPr>
              <a:tblGrid>
                <a:gridCol w="2533502"/>
                <a:gridCol w="896205"/>
                <a:gridCol w="1311090"/>
                <a:gridCol w="1311089"/>
                <a:gridCol w="1332815"/>
                <a:gridCol w="1008414"/>
                <a:gridCol w="1008415"/>
              </a:tblGrid>
              <a:tr h="915148">
                <a:tc>
                  <a:txBody>
                    <a:bodyPr/>
                    <a:lstStyle/>
                    <a:p>
                      <a:pPr algn="l">
                        <a:lnSpc>
                          <a:spcPct val="107000"/>
                        </a:lnSpc>
                      </a:pPr>
                      <a:r>
                        <a:rPr lang="en-US" sz="1800" dirty="0" smtClean="0">
                          <a:effectLst/>
                          <a:latin typeface="+mn-lt"/>
                        </a:rPr>
                        <a:t> Variable </a:t>
                      </a:r>
                      <a:endParaRPr lang="en-US" sz="1800" dirty="0">
                        <a:effectLst/>
                        <a:latin typeface="+mn-lt"/>
                      </a:endParaRPr>
                    </a:p>
                  </a:txBody>
                  <a:tcPr marL="68580" marR="68580" marT="0" marB="0" anchor="b">
                    <a:solidFill>
                      <a:schemeClr val="accent1">
                        <a:lumMod val="75000"/>
                      </a:schemeClr>
                    </a:solidFill>
                  </a:tcPr>
                </a:tc>
                <a:tc>
                  <a:txBody>
                    <a:bodyPr/>
                    <a:lstStyle/>
                    <a:p>
                      <a:pPr marL="0" marR="0" algn="ctr">
                        <a:lnSpc>
                          <a:spcPct val="115000"/>
                        </a:lnSpc>
                        <a:spcBef>
                          <a:spcPts val="0"/>
                        </a:spcBef>
                        <a:spcAft>
                          <a:spcPts val="0"/>
                        </a:spcAft>
                      </a:pPr>
                      <a:r>
                        <a:rPr lang="en-US" sz="1800" dirty="0" smtClean="0">
                          <a:effectLst/>
                          <a:latin typeface="+mn-lt"/>
                        </a:rPr>
                        <a:t>Obese</a:t>
                      </a:r>
                      <a:endParaRPr lang="en-US" sz="1800" dirty="0">
                        <a:effectLst/>
                        <a:latin typeface="+mn-lt"/>
                        <a:ea typeface="Calibri" panose="020F0502020204030204" pitchFamily="34" charset="0"/>
                        <a:cs typeface="Times New Roman" panose="02020603050405020304" pitchFamily="18" charset="0"/>
                      </a:endParaRPr>
                    </a:p>
                  </a:txBody>
                  <a:tcPr marL="68580" marR="68580" marT="0" marB="0" anchor="ctr">
                    <a:solidFill>
                      <a:schemeClr val="accent1">
                        <a:lumMod val="75000"/>
                      </a:schemeClr>
                    </a:solidFill>
                  </a:tcPr>
                </a:tc>
                <a:tc>
                  <a:txBody>
                    <a:bodyPr/>
                    <a:lstStyle/>
                    <a:p>
                      <a:pPr marL="0" marR="0" algn="ctr">
                        <a:lnSpc>
                          <a:spcPct val="115000"/>
                        </a:lnSpc>
                        <a:spcBef>
                          <a:spcPts val="0"/>
                        </a:spcBef>
                        <a:spcAft>
                          <a:spcPts val="0"/>
                        </a:spcAft>
                      </a:pPr>
                      <a:r>
                        <a:rPr lang="en-US" sz="1800" dirty="0" smtClean="0">
                          <a:effectLst/>
                          <a:latin typeface="+mn-lt"/>
                        </a:rPr>
                        <a:t>Not </a:t>
                      </a:r>
                    </a:p>
                    <a:p>
                      <a:pPr marL="0" marR="0" algn="ctr">
                        <a:lnSpc>
                          <a:spcPct val="115000"/>
                        </a:lnSpc>
                        <a:spcBef>
                          <a:spcPts val="0"/>
                        </a:spcBef>
                        <a:spcAft>
                          <a:spcPts val="0"/>
                        </a:spcAft>
                      </a:pPr>
                      <a:r>
                        <a:rPr lang="en-US" sz="1800" dirty="0" smtClean="0">
                          <a:effectLst/>
                          <a:latin typeface="+mn-lt"/>
                        </a:rPr>
                        <a:t>Obese</a:t>
                      </a:r>
                      <a:endParaRPr lang="en-US" sz="1800" dirty="0">
                        <a:effectLst/>
                        <a:latin typeface="+mn-lt"/>
                        <a:ea typeface="Calibri" panose="020F0502020204030204" pitchFamily="34" charset="0"/>
                        <a:cs typeface="Times New Roman" panose="02020603050405020304" pitchFamily="18" charset="0"/>
                      </a:endParaRPr>
                    </a:p>
                  </a:txBody>
                  <a:tcPr marL="68580" marR="68580" marT="0" marB="0" anchor="ctr">
                    <a:solidFill>
                      <a:schemeClr val="accent1">
                        <a:lumMod val="75000"/>
                      </a:schemeClr>
                    </a:solidFill>
                  </a:tcPr>
                </a:tc>
                <a:tc>
                  <a:txBody>
                    <a:bodyPr/>
                    <a:lstStyle/>
                    <a:p>
                      <a:pPr marL="0" marR="0" algn="ctr">
                        <a:lnSpc>
                          <a:spcPct val="115000"/>
                        </a:lnSpc>
                        <a:spcBef>
                          <a:spcPts val="0"/>
                        </a:spcBef>
                        <a:spcAft>
                          <a:spcPts val="0"/>
                        </a:spcAft>
                      </a:pPr>
                      <a:r>
                        <a:rPr lang="en-US" sz="1800" dirty="0" smtClean="0">
                          <a:effectLst/>
                          <a:latin typeface="+mn-lt"/>
                        </a:rPr>
                        <a:t>Overweight</a:t>
                      </a:r>
                      <a:endParaRPr lang="en-US" sz="1800" dirty="0">
                        <a:effectLst/>
                        <a:latin typeface="+mn-lt"/>
                        <a:ea typeface="Calibri" panose="020F0502020204030204" pitchFamily="34" charset="0"/>
                        <a:cs typeface="Times New Roman" panose="02020603050405020304" pitchFamily="18" charset="0"/>
                      </a:endParaRPr>
                    </a:p>
                  </a:txBody>
                  <a:tcPr marL="68580" marR="68580" marT="0" marB="0" anchor="ctr">
                    <a:solidFill>
                      <a:schemeClr val="accent1">
                        <a:lumMod val="75000"/>
                      </a:schemeClr>
                    </a:solidFill>
                  </a:tcPr>
                </a:tc>
                <a:tc>
                  <a:txBody>
                    <a:bodyPr/>
                    <a:lstStyle/>
                    <a:p>
                      <a:pPr marL="0" marR="0" algn="ctr">
                        <a:lnSpc>
                          <a:spcPct val="115000"/>
                        </a:lnSpc>
                        <a:spcBef>
                          <a:spcPts val="0"/>
                        </a:spcBef>
                        <a:spcAft>
                          <a:spcPts val="0"/>
                        </a:spcAft>
                      </a:pPr>
                      <a:r>
                        <a:rPr lang="en-US" sz="1800" dirty="0" smtClean="0">
                          <a:effectLst/>
                          <a:latin typeface="+mn-lt"/>
                        </a:rPr>
                        <a:t>Not Overweight</a:t>
                      </a:r>
                      <a:endParaRPr lang="en-US" sz="1800" dirty="0">
                        <a:effectLst/>
                        <a:latin typeface="+mn-lt"/>
                        <a:ea typeface="Calibri" panose="020F0502020204030204" pitchFamily="34" charset="0"/>
                        <a:cs typeface="Times New Roman" panose="02020603050405020304" pitchFamily="18" charset="0"/>
                      </a:endParaRPr>
                    </a:p>
                  </a:txBody>
                  <a:tcPr marL="68580" marR="68580" marT="0" marB="0" anchor="ctr">
                    <a:solidFill>
                      <a:schemeClr val="accent1">
                        <a:lumMod val="75000"/>
                      </a:schemeClr>
                    </a:solidFill>
                  </a:tcPr>
                </a:tc>
                <a:tc>
                  <a:txBody>
                    <a:bodyPr/>
                    <a:lstStyle/>
                    <a:p>
                      <a:pPr marL="0" marR="0" algn="ctr">
                        <a:lnSpc>
                          <a:spcPct val="115000"/>
                        </a:lnSpc>
                        <a:spcBef>
                          <a:spcPts val="0"/>
                        </a:spcBef>
                        <a:spcAft>
                          <a:spcPts val="0"/>
                        </a:spcAft>
                      </a:pPr>
                      <a:r>
                        <a:rPr lang="en-US" sz="1800" dirty="0" smtClean="0">
                          <a:effectLst/>
                          <a:latin typeface="+mn-lt"/>
                        </a:rPr>
                        <a:t>Poor Health</a:t>
                      </a:r>
                      <a:endParaRPr lang="en-US" sz="1800" dirty="0">
                        <a:effectLst/>
                        <a:latin typeface="+mn-lt"/>
                        <a:ea typeface="Calibri" panose="020F0502020204030204" pitchFamily="34" charset="0"/>
                        <a:cs typeface="Times New Roman" panose="02020603050405020304" pitchFamily="18" charset="0"/>
                      </a:endParaRPr>
                    </a:p>
                  </a:txBody>
                  <a:tcPr marL="68580" marR="68580" marT="0" marB="0" anchor="ctr">
                    <a:solidFill>
                      <a:schemeClr val="accent1">
                        <a:lumMod val="75000"/>
                      </a:schemeClr>
                    </a:solidFill>
                  </a:tcPr>
                </a:tc>
                <a:tc>
                  <a:txBody>
                    <a:bodyPr/>
                    <a:lstStyle/>
                    <a:p>
                      <a:pPr marL="0" marR="0" algn="ctr">
                        <a:lnSpc>
                          <a:spcPct val="115000"/>
                        </a:lnSpc>
                        <a:spcBef>
                          <a:spcPts val="0"/>
                        </a:spcBef>
                        <a:spcAft>
                          <a:spcPts val="0"/>
                        </a:spcAft>
                      </a:pPr>
                      <a:r>
                        <a:rPr lang="en-US" sz="1800" dirty="0" smtClean="0">
                          <a:effectLst/>
                          <a:latin typeface="+mn-lt"/>
                        </a:rPr>
                        <a:t>Good Health</a:t>
                      </a:r>
                      <a:endParaRPr lang="en-US" sz="1800" dirty="0">
                        <a:effectLst/>
                        <a:latin typeface="+mn-lt"/>
                        <a:ea typeface="Calibri" panose="020F0502020204030204" pitchFamily="34" charset="0"/>
                        <a:cs typeface="Times New Roman" panose="02020603050405020304" pitchFamily="18" charset="0"/>
                      </a:endParaRPr>
                    </a:p>
                  </a:txBody>
                  <a:tcPr marL="68580" marR="68580" marT="0" marB="0" anchor="ctr">
                    <a:solidFill>
                      <a:schemeClr val="accent1">
                        <a:lumMod val="75000"/>
                      </a:schemeClr>
                    </a:solidFill>
                  </a:tcPr>
                </a:tc>
              </a:tr>
              <a:tr h="413700">
                <a:tc>
                  <a:txBody>
                    <a:bodyPr/>
                    <a:lstStyle/>
                    <a:p>
                      <a:pPr marL="0" marR="0" algn="l">
                        <a:lnSpc>
                          <a:spcPct val="115000"/>
                        </a:lnSpc>
                        <a:spcBef>
                          <a:spcPts val="0"/>
                        </a:spcBef>
                        <a:spcAft>
                          <a:spcPts val="0"/>
                        </a:spcAft>
                      </a:pPr>
                      <a:r>
                        <a:rPr lang="en-US" sz="1800" dirty="0" smtClean="0">
                          <a:effectLst/>
                          <a:latin typeface="+mn-lt"/>
                        </a:rPr>
                        <a:t>Hours of work</a:t>
                      </a:r>
                      <a:endParaRPr lang="en-US" sz="1800" dirty="0">
                        <a:effectLst/>
                        <a:latin typeface="+mn-lt"/>
                        <a:ea typeface="Calibri" panose="020F0502020204030204" pitchFamily="34" charset="0"/>
                        <a:cs typeface="Times New Roman" panose="02020603050405020304" pitchFamily="18" charset="0"/>
                      </a:endParaRPr>
                    </a:p>
                  </a:txBody>
                  <a:tcPr marL="68580" marR="68580" marT="0" marB="0" anchor="ctr">
                    <a:solidFill>
                      <a:schemeClr val="accent1">
                        <a:lumMod val="75000"/>
                      </a:schemeClr>
                    </a:solidFill>
                  </a:tcPr>
                </a:tc>
                <a:tc>
                  <a:txBody>
                    <a:bodyPr/>
                    <a:lstStyle/>
                    <a:p>
                      <a:pPr marL="0" marR="0" algn="ctr">
                        <a:lnSpc>
                          <a:spcPct val="115000"/>
                        </a:lnSpc>
                        <a:spcBef>
                          <a:spcPts val="0"/>
                        </a:spcBef>
                        <a:spcAft>
                          <a:spcPts val="0"/>
                        </a:spcAft>
                      </a:pPr>
                      <a:r>
                        <a:rPr lang="en-US" sz="1800" dirty="0" smtClean="0">
                          <a:solidFill>
                            <a:srgbClr val="FF0000"/>
                          </a:solidFill>
                          <a:effectLst/>
                          <a:latin typeface="+mn-lt"/>
                        </a:rPr>
                        <a:t>20.99</a:t>
                      </a:r>
                      <a:endParaRPr lang="en-US" sz="1800" dirty="0">
                        <a:solidFill>
                          <a:srgbClr val="FF0000"/>
                        </a:solidFill>
                        <a:effectLst/>
                        <a:latin typeface="+mn-lt"/>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lnSpc>
                          <a:spcPct val="115000"/>
                        </a:lnSpc>
                        <a:spcBef>
                          <a:spcPts val="0"/>
                        </a:spcBef>
                        <a:spcAft>
                          <a:spcPts val="0"/>
                        </a:spcAft>
                      </a:pPr>
                      <a:r>
                        <a:rPr lang="en-US" sz="1800" dirty="0" smtClean="0">
                          <a:solidFill>
                            <a:srgbClr val="FF0000"/>
                          </a:solidFill>
                          <a:effectLst/>
                          <a:latin typeface="+mn-lt"/>
                        </a:rPr>
                        <a:t>19.29</a:t>
                      </a:r>
                      <a:endParaRPr lang="en-US" sz="1800" dirty="0">
                        <a:solidFill>
                          <a:srgbClr val="FF0000"/>
                        </a:solidFill>
                        <a:effectLst/>
                        <a:latin typeface="+mn-lt"/>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lnSpc>
                          <a:spcPct val="115000"/>
                        </a:lnSpc>
                        <a:spcBef>
                          <a:spcPts val="0"/>
                        </a:spcBef>
                        <a:spcAft>
                          <a:spcPts val="0"/>
                        </a:spcAft>
                      </a:pPr>
                      <a:r>
                        <a:rPr lang="en-US" sz="1800" dirty="0" smtClean="0">
                          <a:solidFill>
                            <a:srgbClr val="FF0000"/>
                          </a:solidFill>
                          <a:effectLst/>
                          <a:latin typeface="+mn-lt"/>
                        </a:rPr>
                        <a:t>20.86</a:t>
                      </a:r>
                      <a:endParaRPr lang="en-US" sz="1800" dirty="0">
                        <a:solidFill>
                          <a:srgbClr val="FF0000"/>
                        </a:solidFill>
                        <a:effectLst/>
                        <a:latin typeface="+mn-lt"/>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lnSpc>
                          <a:spcPct val="115000"/>
                        </a:lnSpc>
                        <a:spcBef>
                          <a:spcPts val="0"/>
                        </a:spcBef>
                        <a:spcAft>
                          <a:spcPts val="0"/>
                        </a:spcAft>
                      </a:pPr>
                      <a:r>
                        <a:rPr lang="en-US" sz="1800" dirty="0" smtClean="0">
                          <a:solidFill>
                            <a:srgbClr val="FF0000"/>
                          </a:solidFill>
                          <a:effectLst/>
                          <a:latin typeface="+mn-lt"/>
                        </a:rPr>
                        <a:t>18.97</a:t>
                      </a:r>
                      <a:endParaRPr lang="en-US" sz="1800" dirty="0">
                        <a:solidFill>
                          <a:srgbClr val="FF0000"/>
                        </a:solidFill>
                        <a:effectLst/>
                        <a:latin typeface="+mn-lt"/>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lnSpc>
                          <a:spcPct val="115000"/>
                        </a:lnSpc>
                        <a:spcBef>
                          <a:spcPts val="0"/>
                        </a:spcBef>
                        <a:spcAft>
                          <a:spcPts val="0"/>
                        </a:spcAft>
                      </a:pPr>
                      <a:r>
                        <a:rPr lang="en-US" sz="1800" dirty="0" smtClean="0">
                          <a:solidFill>
                            <a:srgbClr val="FF0000"/>
                          </a:solidFill>
                          <a:effectLst/>
                          <a:latin typeface="+mn-lt"/>
                        </a:rPr>
                        <a:t>17.61</a:t>
                      </a:r>
                      <a:endParaRPr lang="en-US" sz="1200" dirty="0">
                        <a:solidFill>
                          <a:srgbClr val="FF0000"/>
                        </a:solidFill>
                        <a:effectLst/>
                        <a:latin typeface="+mn-lt"/>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lnSpc>
                          <a:spcPct val="115000"/>
                        </a:lnSpc>
                        <a:spcBef>
                          <a:spcPts val="0"/>
                        </a:spcBef>
                        <a:spcAft>
                          <a:spcPts val="0"/>
                        </a:spcAft>
                      </a:pPr>
                      <a:r>
                        <a:rPr lang="en-US" sz="1800" dirty="0" smtClean="0">
                          <a:solidFill>
                            <a:srgbClr val="FF0000"/>
                          </a:solidFill>
                          <a:effectLst/>
                          <a:latin typeface="+mn-lt"/>
                        </a:rPr>
                        <a:t>19.54</a:t>
                      </a:r>
                      <a:endParaRPr lang="en-US" sz="1200" dirty="0">
                        <a:solidFill>
                          <a:srgbClr val="FF0000"/>
                        </a:solidFill>
                        <a:effectLst/>
                        <a:latin typeface="+mn-lt"/>
                        <a:ea typeface="Calibri" panose="020F0502020204030204" pitchFamily="34" charset="0"/>
                        <a:cs typeface="Times New Roman" panose="02020603050405020304" pitchFamily="18" charset="0"/>
                      </a:endParaRPr>
                    </a:p>
                  </a:txBody>
                  <a:tcPr marL="68580" marR="68580" marT="0" marB="0" anchor="b"/>
                </a:tc>
              </a:tr>
              <a:tr h="313563">
                <a:tc>
                  <a:txBody>
                    <a:bodyPr/>
                    <a:lstStyle/>
                    <a:p>
                      <a:pPr marL="0" marR="0" algn="l">
                        <a:lnSpc>
                          <a:spcPct val="115000"/>
                        </a:lnSpc>
                        <a:spcBef>
                          <a:spcPts val="0"/>
                        </a:spcBef>
                        <a:spcAft>
                          <a:spcPts val="0"/>
                        </a:spcAft>
                      </a:pPr>
                      <a:r>
                        <a:rPr lang="en-US" sz="1800" dirty="0" smtClean="0">
                          <a:effectLst/>
                          <a:latin typeface="+mn-lt"/>
                          <a:ea typeface="Calibri" panose="020F0502020204030204" pitchFamily="34" charset="0"/>
                          <a:cs typeface="Times New Roman" panose="02020603050405020304" pitchFamily="18" charset="0"/>
                        </a:rPr>
                        <a:t>Hours of child care</a:t>
                      </a:r>
                      <a:endParaRPr lang="en-US" sz="1800" dirty="0">
                        <a:effectLst/>
                        <a:latin typeface="+mn-lt"/>
                        <a:ea typeface="Calibri" panose="020F0502020204030204" pitchFamily="34" charset="0"/>
                        <a:cs typeface="Times New Roman" panose="02020603050405020304" pitchFamily="18" charset="0"/>
                      </a:endParaRPr>
                    </a:p>
                  </a:txBody>
                  <a:tcPr marL="68580" marR="68580" marT="0" marB="0" anchor="ctr">
                    <a:solidFill>
                      <a:schemeClr val="accent1">
                        <a:lumMod val="75000"/>
                      </a:schemeClr>
                    </a:solidFill>
                  </a:tcPr>
                </a:tc>
                <a:tc>
                  <a:txBody>
                    <a:bodyPr/>
                    <a:lstStyle/>
                    <a:p>
                      <a:pPr marL="0" marR="0" algn="ctr">
                        <a:lnSpc>
                          <a:spcPct val="115000"/>
                        </a:lnSpc>
                        <a:spcBef>
                          <a:spcPts val="0"/>
                        </a:spcBef>
                        <a:spcAft>
                          <a:spcPts val="0"/>
                        </a:spcAft>
                      </a:pPr>
                      <a:endParaRPr lang="en-US" sz="1800" dirty="0">
                        <a:solidFill>
                          <a:srgbClr val="FF0000"/>
                        </a:solidFill>
                        <a:effectLst/>
                        <a:latin typeface="+mn-lt"/>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lnSpc>
                          <a:spcPct val="115000"/>
                        </a:lnSpc>
                        <a:spcBef>
                          <a:spcPts val="0"/>
                        </a:spcBef>
                        <a:spcAft>
                          <a:spcPts val="0"/>
                        </a:spcAft>
                      </a:pPr>
                      <a:endParaRPr lang="en-US" sz="1800" dirty="0">
                        <a:solidFill>
                          <a:srgbClr val="FF0000"/>
                        </a:solidFill>
                        <a:effectLst/>
                        <a:latin typeface="+mn-lt"/>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lnSpc>
                          <a:spcPct val="115000"/>
                        </a:lnSpc>
                        <a:spcBef>
                          <a:spcPts val="0"/>
                        </a:spcBef>
                        <a:spcAft>
                          <a:spcPts val="0"/>
                        </a:spcAft>
                      </a:pPr>
                      <a:endParaRPr lang="en-US" sz="1800" dirty="0">
                        <a:solidFill>
                          <a:srgbClr val="FF0000"/>
                        </a:solidFill>
                        <a:effectLst/>
                        <a:latin typeface="+mn-lt"/>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lnSpc>
                          <a:spcPct val="115000"/>
                        </a:lnSpc>
                        <a:spcBef>
                          <a:spcPts val="0"/>
                        </a:spcBef>
                        <a:spcAft>
                          <a:spcPts val="0"/>
                        </a:spcAft>
                      </a:pPr>
                      <a:endParaRPr lang="en-US" sz="1800" dirty="0">
                        <a:solidFill>
                          <a:srgbClr val="FF0000"/>
                        </a:solidFill>
                        <a:effectLst/>
                        <a:latin typeface="+mn-lt"/>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lnSpc>
                          <a:spcPct val="115000"/>
                        </a:lnSpc>
                        <a:spcBef>
                          <a:spcPts val="0"/>
                        </a:spcBef>
                        <a:spcAft>
                          <a:spcPts val="0"/>
                        </a:spcAft>
                      </a:pPr>
                      <a:endParaRPr lang="en-US" sz="1800" dirty="0">
                        <a:solidFill>
                          <a:srgbClr val="0070C0"/>
                        </a:solidFill>
                        <a:effectLst/>
                        <a:latin typeface="+mn-lt"/>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lnSpc>
                          <a:spcPct val="115000"/>
                        </a:lnSpc>
                        <a:spcBef>
                          <a:spcPts val="0"/>
                        </a:spcBef>
                        <a:spcAft>
                          <a:spcPts val="0"/>
                        </a:spcAft>
                      </a:pPr>
                      <a:endParaRPr lang="en-US" sz="1800" dirty="0">
                        <a:solidFill>
                          <a:srgbClr val="0070C0"/>
                        </a:solidFill>
                        <a:effectLst/>
                        <a:latin typeface="+mn-lt"/>
                        <a:ea typeface="Calibri" panose="020F0502020204030204" pitchFamily="34" charset="0"/>
                        <a:cs typeface="Times New Roman" panose="02020603050405020304" pitchFamily="18" charset="0"/>
                      </a:endParaRPr>
                    </a:p>
                  </a:txBody>
                  <a:tcPr marL="68580" marR="68580" marT="0" marB="0" anchor="b"/>
                </a:tc>
              </a:tr>
              <a:tr h="413700">
                <a:tc>
                  <a:txBody>
                    <a:bodyPr/>
                    <a:lstStyle/>
                    <a:p>
                      <a:pPr marL="0" marR="0" algn="l">
                        <a:lnSpc>
                          <a:spcPct val="115000"/>
                        </a:lnSpc>
                        <a:spcBef>
                          <a:spcPts val="0"/>
                        </a:spcBef>
                        <a:spcAft>
                          <a:spcPts val="0"/>
                        </a:spcAft>
                      </a:pPr>
                      <a:r>
                        <a:rPr lang="en-US" sz="1800" baseline="0" dirty="0" smtClean="0">
                          <a:effectLst/>
                          <a:latin typeface="+mn-lt"/>
                        </a:rPr>
                        <a:t>   </a:t>
                      </a:r>
                      <a:r>
                        <a:rPr lang="en-US" sz="1800" dirty="0" smtClean="0">
                          <a:effectLst/>
                          <a:latin typeface="+mn-lt"/>
                        </a:rPr>
                        <a:t>center-based</a:t>
                      </a:r>
                      <a:endParaRPr lang="en-US" sz="1800" dirty="0">
                        <a:effectLst/>
                        <a:latin typeface="+mn-lt"/>
                        <a:ea typeface="Calibri" panose="020F0502020204030204" pitchFamily="34" charset="0"/>
                        <a:cs typeface="Times New Roman" panose="02020603050405020304" pitchFamily="18" charset="0"/>
                      </a:endParaRPr>
                    </a:p>
                  </a:txBody>
                  <a:tcPr marL="68580" marR="68580" marT="0" marB="0" anchor="ctr">
                    <a:solidFill>
                      <a:schemeClr val="accent1">
                        <a:lumMod val="75000"/>
                      </a:schemeClr>
                    </a:solidFill>
                  </a:tcPr>
                </a:tc>
                <a:tc>
                  <a:txBody>
                    <a:bodyPr/>
                    <a:lstStyle/>
                    <a:p>
                      <a:pPr marL="0" marR="0" algn="ctr">
                        <a:lnSpc>
                          <a:spcPct val="115000"/>
                        </a:lnSpc>
                        <a:spcBef>
                          <a:spcPts val="0"/>
                        </a:spcBef>
                        <a:spcAft>
                          <a:spcPts val="0"/>
                        </a:spcAft>
                      </a:pPr>
                      <a:r>
                        <a:rPr lang="en-US" sz="1800" dirty="0" smtClean="0">
                          <a:solidFill>
                            <a:srgbClr val="FF0000"/>
                          </a:solidFill>
                          <a:effectLst/>
                          <a:latin typeface="+mn-lt"/>
                        </a:rPr>
                        <a:t>8.76</a:t>
                      </a:r>
                      <a:endParaRPr lang="en-US" sz="1800" dirty="0">
                        <a:solidFill>
                          <a:srgbClr val="FF0000"/>
                        </a:solidFill>
                        <a:effectLst/>
                        <a:latin typeface="+mn-lt"/>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lnSpc>
                          <a:spcPct val="115000"/>
                        </a:lnSpc>
                        <a:spcBef>
                          <a:spcPts val="0"/>
                        </a:spcBef>
                        <a:spcAft>
                          <a:spcPts val="0"/>
                        </a:spcAft>
                      </a:pPr>
                      <a:r>
                        <a:rPr lang="en-US" sz="1800" dirty="0" smtClean="0">
                          <a:solidFill>
                            <a:srgbClr val="FF0000"/>
                          </a:solidFill>
                          <a:effectLst/>
                          <a:latin typeface="+mn-lt"/>
                        </a:rPr>
                        <a:t>7.94</a:t>
                      </a:r>
                      <a:endParaRPr lang="en-US" sz="1800" dirty="0">
                        <a:solidFill>
                          <a:srgbClr val="FF0000"/>
                        </a:solidFill>
                        <a:effectLst/>
                        <a:latin typeface="+mn-lt"/>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lnSpc>
                          <a:spcPct val="115000"/>
                        </a:lnSpc>
                        <a:spcBef>
                          <a:spcPts val="0"/>
                        </a:spcBef>
                        <a:spcAft>
                          <a:spcPts val="0"/>
                        </a:spcAft>
                      </a:pPr>
                      <a:r>
                        <a:rPr lang="en-US" sz="1800" dirty="0" smtClean="0">
                          <a:solidFill>
                            <a:srgbClr val="FF0000"/>
                          </a:solidFill>
                          <a:effectLst/>
                          <a:latin typeface="+mn-lt"/>
                        </a:rPr>
                        <a:t>8.71</a:t>
                      </a:r>
                      <a:endParaRPr lang="en-US" sz="1800" dirty="0">
                        <a:solidFill>
                          <a:srgbClr val="FF0000"/>
                        </a:solidFill>
                        <a:effectLst/>
                        <a:latin typeface="+mn-lt"/>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lnSpc>
                          <a:spcPct val="115000"/>
                        </a:lnSpc>
                        <a:spcBef>
                          <a:spcPts val="0"/>
                        </a:spcBef>
                        <a:spcAft>
                          <a:spcPts val="0"/>
                        </a:spcAft>
                      </a:pPr>
                      <a:r>
                        <a:rPr lang="en-US" sz="1800" dirty="0" smtClean="0">
                          <a:solidFill>
                            <a:srgbClr val="FF0000"/>
                          </a:solidFill>
                          <a:effectLst/>
                          <a:latin typeface="+mn-lt"/>
                        </a:rPr>
                        <a:t>7.78</a:t>
                      </a:r>
                      <a:endParaRPr lang="en-US" sz="1800" dirty="0">
                        <a:solidFill>
                          <a:srgbClr val="FF0000"/>
                        </a:solidFill>
                        <a:effectLst/>
                        <a:latin typeface="+mn-lt"/>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lnSpc>
                          <a:spcPct val="115000"/>
                        </a:lnSpc>
                        <a:spcBef>
                          <a:spcPts val="0"/>
                        </a:spcBef>
                        <a:spcAft>
                          <a:spcPts val="0"/>
                        </a:spcAft>
                      </a:pPr>
                      <a:r>
                        <a:rPr lang="en-US" sz="1800" dirty="0" smtClean="0">
                          <a:solidFill>
                            <a:srgbClr val="0070C0"/>
                          </a:solidFill>
                          <a:effectLst/>
                          <a:latin typeface="+mn-lt"/>
                        </a:rPr>
                        <a:t>7.36</a:t>
                      </a:r>
                      <a:endParaRPr lang="en-US" sz="1800" dirty="0">
                        <a:solidFill>
                          <a:srgbClr val="0070C0"/>
                        </a:solidFill>
                        <a:effectLst/>
                        <a:latin typeface="+mn-lt"/>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lnSpc>
                          <a:spcPct val="115000"/>
                        </a:lnSpc>
                        <a:spcBef>
                          <a:spcPts val="0"/>
                        </a:spcBef>
                        <a:spcAft>
                          <a:spcPts val="0"/>
                        </a:spcAft>
                      </a:pPr>
                      <a:r>
                        <a:rPr lang="en-US" sz="1800" dirty="0" smtClean="0">
                          <a:solidFill>
                            <a:srgbClr val="0070C0"/>
                          </a:solidFill>
                          <a:effectLst/>
                          <a:latin typeface="+mn-lt"/>
                        </a:rPr>
                        <a:t>7.80</a:t>
                      </a:r>
                      <a:endParaRPr lang="en-US" sz="1800" dirty="0">
                        <a:solidFill>
                          <a:srgbClr val="0070C0"/>
                        </a:solidFill>
                        <a:effectLst/>
                        <a:latin typeface="+mn-lt"/>
                        <a:ea typeface="Calibri" panose="020F0502020204030204" pitchFamily="34" charset="0"/>
                        <a:cs typeface="Times New Roman" panose="02020603050405020304" pitchFamily="18" charset="0"/>
                      </a:endParaRPr>
                    </a:p>
                  </a:txBody>
                  <a:tcPr marL="68580" marR="68580" marT="0" marB="0" anchor="b"/>
                </a:tc>
              </a:tr>
              <a:tr h="393220">
                <a:tc>
                  <a:txBody>
                    <a:bodyPr/>
                    <a:lstStyle/>
                    <a:p>
                      <a:pPr marL="0" marR="0" algn="l">
                        <a:lnSpc>
                          <a:spcPct val="115000"/>
                        </a:lnSpc>
                        <a:spcBef>
                          <a:spcPts val="0"/>
                        </a:spcBef>
                        <a:spcAft>
                          <a:spcPts val="0"/>
                        </a:spcAft>
                      </a:pPr>
                      <a:r>
                        <a:rPr lang="en-US" sz="1800" baseline="0" dirty="0" smtClean="0">
                          <a:effectLst/>
                          <a:latin typeface="+mn-lt"/>
                        </a:rPr>
                        <a:t>   </a:t>
                      </a:r>
                      <a:r>
                        <a:rPr lang="en-US" sz="1800" dirty="0" smtClean="0">
                          <a:effectLst/>
                          <a:latin typeface="+mn-lt"/>
                        </a:rPr>
                        <a:t>home-based</a:t>
                      </a:r>
                      <a:endParaRPr lang="en-US" sz="1800" dirty="0">
                        <a:effectLst/>
                        <a:latin typeface="+mn-lt"/>
                        <a:ea typeface="Calibri" panose="020F0502020204030204" pitchFamily="34" charset="0"/>
                        <a:cs typeface="Times New Roman" panose="02020603050405020304" pitchFamily="18" charset="0"/>
                      </a:endParaRPr>
                    </a:p>
                  </a:txBody>
                  <a:tcPr marL="68580" marR="68580" marT="0" marB="0" anchor="ctr">
                    <a:solidFill>
                      <a:schemeClr val="accent1">
                        <a:lumMod val="75000"/>
                      </a:schemeClr>
                    </a:solidFill>
                  </a:tcPr>
                </a:tc>
                <a:tc>
                  <a:txBody>
                    <a:bodyPr/>
                    <a:lstStyle/>
                    <a:p>
                      <a:pPr marL="0" marR="0" algn="ctr">
                        <a:lnSpc>
                          <a:spcPct val="115000"/>
                        </a:lnSpc>
                        <a:spcBef>
                          <a:spcPts val="0"/>
                        </a:spcBef>
                        <a:spcAft>
                          <a:spcPts val="0"/>
                        </a:spcAft>
                      </a:pPr>
                      <a:r>
                        <a:rPr lang="en-US" sz="1800" dirty="0" smtClean="0">
                          <a:solidFill>
                            <a:srgbClr val="0070C0"/>
                          </a:solidFill>
                          <a:effectLst/>
                          <a:latin typeface="+mn-lt"/>
                        </a:rPr>
                        <a:t>11.15</a:t>
                      </a:r>
                      <a:endParaRPr lang="en-US" sz="1800" dirty="0">
                        <a:solidFill>
                          <a:srgbClr val="0070C0"/>
                        </a:solidFill>
                        <a:effectLst/>
                        <a:latin typeface="+mn-lt"/>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lnSpc>
                          <a:spcPct val="115000"/>
                        </a:lnSpc>
                        <a:spcBef>
                          <a:spcPts val="0"/>
                        </a:spcBef>
                        <a:spcAft>
                          <a:spcPts val="0"/>
                        </a:spcAft>
                      </a:pPr>
                      <a:r>
                        <a:rPr lang="en-US" sz="1800" dirty="0" smtClean="0">
                          <a:solidFill>
                            <a:srgbClr val="0070C0"/>
                          </a:solidFill>
                          <a:effectLst/>
                          <a:latin typeface="+mn-lt"/>
                        </a:rPr>
                        <a:t>10.49</a:t>
                      </a:r>
                      <a:endParaRPr lang="en-US" sz="1800" dirty="0">
                        <a:solidFill>
                          <a:srgbClr val="0070C0"/>
                        </a:solidFill>
                        <a:effectLst/>
                        <a:latin typeface="+mn-lt"/>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lnSpc>
                          <a:spcPct val="115000"/>
                        </a:lnSpc>
                        <a:spcBef>
                          <a:spcPts val="0"/>
                        </a:spcBef>
                        <a:spcAft>
                          <a:spcPts val="0"/>
                        </a:spcAft>
                      </a:pPr>
                      <a:r>
                        <a:rPr lang="en-US" sz="1800" dirty="0" smtClean="0">
                          <a:solidFill>
                            <a:srgbClr val="FF0000"/>
                          </a:solidFill>
                          <a:effectLst/>
                          <a:latin typeface="+mn-lt"/>
                        </a:rPr>
                        <a:t>11.13</a:t>
                      </a:r>
                      <a:endParaRPr lang="en-US" sz="1800" dirty="0">
                        <a:solidFill>
                          <a:srgbClr val="FF0000"/>
                        </a:solidFill>
                        <a:effectLst/>
                        <a:latin typeface="+mn-lt"/>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lnSpc>
                          <a:spcPct val="115000"/>
                        </a:lnSpc>
                        <a:spcBef>
                          <a:spcPts val="0"/>
                        </a:spcBef>
                        <a:spcAft>
                          <a:spcPts val="0"/>
                        </a:spcAft>
                      </a:pPr>
                      <a:r>
                        <a:rPr lang="en-US" sz="1800" dirty="0" smtClean="0">
                          <a:solidFill>
                            <a:srgbClr val="FF0000"/>
                          </a:solidFill>
                          <a:effectLst/>
                          <a:latin typeface="+mn-lt"/>
                        </a:rPr>
                        <a:t>10.36</a:t>
                      </a:r>
                      <a:endParaRPr lang="en-US" sz="1800" dirty="0">
                        <a:solidFill>
                          <a:srgbClr val="FF0000"/>
                        </a:solidFill>
                        <a:effectLst/>
                        <a:latin typeface="+mn-lt"/>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lnSpc>
                          <a:spcPct val="115000"/>
                        </a:lnSpc>
                        <a:spcBef>
                          <a:spcPts val="0"/>
                        </a:spcBef>
                        <a:spcAft>
                          <a:spcPts val="0"/>
                        </a:spcAft>
                      </a:pPr>
                      <a:r>
                        <a:rPr lang="en-US" sz="1800" dirty="0" smtClean="0">
                          <a:effectLst/>
                          <a:latin typeface="+mn-lt"/>
                        </a:rPr>
                        <a:t>10.68</a:t>
                      </a:r>
                      <a:endParaRPr lang="en-US" sz="1800" dirty="0">
                        <a:effectLst/>
                        <a:latin typeface="+mn-lt"/>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lnSpc>
                          <a:spcPct val="115000"/>
                        </a:lnSpc>
                        <a:spcBef>
                          <a:spcPts val="0"/>
                        </a:spcBef>
                        <a:spcAft>
                          <a:spcPts val="0"/>
                        </a:spcAft>
                      </a:pPr>
                      <a:r>
                        <a:rPr lang="en-US" sz="1800" dirty="0" smtClean="0">
                          <a:effectLst/>
                          <a:latin typeface="+mn-lt"/>
                        </a:rPr>
                        <a:t>10.59</a:t>
                      </a:r>
                      <a:endParaRPr lang="en-US" sz="1800" dirty="0">
                        <a:effectLst/>
                        <a:latin typeface="+mn-lt"/>
                        <a:ea typeface="Calibri" panose="020F0502020204030204" pitchFamily="34" charset="0"/>
                        <a:cs typeface="Times New Roman" panose="02020603050405020304" pitchFamily="18" charset="0"/>
                      </a:endParaRPr>
                    </a:p>
                  </a:txBody>
                  <a:tcPr marL="68580" marR="68580" marT="0" marB="0" anchor="b"/>
                </a:tc>
              </a:tr>
              <a:tr h="350677">
                <a:tc>
                  <a:txBody>
                    <a:bodyPr/>
                    <a:lstStyle/>
                    <a:p>
                      <a:pPr marL="0" marR="0" algn="l">
                        <a:lnSpc>
                          <a:spcPct val="115000"/>
                        </a:lnSpc>
                        <a:spcBef>
                          <a:spcPts val="0"/>
                        </a:spcBef>
                        <a:spcAft>
                          <a:spcPts val="0"/>
                        </a:spcAft>
                      </a:pPr>
                      <a:r>
                        <a:rPr lang="en-US" sz="1800" dirty="0" smtClean="0">
                          <a:effectLst/>
                          <a:latin typeface="+mn-lt"/>
                          <a:ea typeface="Calibri" panose="020F0502020204030204" pitchFamily="34" charset="0"/>
                          <a:cs typeface="Times New Roman" panose="02020603050405020304" pitchFamily="18" charset="0"/>
                        </a:rPr>
                        <a:t>Quality Index</a:t>
                      </a:r>
                      <a:endParaRPr lang="en-US" sz="1800" dirty="0">
                        <a:effectLst/>
                        <a:latin typeface="+mn-lt"/>
                        <a:ea typeface="Calibri" panose="020F0502020204030204" pitchFamily="34" charset="0"/>
                        <a:cs typeface="Times New Roman" panose="02020603050405020304" pitchFamily="18" charset="0"/>
                      </a:endParaRPr>
                    </a:p>
                  </a:txBody>
                  <a:tcPr marL="68580" marR="68580" marT="0" marB="0" anchor="ctr">
                    <a:solidFill>
                      <a:schemeClr val="accent1">
                        <a:lumMod val="75000"/>
                      </a:schemeClr>
                    </a:solidFill>
                  </a:tcPr>
                </a:tc>
                <a:tc>
                  <a:txBody>
                    <a:bodyPr/>
                    <a:lstStyle/>
                    <a:p>
                      <a:pPr marL="0" marR="0" algn="ctr">
                        <a:lnSpc>
                          <a:spcPct val="115000"/>
                        </a:lnSpc>
                        <a:spcBef>
                          <a:spcPts val="0"/>
                        </a:spcBef>
                        <a:spcAft>
                          <a:spcPts val="0"/>
                        </a:spcAft>
                      </a:pPr>
                      <a:endParaRPr lang="en-US" sz="1800" dirty="0">
                        <a:solidFill>
                          <a:srgbClr val="FF0000"/>
                        </a:solidFill>
                        <a:effectLst/>
                        <a:latin typeface="+mn-lt"/>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lnSpc>
                          <a:spcPct val="115000"/>
                        </a:lnSpc>
                        <a:spcBef>
                          <a:spcPts val="0"/>
                        </a:spcBef>
                        <a:spcAft>
                          <a:spcPts val="0"/>
                        </a:spcAft>
                      </a:pPr>
                      <a:endParaRPr lang="en-US" sz="1800" dirty="0">
                        <a:solidFill>
                          <a:srgbClr val="FF0000"/>
                        </a:solidFill>
                        <a:effectLst/>
                        <a:latin typeface="+mn-lt"/>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lnSpc>
                          <a:spcPct val="115000"/>
                        </a:lnSpc>
                        <a:spcBef>
                          <a:spcPts val="0"/>
                        </a:spcBef>
                        <a:spcAft>
                          <a:spcPts val="0"/>
                        </a:spcAft>
                      </a:pPr>
                      <a:endParaRPr lang="en-US" sz="1800" dirty="0">
                        <a:solidFill>
                          <a:srgbClr val="FF0000"/>
                        </a:solidFill>
                        <a:effectLst/>
                        <a:latin typeface="+mn-lt"/>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lnSpc>
                          <a:spcPct val="115000"/>
                        </a:lnSpc>
                        <a:spcBef>
                          <a:spcPts val="0"/>
                        </a:spcBef>
                        <a:spcAft>
                          <a:spcPts val="0"/>
                        </a:spcAft>
                      </a:pPr>
                      <a:endParaRPr lang="en-US" sz="1800" dirty="0">
                        <a:solidFill>
                          <a:srgbClr val="FF0000"/>
                        </a:solidFill>
                        <a:effectLst/>
                        <a:latin typeface="+mn-lt"/>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lnSpc>
                          <a:spcPct val="115000"/>
                        </a:lnSpc>
                        <a:spcBef>
                          <a:spcPts val="0"/>
                        </a:spcBef>
                        <a:spcAft>
                          <a:spcPts val="0"/>
                        </a:spcAft>
                      </a:pPr>
                      <a:endParaRPr lang="en-US" sz="1800" dirty="0">
                        <a:solidFill>
                          <a:srgbClr val="FF0000"/>
                        </a:solidFill>
                        <a:effectLst/>
                        <a:latin typeface="+mn-lt"/>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lnSpc>
                          <a:spcPct val="115000"/>
                        </a:lnSpc>
                        <a:spcBef>
                          <a:spcPts val="0"/>
                        </a:spcBef>
                        <a:spcAft>
                          <a:spcPts val="0"/>
                        </a:spcAft>
                      </a:pPr>
                      <a:endParaRPr lang="en-US" sz="1800" dirty="0">
                        <a:solidFill>
                          <a:srgbClr val="FF0000"/>
                        </a:solidFill>
                        <a:effectLst/>
                        <a:latin typeface="+mn-lt"/>
                        <a:ea typeface="Calibri" panose="020F0502020204030204" pitchFamily="34" charset="0"/>
                        <a:cs typeface="Times New Roman" panose="02020603050405020304" pitchFamily="18" charset="0"/>
                      </a:endParaRPr>
                    </a:p>
                  </a:txBody>
                  <a:tcPr marL="68580" marR="68580" marT="0" marB="0" anchor="b"/>
                </a:tc>
              </a:tr>
              <a:tr h="413700">
                <a:tc>
                  <a:txBody>
                    <a:bodyPr/>
                    <a:lstStyle/>
                    <a:p>
                      <a:pPr marL="0" marR="0" algn="l">
                        <a:lnSpc>
                          <a:spcPct val="115000"/>
                        </a:lnSpc>
                        <a:spcBef>
                          <a:spcPts val="0"/>
                        </a:spcBef>
                        <a:spcAft>
                          <a:spcPts val="0"/>
                        </a:spcAft>
                      </a:pPr>
                      <a:r>
                        <a:rPr lang="en-US" sz="1800" dirty="0" smtClean="0">
                          <a:effectLst/>
                          <a:latin typeface="+mn-lt"/>
                        </a:rPr>
                        <a:t>   home</a:t>
                      </a:r>
                      <a:r>
                        <a:rPr lang="en-US" sz="1800" baseline="0" dirty="0" smtClean="0">
                          <a:effectLst/>
                          <a:latin typeface="+mn-lt"/>
                        </a:rPr>
                        <a:t> </a:t>
                      </a:r>
                      <a:endParaRPr lang="en-US" sz="1800" dirty="0">
                        <a:effectLst/>
                        <a:latin typeface="+mn-lt"/>
                        <a:ea typeface="Calibri" panose="020F0502020204030204" pitchFamily="34" charset="0"/>
                        <a:cs typeface="Times New Roman" panose="02020603050405020304" pitchFamily="18" charset="0"/>
                      </a:endParaRPr>
                    </a:p>
                  </a:txBody>
                  <a:tcPr marL="68580" marR="68580" marT="0" marB="0" anchor="ctr">
                    <a:solidFill>
                      <a:schemeClr val="accent1">
                        <a:lumMod val="75000"/>
                      </a:schemeClr>
                    </a:solidFill>
                  </a:tcPr>
                </a:tc>
                <a:tc>
                  <a:txBody>
                    <a:bodyPr/>
                    <a:lstStyle/>
                    <a:p>
                      <a:pPr marL="0" marR="0" algn="ctr">
                        <a:lnSpc>
                          <a:spcPct val="115000"/>
                        </a:lnSpc>
                        <a:spcBef>
                          <a:spcPts val="0"/>
                        </a:spcBef>
                        <a:spcAft>
                          <a:spcPts val="0"/>
                        </a:spcAft>
                      </a:pPr>
                      <a:r>
                        <a:rPr lang="en-US" sz="1800" dirty="0">
                          <a:solidFill>
                            <a:srgbClr val="FF0000"/>
                          </a:solidFill>
                          <a:effectLst/>
                          <a:latin typeface="+mn-lt"/>
                        </a:rPr>
                        <a:t>-</a:t>
                      </a:r>
                      <a:r>
                        <a:rPr lang="en-US" sz="1800" dirty="0" smtClean="0">
                          <a:solidFill>
                            <a:srgbClr val="FF0000"/>
                          </a:solidFill>
                          <a:effectLst/>
                          <a:latin typeface="+mn-lt"/>
                        </a:rPr>
                        <a:t>0.08</a:t>
                      </a:r>
                    </a:p>
                  </a:txBody>
                  <a:tcPr marL="68580" marR="68580" marT="0" marB="0" anchor="b"/>
                </a:tc>
                <a:tc>
                  <a:txBody>
                    <a:bodyPr/>
                    <a:lstStyle/>
                    <a:p>
                      <a:pPr marL="0" marR="0" algn="ctr">
                        <a:lnSpc>
                          <a:spcPct val="115000"/>
                        </a:lnSpc>
                        <a:spcBef>
                          <a:spcPts val="0"/>
                        </a:spcBef>
                        <a:spcAft>
                          <a:spcPts val="0"/>
                        </a:spcAft>
                      </a:pPr>
                      <a:r>
                        <a:rPr lang="en-US" sz="1800" dirty="0" smtClean="0">
                          <a:solidFill>
                            <a:srgbClr val="FF0000"/>
                          </a:solidFill>
                          <a:effectLst/>
                          <a:latin typeface="+mn-lt"/>
                        </a:rPr>
                        <a:t>0.03</a:t>
                      </a:r>
                    </a:p>
                  </a:txBody>
                  <a:tcPr marL="68580" marR="68580" marT="0" marB="0" anchor="b"/>
                </a:tc>
                <a:tc>
                  <a:txBody>
                    <a:bodyPr/>
                    <a:lstStyle/>
                    <a:p>
                      <a:pPr marL="0" marR="0" algn="ctr">
                        <a:lnSpc>
                          <a:spcPct val="115000"/>
                        </a:lnSpc>
                        <a:spcBef>
                          <a:spcPts val="0"/>
                        </a:spcBef>
                        <a:spcAft>
                          <a:spcPts val="0"/>
                        </a:spcAft>
                      </a:pPr>
                      <a:r>
                        <a:rPr lang="en-US" sz="1800" dirty="0">
                          <a:solidFill>
                            <a:srgbClr val="FF0000"/>
                          </a:solidFill>
                          <a:effectLst/>
                          <a:latin typeface="+mn-lt"/>
                        </a:rPr>
                        <a:t>-</a:t>
                      </a:r>
                      <a:r>
                        <a:rPr lang="en-US" sz="1800" dirty="0" smtClean="0">
                          <a:solidFill>
                            <a:srgbClr val="FF0000"/>
                          </a:solidFill>
                          <a:effectLst/>
                          <a:latin typeface="+mn-lt"/>
                        </a:rPr>
                        <a:t>0.05</a:t>
                      </a:r>
                      <a:endParaRPr lang="en-US" sz="1800" dirty="0">
                        <a:solidFill>
                          <a:srgbClr val="FF0000"/>
                        </a:solidFill>
                        <a:effectLst/>
                        <a:latin typeface="+mn-lt"/>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lnSpc>
                          <a:spcPct val="115000"/>
                        </a:lnSpc>
                        <a:spcBef>
                          <a:spcPts val="0"/>
                        </a:spcBef>
                        <a:spcAft>
                          <a:spcPts val="0"/>
                        </a:spcAft>
                      </a:pPr>
                      <a:r>
                        <a:rPr lang="en-US" sz="1800" dirty="0" smtClean="0">
                          <a:solidFill>
                            <a:srgbClr val="FF0000"/>
                          </a:solidFill>
                          <a:effectLst/>
                          <a:latin typeface="+mn-lt"/>
                        </a:rPr>
                        <a:t>0.04</a:t>
                      </a:r>
                    </a:p>
                  </a:txBody>
                  <a:tcPr marL="68580" marR="68580" marT="0" marB="0" anchor="b"/>
                </a:tc>
                <a:tc>
                  <a:txBody>
                    <a:bodyPr/>
                    <a:lstStyle/>
                    <a:p>
                      <a:pPr marL="0" marR="0" algn="ctr">
                        <a:lnSpc>
                          <a:spcPct val="115000"/>
                        </a:lnSpc>
                        <a:spcBef>
                          <a:spcPts val="0"/>
                        </a:spcBef>
                        <a:spcAft>
                          <a:spcPts val="0"/>
                        </a:spcAft>
                      </a:pPr>
                      <a:r>
                        <a:rPr lang="en-US" sz="1800" dirty="0">
                          <a:solidFill>
                            <a:srgbClr val="FF0000"/>
                          </a:solidFill>
                          <a:effectLst/>
                          <a:latin typeface="+mn-lt"/>
                        </a:rPr>
                        <a:t>-</a:t>
                      </a:r>
                      <a:r>
                        <a:rPr lang="en-US" sz="1800" dirty="0" smtClean="0">
                          <a:solidFill>
                            <a:srgbClr val="FF0000"/>
                          </a:solidFill>
                          <a:effectLst/>
                          <a:latin typeface="+mn-lt"/>
                        </a:rPr>
                        <a:t>0.28</a:t>
                      </a:r>
                      <a:endParaRPr lang="en-US" sz="1800" dirty="0">
                        <a:solidFill>
                          <a:srgbClr val="FF0000"/>
                        </a:solidFill>
                        <a:effectLst/>
                        <a:latin typeface="+mn-lt"/>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lnSpc>
                          <a:spcPct val="115000"/>
                        </a:lnSpc>
                        <a:spcBef>
                          <a:spcPts val="0"/>
                        </a:spcBef>
                        <a:spcAft>
                          <a:spcPts val="0"/>
                        </a:spcAft>
                      </a:pPr>
                      <a:r>
                        <a:rPr lang="en-US" sz="1800" dirty="0" smtClean="0">
                          <a:solidFill>
                            <a:srgbClr val="FF0000"/>
                          </a:solidFill>
                          <a:effectLst/>
                          <a:latin typeface="+mn-lt"/>
                        </a:rPr>
                        <a:t>0.05</a:t>
                      </a:r>
                      <a:endParaRPr lang="en-US" sz="1800" dirty="0">
                        <a:solidFill>
                          <a:srgbClr val="FF0000"/>
                        </a:solidFill>
                        <a:effectLst/>
                        <a:latin typeface="+mn-lt"/>
                        <a:ea typeface="Calibri" panose="020F0502020204030204" pitchFamily="34" charset="0"/>
                        <a:cs typeface="Times New Roman" panose="02020603050405020304" pitchFamily="18" charset="0"/>
                      </a:endParaRPr>
                    </a:p>
                  </a:txBody>
                  <a:tcPr marL="68580" marR="68580" marT="0" marB="0" anchor="b"/>
                </a:tc>
              </a:tr>
              <a:tr h="413700">
                <a:tc>
                  <a:txBody>
                    <a:bodyPr/>
                    <a:lstStyle/>
                    <a:p>
                      <a:pPr marL="0" marR="0" algn="l">
                        <a:lnSpc>
                          <a:spcPct val="115000"/>
                        </a:lnSpc>
                        <a:spcBef>
                          <a:spcPts val="0"/>
                        </a:spcBef>
                        <a:spcAft>
                          <a:spcPts val="0"/>
                        </a:spcAft>
                      </a:pPr>
                      <a:r>
                        <a:rPr lang="en-US" sz="1800" dirty="0" smtClean="0">
                          <a:effectLst/>
                          <a:latin typeface="+mn-lt"/>
                        </a:rPr>
                        <a:t>   in-home-child</a:t>
                      </a:r>
                      <a:r>
                        <a:rPr lang="en-US" sz="1800" baseline="0" dirty="0" smtClean="0">
                          <a:effectLst/>
                          <a:latin typeface="+mn-lt"/>
                        </a:rPr>
                        <a:t> care</a:t>
                      </a:r>
                      <a:endParaRPr lang="en-US" sz="1800" dirty="0">
                        <a:effectLst/>
                        <a:latin typeface="+mn-lt"/>
                        <a:ea typeface="Calibri" panose="020F0502020204030204" pitchFamily="34" charset="0"/>
                        <a:cs typeface="Times New Roman" panose="02020603050405020304" pitchFamily="18" charset="0"/>
                      </a:endParaRPr>
                    </a:p>
                  </a:txBody>
                  <a:tcPr marL="68580" marR="68580" marT="0" marB="0" anchor="ctr">
                    <a:solidFill>
                      <a:schemeClr val="accent1">
                        <a:lumMod val="75000"/>
                      </a:schemeClr>
                    </a:solidFill>
                  </a:tcPr>
                </a:tc>
                <a:tc>
                  <a:txBody>
                    <a:bodyPr/>
                    <a:lstStyle/>
                    <a:p>
                      <a:pPr marL="0" marR="0" algn="ctr">
                        <a:lnSpc>
                          <a:spcPct val="115000"/>
                        </a:lnSpc>
                        <a:spcBef>
                          <a:spcPts val="0"/>
                        </a:spcBef>
                        <a:spcAft>
                          <a:spcPts val="0"/>
                        </a:spcAft>
                      </a:pPr>
                      <a:r>
                        <a:rPr lang="en-US" sz="1800" dirty="0">
                          <a:effectLst/>
                          <a:latin typeface="+mn-lt"/>
                        </a:rPr>
                        <a:t>-</a:t>
                      </a:r>
                      <a:r>
                        <a:rPr lang="en-US" sz="1800" dirty="0" smtClean="0">
                          <a:effectLst/>
                          <a:latin typeface="+mn-lt"/>
                        </a:rPr>
                        <a:t>0.00</a:t>
                      </a:r>
                      <a:endParaRPr lang="en-US" sz="1800" dirty="0">
                        <a:effectLst/>
                        <a:latin typeface="+mn-lt"/>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lnSpc>
                          <a:spcPct val="115000"/>
                        </a:lnSpc>
                        <a:spcBef>
                          <a:spcPts val="0"/>
                        </a:spcBef>
                        <a:spcAft>
                          <a:spcPts val="0"/>
                        </a:spcAft>
                      </a:pPr>
                      <a:r>
                        <a:rPr lang="en-US" sz="1800" dirty="0">
                          <a:effectLst/>
                          <a:latin typeface="+mn-lt"/>
                        </a:rPr>
                        <a:t>-</a:t>
                      </a:r>
                      <a:r>
                        <a:rPr lang="en-US" sz="1800" dirty="0" smtClean="0">
                          <a:effectLst/>
                          <a:latin typeface="+mn-lt"/>
                        </a:rPr>
                        <a:t>0.00</a:t>
                      </a:r>
                      <a:endParaRPr lang="en-US" sz="1800" dirty="0">
                        <a:effectLst/>
                        <a:latin typeface="+mn-lt"/>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lnSpc>
                          <a:spcPct val="115000"/>
                        </a:lnSpc>
                        <a:spcBef>
                          <a:spcPts val="0"/>
                        </a:spcBef>
                        <a:spcAft>
                          <a:spcPts val="0"/>
                        </a:spcAft>
                      </a:pPr>
                      <a:r>
                        <a:rPr lang="en-US" sz="1800" dirty="0">
                          <a:effectLst/>
                          <a:latin typeface="+mn-lt"/>
                        </a:rPr>
                        <a:t>-</a:t>
                      </a:r>
                      <a:r>
                        <a:rPr lang="en-US" sz="1800" dirty="0" smtClean="0">
                          <a:effectLst/>
                          <a:latin typeface="+mn-lt"/>
                        </a:rPr>
                        <a:t>0.00</a:t>
                      </a:r>
                      <a:endParaRPr lang="en-US" sz="1800" dirty="0">
                        <a:effectLst/>
                        <a:latin typeface="+mn-lt"/>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lnSpc>
                          <a:spcPct val="115000"/>
                        </a:lnSpc>
                        <a:spcBef>
                          <a:spcPts val="0"/>
                        </a:spcBef>
                        <a:spcAft>
                          <a:spcPts val="0"/>
                        </a:spcAft>
                      </a:pPr>
                      <a:r>
                        <a:rPr lang="en-US" sz="1800" dirty="0">
                          <a:effectLst/>
                          <a:latin typeface="+mn-lt"/>
                        </a:rPr>
                        <a:t>-</a:t>
                      </a:r>
                      <a:r>
                        <a:rPr lang="en-US" sz="1800" dirty="0" smtClean="0">
                          <a:effectLst/>
                          <a:latin typeface="+mn-lt"/>
                        </a:rPr>
                        <a:t>0.00</a:t>
                      </a:r>
                      <a:endParaRPr lang="en-US" sz="1800" dirty="0">
                        <a:effectLst/>
                        <a:latin typeface="+mn-lt"/>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lnSpc>
                          <a:spcPct val="115000"/>
                        </a:lnSpc>
                        <a:spcBef>
                          <a:spcPts val="0"/>
                        </a:spcBef>
                        <a:spcAft>
                          <a:spcPts val="0"/>
                        </a:spcAft>
                      </a:pPr>
                      <a:r>
                        <a:rPr lang="en-US" sz="1800" dirty="0">
                          <a:solidFill>
                            <a:srgbClr val="FF0000"/>
                          </a:solidFill>
                          <a:effectLst/>
                          <a:latin typeface="+mn-lt"/>
                        </a:rPr>
                        <a:t>-</a:t>
                      </a:r>
                      <a:r>
                        <a:rPr lang="en-US" sz="1800" dirty="0" smtClean="0">
                          <a:solidFill>
                            <a:srgbClr val="FF0000"/>
                          </a:solidFill>
                          <a:effectLst/>
                          <a:latin typeface="+mn-lt"/>
                        </a:rPr>
                        <a:t>0.01</a:t>
                      </a:r>
                      <a:endParaRPr lang="en-US" sz="1800" dirty="0">
                        <a:solidFill>
                          <a:srgbClr val="FF0000"/>
                        </a:solidFill>
                        <a:effectLst/>
                        <a:latin typeface="+mn-lt"/>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lnSpc>
                          <a:spcPct val="115000"/>
                        </a:lnSpc>
                        <a:spcBef>
                          <a:spcPts val="0"/>
                        </a:spcBef>
                        <a:spcAft>
                          <a:spcPts val="0"/>
                        </a:spcAft>
                      </a:pPr>
                      <a:r>
                        <a:rPr lang="en-US" sz="1800" dirty="0" smtClean="0">
                          <a:solidFill>
                            <a:srgbClr val="FF0000"/>
                          </a:solidFill>
                          <a:effectLst/>
                          <a:latin typeface="+mn-lt"/>
                        </a:rPr>
                        <a:t>0.00</a:t>
                      </a:r>
                      <a:endParaRPr lang="en-US" sz="1800" dirty="0">
                        <a:solidFill>
                          <a:srgbClr val="FF0000"/>
                        </a:solidFill>
                        <a:effectLst/>
                        <a:latin typeface="+mn-lt"/>
                        <a:ea typeface="Calibri" panose="020F0502020204030204" pitchFamily="34" charset="0"/>
                        <a:cs typeface="Times New Roman" panose="02020603050405020304" pitchFamily="18" charset="0"/>
                      </a:endParaRPr>
                    </a:p>
                  </a:txBody>
                  <a:tcPr marL="68580" marR="68580" marT="0" marB="0" anchor="b"/>
                </a:tc>
              </a:tr>
              <a:tr h="413700">
                <a:tc>
                  <a:txBody>
                    <a:bodyPr/>
                    <a:lstStyle/>
                    <a:p>
                      <a:pPr marL="0" marR="0" algn="l">
                        <a:lnSpc>
                          <a:spcPct val="115000"/>
                        </a:lnSpc>
                        <a:spcBef>
                          <a:spcPts val="0"/>
                        </a:spcBef>
                        <a:spcAft>
                          <a:spcPts val="0"/>
                        </a:spcAft>
                      </a:pPr>
                      <a:r>
                        <a:rPr lang="en-US" sz="1800" dirty="0" smtClean="0">
                          <a:effectLst/>
                          <a:latin typeface="+mn-lt"/>
                        </a:rPr>
                        <a:t>   out-of-home</a:t>
                      </a:r>
                      <a:r>
                        <a:rPr lang="en-US" sz="1800" baseline="0" dirty="0" smtClean="0">
                          <a:effectLst/>
                          <a:latin typeface="+mn-lt"/>
                        </a:rPr>
                        <a:t> child care</a:t>
                      </a:r>
                      <a:endParaRPr lang="en-US" sz="1800" dirty="0">
                        <a:effectLst/>
                        <a:latin typeface="+mn-lt"/>
                        <a:ea typeface="Calibri" panose="020F0502020204030204" pitchFamily="34" charset="0"/>
                        <a:cs typeface="Times New Roman" panose="02020603050405020304" pitchFamily="18" charset="0"/>
                      </a:endParaRPr>
                    </a:p>
                  </a:txBody>
                  <a:tcPr marL="68580" marR="68580" marT="0" marB="0" anchor="ctr">
                    <a:solidFill>
                      <a:schemeClr val="accent1">
                        <a:lumMod val="75000"/>
                      </a:schemeClr>
                    </a:solidFill>
                  </a:tcPr>
                </a:tc>
                <a:tc>
                  <a:txBody>
                    <a:bodyPr/>
                    <a:lstStyle/>
                    <a:p>
                      <a:pPr marL="0" marR="0" algn="ctr">
                        <a:lnSpc>
                          <a:spcPct val="115000"/>
                        </a:lnSpc>
                        <a:spcBef>
                          <a:spcPts val="0"/>
                        </a:spcBef>
                        <a:spcAft>
                          <a:spcPts val="0"/>
                        </a:spcAft>
                      </a:pPr>
                      <a:r>
                        <a:rPr lang="en-US" sz="1800" dirty="0" smtClean="0">
                          <a:solidFill>
                            <a:srgbClr val="FF0000"/>
                          </a:solidFill>
                          <a:effectLst/>
                          <a:latin typeface="+mn-lt"/>
                        </a:rPr>
                        <a:t>0.03</a:t>
                      </a:r>
                    </a:p>
                  </a:txBody>
                  <a:tcPr marL="68580" marR="68580" marT="0" marB="0" anchor="b"/>
                </a:tc>
                <a:tc>
                  <a:txBody>
                    <a:bodyPr/>
                    <a:lstStyle/>
                    <a:p>
                      <a:pPr marL="0" marR="0" algn="ctr">
                        <a:lnSpc>
                          <a:spcPct val="115000"/>
                        </a:lnSpc>
                        <a:spcBef>
                          <a:spcPts val="0"/>
                        </a:spcBef>
                        <a:spcAft>
                          <a:spcPts val="0"/>
                        </a:spcAft>
                      </a:pPr>
                      <a:r>
                        <a:rPr lang="en-US" sz="1800" dirty="0">
                          <a:solidFill>
                            <a:srgbClr val="FF0000"/>
                          </a:solidFill>
                          <a:effectLst/>
                          <a:latin typeface="+mn-lt"/>
                        </a:rPr>
                        <a:t>-</a:t>
                      </a:r>
                      <a:r>
                        <a:rPr lang="en-US" sz="1800" dirty="0" smtClean="0">
                          <a:solidFill>
                            <a:srgbClr val="FF0000"/>
                          </a:solidFill>
                          <a:effectLst/>
                          <a:latin typeface="+mn-lt"/>
                        </a:rPr>
                        <a:t>0.01</a:t>
                      </a:r>
                      <a:endParaRPr lang="en-US" sz="1800" dirty="0">
                        <a:solidFill>
                          <a:srgbClr val="FF0000"/>
                        </a:solidFill>
                        <a:effectLst/>
                        <a:latin typeface="+mn-lt"/>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lnSpc>
                          <a:spcPct val="115000"/>
                        </a:lnSpc>
                        <a:spcBef>
                          <a:spcPts val="0"/>
                        </a:spcBef>
                        <a:spcAft>
                          <a:spcPts val="0"/>
                        </a:spcAft>
                      </a:pPr>
                      <a:r>
                        <a:rPr lang="en-US" sz="1800" dirty="0" smtClean="0">
                          <a:solidFill>
                            <a:srgbClr val="FF0000"/>
                          </a:solidFill>
                          <a:effectLst/>
                          <a:latin typeface="+mn-lt"/>
                        </a:rPr>
                        <a:t>0.01</a:t>
                      </a:r>
                    </a:p>
                  </a:txBody>
                  <a:tcPr marL="68580" marR="68580" marT="0" marB="0" anchor="b"/>
                </a:tc>
                <a:tc>
                  <a:txBody>
                    <a:bodyPr/>
                    <a:lstStyle/>
                    <a:p>
                      <a:pPr marL="0" marR="0" algn="ctr">
                        <a:lnSpc>
                          <a:spcPct val="115000"/>
                        </a:lnSpc>
                        <a:spcBef>
                          <a:spcPts val="0"/>
                        </a:spcBef>
                        <a:spcAft>
                          <a:spcPts val="0"/>
                        </a:spcAft>
                      </a:pPr>
                      <a:r>
                        <a:rPr lang="en-US" sz="1800" dirty="0">
                          <a:solidFill>
                            <a:srgbClr val="FF0000"/>
                          </a:solidFill>
                          <a:effectLst/>
                          <a:latin typeface="+mn-lt"/>
                        </a:rPr>
                        <a:t>-</a:t>
                      </a:r>
                      <a:r>
                        <a:rPr lang="en-US" sz="1800" dirty="0" smtClean="0">
                          <a:solidFill>
                            <a:srgbClr val="FF0000"/>
                          </a:solidFill>
                          <a:effectLst/>
                          <a:latin typeface="+mn-lt"/>
                        </a:rPr>
                        <a:t>0.01</a:t>
                      </a:r>
                      <a:endParaRPr lang="en-US" sz="1800" dirty="0">
                        <a:solidFill>
                          <a:srgbClr val="FF0000"/>
                        </a:solidFill>
                        <a:effectLst/>
                        <a:latin typeface="+mn-lt"/>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lnSpc>
                          <a:spcPct val="115000"/>
                        </a:lnSpc>
                        <a:spcBef>
                          <a:spcPts val="0"/>
                        </a:spcBef>
                        <a:spcAft>
                          <a:spcPts val="0"/>
                        </a:spcAft>
                      </a:pPr>
                      <a:r>
                        <a:rPr lang="en-US" sz="1800" dirty="0" smtClean="0">
                          <a:solidFill>
                            <a:srgbClr val="FF0000"/>
                          </a:solidFill>
                          <a:effectLst/>
                          <a:latin typeface="+mn-lt"/>
                        </a:rPr>
                        <a:t>0.02</a:t>
                      </a:r>
                      <a:endParaRPr lang="en-US" sz="1800" dirty="0">
                        <a:solidFill>
                          <a:srgbClr val="FF0000"/>
                        </a:solidFill>
                        <a:effectLst/>
                        <a:latin typeface="+mn-lt"/>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lnSpc>
                          <a:spcPct val="115000"/>
                        </a:lnSpc>
                        <a:spcBef>
                          <a:spcPts val="0"/>
                        </a:spcBef>
                        <a:spcAft>
                          <a:spcPts val="0"/>
                        </a:spcAft>
                      </a:pPr>
                      <a:r>
                        <a:rPr lang="en-US" sz="1800" dirty="0">
                          <a:solidFill>
                            <a:srgbClr val="FF0000"/>
                          </a:solidFill>
                          <a:effectLst/>
                          <a:latin typeface="+mn-lt"/>
                        </a:rPr>
                        <a:t>-</a:t>
                      </a:r>
                      <a:r>
                        <a:rPr lang="en-US" sz="1800" dirty="0" smtClean="0">
                          <a:solidFill>
                            <a:srgbClr val="FF0000"/>
                          </a:solidFill>
                          <a:effectLst/>
                          <a:latin typeface="+mn-lt"/>
                        </a:rPr>
                        <a:t>0.01</a:t>
                      </a:r>
                      <a:endParaRPr lang="en-US" sz="1800" dirty="0">
                        <a:solidFill>
                          <a:srgbClr val="FF0000"/>
                        </a:solidFill>
                        <a:effectLst/>
                        <a:latin typeface="+mn-lt"/>
                        <a:ea typeface="Calibri" panose="020F0502020204030204" pitchFamily="34" charset="0"/>
                        <a:cs typeface="Times New Roman" panose="02020603050405020304" pitchFamily="18" charset="0"/>
                      </a:endParaRPr>
                    </a:p>
                  </a:txBody>
                  <a:tcPr marL="68580" marR="68580" marT="0" marB="0" anchor="b"/>
                </a:tc>
              </a:tr>
              <a:tr h="266452">
                <a:tc>
                  <a:txBody>
                    <a:bodyPr/>
                    <a:lstStyle/>
                    <a:p>
                      <a:pPr marL="0" marR="0" algn="l">
                        <a:lnSpc>
                          <a:spcPct val="115000"/>
                        </a:lnSpc>
                        <a:spcBef>
                          <a:spcPts val="0"/>
                        </a:spcBef>
                        <a:spcAft>
                          <a:spcPts val="0"/>
                        </a:spcAft>
                      </a:pPr>
                      <a:r>
                        <a:rPr lang="en-US" sz="1800" dirty="0" smtClean="0">
                          <a:effectLst/>
                          <a:latin typeface="+mn-lt"/>
                          <a:ea typeface="Calibri" panose="020F0502020204030204" pitchFamily="34" charset="0"/>
                          <a:cs typeface="Times New Roman" panose="02020603050405020304" pitchFamily="18" charset="0"/>
                        </a:rPr>
                        <a:t>N</a:t>
                      </a:r>
                      <a:endParaRPr lang="en-US" sz="1800" dirty="0">
                        <a:effectLst/>
                        <a:latin typeface="+mn-lt"/>
                        <a:ea typeface="Calibri" panose="020F0502020204030204" pitchFamily="34" charset="0"/>
                        <a:cs typeface="Times New Roman" panose="02020603050405020304" pitchFamily="18" charset="0"/>
                      </a:endParaRPr>
                    </a:p>
                  </a:txBody>
                  <a:tcPr marL="68580" marR="68580" marT="0" marB="0" anchor="ctr">
                    <a:solidFill>
                      <a:schemeClr val="accent1">
                        <a:lumMod val="75000"/>
                      </a:schemeClr>
                    </a:solidFill>
                  </a:tcPr>
                </a:tc>
                <a:tc gridSpan="2">
                  <a:txBody>
                    <a:bodyPr/>
                    <a:lstStyle/>
                    <a:p>
                      <a:pPr marL="0" marR="0" algn="ctr">
                        <a:lnSpc>
                          <a:spcPct val="115000"/>
                        </a:lnSpc>
                        <a:spcBef>
                          <a:spcPts val="0"/>
                        </a:spcBef>
                        <a:spcAft>
                          <a:spcPts val="0"/>
                        </a:spcAft>
                      </a:pPr>
                      <a:r>
                        <a:rPr lang="en-US" sz="1800" dirty="0" smtClean="0">
                          <a:effectLst/>
                          <a:latin typeface="+mn-lt"/>
                          <a:ea typeface="Calibri" panose="020F0502020204030204" pitchFamily="34" charset="0"/>
                          <a:cs typeface="Times New Roman" panose="02020603050405020304" pitchFamily="18" charset="0"/>
                        </a:rPr>
                        <a:t>20400</a:t>
                      </a:r>
                      <a:endParaRPr lang="en-US" sz="1800" dirty="0">
                        <a:effectLst/>
                        <a:latin typeface="+mn-lt"/>
                        <a:ea typeface="Calibri" panose="020F0502020204030204" pitchFamily="34" charset="0"/>
                        <a:cs typeface="Times New Roman" panose="02020603050405020304" pitchFamily="18" charset="0"/>
                      </a:endParaRPr>
                    </a:p>
                  </a:txBody>
                  <a:tcPr marL="68580" marR="68580" marT="0" marB="0" anchor="b"/>
                </a:tc>
                <a:tc hMerge="1">
                  <a:txBody>
                    <a:bodyPr/>
                    <a:lstStyle/>
                    <a:p>
                      <a:pPr marL="0" marR="0" algn="ctr">
                        <a:lnSpc>
                          <a:spcPct val="115000"/>
                        </a:lnSpc>
                        <a:spcBef>
                          <a:spcPts val="0"/>
                        </a:spcBef>
                        <a:spcAft>
                          <a:spcPts val="0"/>
                        </a:spcAft>
                      </a:pPr>
                      <a:endParaRPr lang="en-US" sz="1800" dirty="0">
                        <a:effectLst/>
                        <a:latin typeface="+mn-lt"/>
                        <a:ea typeface="Calibri" panose="020F0502020204030204" pitchFamily="34" charset="0"/>
                        <a:cs typeface="Times New Roman" panose="02020603050405020304" pitchFamily="18" charset="0"/>
                      </a:endParaRPr>
                    </a:p>
                  </a:txBody>
                  <a:tcPr marL="68580" marR="68580" marT="0" marB="0" anchor="b"/>
                </a:tc>
                <a:tc gridSpan="2">
                  <a:txBody>
                    <a:bodyPr/>
                    <a:lstStyle/>
                    <a:p>
                      <a:pPr marL="0" marR="0" algn="ctr">
                        <a:lnSpc>
                          <a:spcPct val="115000"/>
                        </a:lnSpc>
                        <a:spcBef>
                          <a:spcPts val="0"/>
                        </a:spcBef>
                        <a:spcAft>
                          <a:spcPts val="0"/>
                        </a:spcAft>
                      </a:pPr>
                      <a:r>
                        <a:rPr lang="en-US" sz="1800" dirty="0" smtClean="0">
                          <a:effectLst/>
                          <a:latin typeface="+mn-lt"/>
                          <a:ea typeface="Calibri" panose="020F0502020204030204" pitchFamily="34" charset="0"/>
                          <a:cs typeface="Times New Roman" panose="02020603050405020304" pitchFamily="18" charset="0"/>
                        </a:rPr>
                        <a:t>20400</a:t>
                      </a:r>
                      <a:endParaRPr lang="en-US" sz="1800" dirty="0">
                        <a:effectLst/>
                        <a:latin typeface="+mn-lt"/>
                        <a:ea typeface="Calibri" panose="020F0502020204030204" pitchFamily="34" charset="0"/>
                        <a:cs typeface="Times New Roman" panose="02020603050405020304" pitchFamily="18" charset="0"/>
                      </a:endParaRPr>
                    </a:p>
                  </a:txBody>
                  <a:tcPr marL="68580" marR="68580" marT="0" marB="0" anchor="b"/>
                </a:tc>
                <a:tc hMerge="1">
                  <a:txBody>
                    <a:bodyPr/>
                    <a:lstStyle/>
                    <a:p>
                      <a:pPr marL="0" marR="0" algn="ctr">
                        <a:lnSpc>
                          <a:spcPct val="115000"/>
                        </a:lnSpc>
                        <a:spcBef>
                          <a:spcPts val="0"/>
                        </a:spcBef>
                        <a:spcAft>
                          <a:spcPts val="0"/>
                        </a:spcAft>
                      </a:pPr>
                      <a:endParaRPr lang="en-US" sz="1800" dirty="0">
                        <a:effectLst/>
                        <a:latin typeface="+mn-lt"/>
                        <a:ea typeface="Calibri" panose="020F0502020204030204" pitchFamily="34" charset="0"/>
                        <a:cs typeface="Times New Roman" panose="02020603050405020304" pitchFamily="18" charset="0"/>
                      </a:endParaRPr>
                    </a:p>
                  </a:txBody>
                  <a:tcPr marL="68580" marR="68580" marT="0" marB="0" anchor="b"/>
                </a:tc>
                <a:tc gridSpan="2">
                  <a:txBody>
                    <a:bodyPr/>
                    <a:lstStyle/>
                    <a:p>
                      <a:pPr marL="0" marR="0" algn="ctr">
                        <a:lnSpc>
                          <a:spcPct val="115000"/>
                        </a:lnSpc>
                        <a:spcBef>
                          <a:spcPts val="0"/>
                        </a:spcBef>
                        <a:spcAft>
                          <a:spcPts val="0"/>
                        </a:spcAft>
                      </a:pPr>
                      <a:r>
                        <a:rPr lang="en-US" sz="1800" dirty="0" smtClean="0">
                          <a:effectLst/>
                          <a:latin typeface="+mn-lt"/>
                          <a:ea typeface="Calibri" panose="020F0502020204030204" pitchFamily="34" charset="0"/>
                          <a:cs typeface="Times New Roman" panose="02020603050405020304" pitchFamily="18" charset="0"/>
                        </a:rPr>
                        <a:t>23650</a:t>
                      </a:r>
                      <a:endParaRPr lang="en-US" sz="1800" dirty="0">
                        <a:effectLst/>
                        <a:latin typeface="+mn-lt"/>
                        <a:ea typeface="Calibri" panose="020F0502020204030204" pitchFamily="34" charset="0"/>
                        <a:cs typeface="Times New Roman" panose="02020603050405020304" pitchFamily="18" charset="0"/>
                      </a:endParaRPr>
                    </a:p>
                  </a:txBody>
                  <a:tcPr marL="68580" marR="68580" marT="0" marB="0" anchor="b"/>
                </a:tc>
                <a:tc hMerge="1">
                  <a:txBody>
                    <a:bodyPr/>
                    <a:lstStyle/>
                    <a:p>
                      <a:pPr marL="0" marR="0" algn="ctr">
                        <a:lnSpc>
                          <a:spcPct val="115000"/>
                        </a:lnSpc>
                        <a:spcBef>
                          <a:spcPts val="0"/>
                        </a:spcBef>
                        <a:spcAft>
                          <a:spcPts val="0"/>
                        </a:spcAft>
                      </a:pPr>
                      <a:endParaRPr lang="en-US" sz="1800" dirty="0">
                        <a:effectLst/>
                        <a:latin typeface="+mn-lt"/>
                        <a:ea typeface="Calibri" panose="020F0502020204030204" pitchFamily="34" charset="0"/>
                        <a:cs typeface="Times New Roman" panose="02020603050405020304" pitchFamily="18" charset="0"/>
                      </a:endParaRPr>
                    </a:p>
                  </a:txBody>
                  <a:tcPr marL="68580" marR="68580" marT="0" marB="0" anchor="b"/>
                </a:tc>
              </a:tr>
              <a:tr h="413700">
                <a:tc gridSpan="7">
                  <a:txBody>
                    <a:bodyPr/>
                    <a:lstStyle/>
                    <a:p>
                      <a:pPr marL="0" marR="0" algn="ctr">
                        <a:lnSpc>
                          <a:spcPct val="115000"/>
                        </a:lnSpc>
                        <a:spcBef>
                          <a:spcPts val="0"/>
                        </a:spcBef>
                        <a:spcAft>
                          <a:spcPts val="0"/>
                        </a:spcAft>
                      </a:pPr>
                      <a:r>
                        <a:rPr lang="en-US" sz="1800" dirty="0" smtClean="0">
                          <a:solidFill>
                            <a:srgbClr val="FF0000"/>
                          </a:solidFill>
                          <a:effectLst/>
                          <a:latin typeface="+mn-lt"/>
                          <a:ea typeface="Calibri" panose="020F0502020204030204" pitchFamily="34" charset="0"/>
                          <a:cs typeface="Times New Roman" panose="02020603050405020304" pitchFamily="18" charset="0"/>
                        </a:rPr>
                        <a:t>    </a:t>
                      </a:r>
                      <a:r>
                        <a:rPr lang="en-US" sz="1400" dirty="0" smtClean="0">
                          <a:solidFill>
                            <a:schemeClr val="tx1"/>
                          </a:solidFill>
                          <a:effectLst/>
                          <a:latin typeface="+mn-lt"/>
                          <a:ea typeface="Calibri" panose="020F0502020204030204" pitchFamily="34" charset="0"/>
                          <a:cs typeface="Times New Roman" panose="02020603050405020304" pitchFamily="18" charset="0"/>
                        </a:rPr>
                        <a:t>significance:</a:t>
                      </a:r>
                      <a:r>
                        <a:rPr lang="en-US" sz="1400" dirty="0" smtClean="0">
                          <a:solidFill>
                            <a:srgbClr val="FF0000"/>
                          </a:solidFill>
                          <a:effectLst/>
                          <a:latin typeface="+mn-lt"/>
                          <a:ea typeface="Calibri" panose="020F0502020204030204" pitchFamily="34" charset="0"/>
                          <a:cs typeface="Times New Roman" panose="02020603050405020304" pitchFamily="18" charset="0"/>
                        </a:rPr>
                        <a:t>    5%</a:t>
                      </a:r>
                      <a:r>
                        <a:rPr lang="en-US" sz="1400" baseline="0" dirty="0" smtClean="0">
                          <a:solidFill>
                            <a:srgbClr val="FF0000"/>
                          </a:solidFill>
                          <a:effectLst/>
                          <a:latin typeface="+mn-lt"/>
                          <a:ea typeface="Calibri" panose="020F0502020204030204" pitchFamily="34" charset="0"/>
                          <a:cs typeface="Times New Roman" panose="02020603050405020304" pitchFamily="18" charset="0"/>
                        </a:rPr>
                        <a:t>     </a:t>
                      </a:r>
                      <a:r>
                        <a:rPr lang="en-US" sz="1400" baseline="0" dirty="0" smtClean="0">
                          <a:solidFill>
                            <a:srgbClr val="0070C0"/>
                          </a:solidFill>
                          <a:effectLst/>
                          <a:latin typeface="+mn-lt"/>
                          <a:ea typeface="Calibri" panose="020F0502020204030204" pitchFamily="34" charset="0"/>
                          <a:cs typeface="Times New Roman" panose="02020603050405020304" pitchFamily="18" charset="0"/>
                        </a:rPr>
                        <a:t>10%</a:t>
                      </a:r>
                      <a:endParaRPr lang="en-US" sz="1400" dirty="0">
                        <a:solidFill>
                          <a:srgbClr val="0070C0"/>
                        </a:solidFill>
                        <a:effectLst/>
                        <a:latin typeface="+mn-lt"/>
                        <a:ea typeface="Calibri" panose="020F0502020204030204" pitchFamily="34" charset="0"/>
                        <a:cs typeface="Times New Roman" panose="02020603050405020304" pitchFamily="18" charset="0"/>
                      </a:endParaRPr>
                    </a:p>
                  </a:txBody>
                  <a:tcPr marL="68580" marR="68580" marT="0" marB="0" anchor="ctr">
                    <a:solidFill>
                      <a:schemeClr val="bg2"/>
                    </a:solidFill>
                  </a:tcPr>
                </a:tc>
                <a:tc hMerge="1">
                  <a:txBody>
                    <a:bodyPr/>
                    <a:lstStyle/>
                    <a:p>
                      <a:pPr marL="0" marR="0" algn="l">
                        <a:lnSpc>
                          <a:spcPct val="115000"/>
                        </a:lnSpc>
                        <a:spcBef>
                          <a:spcPts val="0"/>
                        </a:spcBef>
                        <a:spcAft>
                          <a:spcPts val="0"/>
                        </a:spcAft>
                      </a:pPr>
                      <a:endParaRPr lang="en-US" sz="1800" dirty="0">
                        <a:solidFill>
                          <a:srgbClr val="0070C0"/>
                        </a:solidFill>
                        <a:effectLst/>
                        <a:latin typeface="+mn-lt"/>
                        <a:ea typeface="Calibri" panose="020F0502020204030204" pitchFamily="34" charset="0"/>
                        <a:cs typeface="Times New Roman" panose="02020603050405020304" pitchFamily="18" charset="0"/>
                      </a:endParaRPr>
                    </a:p>
                  </a:txBody>
                  <a:tcPr marL="68580" marR="68580" marT="0" marB="0" anchor="b">
                    <a:noFill/>
                  </a:tcPr>
                </a:tc>
                <a:tc hMerge="1">
                  <a:txBody>
                    <a:bodyPr/>
                    <a:lstStyle/>
                    <a:p>
                      <a:endParaRPr lang="en-US"/>
                    </a:p>
                  </a:txBody>
                  <a:tcPr/>
                </a:tc>
                <a:tc hMerge="1">
                  <a:txBody>
                    <a:bodyPr/>
                    <a:lstStyle/>
                    <a:p>
                      <a:pPr marL="0" marR="0" algn="l">
                        <a:lnSpc>
                          <a:spcPct val="115000"/>
                        </a:lnSpc>
                        <a:spcBef>
                          <a:spcPts val="0"/>
                        </a:spcBef>
                        <a:spcAft>
                          <a:spcPts val="0"/>
                        </a:spcAft>
                      </a:pPr>
                      <a:endParaRPr lang="en-US" sz="1800" dirty="0">
                        <a:effectLst/>
                        <a:latin typeface="+mn-lt"/>
                        <a:ea typeface="Calibri" panose="020F0502020204030204" pitchFamily="34" charset="0"/>
                        <a:cs typeface="Times New Roman" panose="02020603050405020304" pitchFamily="18" charset="0"/>
                      </a:endParaRPr>
                    </a:p>
                  </a:txBody>
                  <a:tcPr marL="68580" marR="68580" marT="0" marB="0" anchor="b">
                    <a:noFill/>
                  </a:tcPr>
                </a:tc>
                <a:tc hMerge="1">
                  <a:txBody>
                    <a:bodyPr/>
                    <a:lstStyle/>
                    <a:p>
                      <a:endParaRPr lang="en-US"/>
                    </a:p>
                  </a:txBody>
                  <a:tcPr/>
                </a:tc>
                <a:tc hMerge="1">
                  <a:txBody>
                    <a:bodyPr/>
                    <a:lstStyle/>
                    <a:p>
                      <a:endParaRPr lang="en-US" dirty="0"/>
                    </a:p>
                  </a:txBody>
                  <a:tcPr/>
                </a:tc>
                <a:tc hMerge="1">
                  <a:txBody>
                    <a:bodyPr/>
                    <a:lstStyle/>
                    <a:p>
                      <a:pPr marL="0" marR="0" algn="ctr">
                        <a:lnSpc>
                          <a:spcPct val="115000"/>
                        </a:lnSpc>
                        <a:spcBef>
                          <a:spcPts val="0"/>
                        </a:spcBef>
                        <a:spcAft>
                          <a:spcPts val="0"/>
                        </a:spcAft>
                      </a:pPr>
                      <a:endParaRPr lang="en-US" sz="1800" dirty="0">
                        <a:effectLst/>
                        <a:latin typeface="+mn-lt"/>
                        <a:ea typeface="Calibri" panose="020F0502020204030204" pitchFamily="34" charset="0"/>
                        <a:cs typeface="Times New Roman" panose="02020603050405020304" pitchFamily="18" charset="0"/>
                      </a:endParaRPr>
                    </a:p>
                  </a:txBody>
                  <a:tcPr marL="68580" marR="68580" marT="0" marB="0" anchor="b">
                    <a:noFill/>
                  </a:tcPr>
                </a:tc>
              </a:tr>
            </a:tbl>
          </a:graphicData>
        </a:graphic>
      </p:graphicFrame>
      <p:sp>
        <p:nvSpPr>
          <p:cNvPr id="5" name="Title 1"/>
          <p:cNvSpPr>
            <a:spLocks noGrp="1"/>
          </p:cNvSpPr>
          <p:nvPr>
            <p:ph type="title"/>
          </p:nvPr>
        </p:nvSpPr>
        <p:spPr>
          <a:xfrm>
            <a:off x="535259" y="283588"/>
            <a:ext cx="11340790" cy="653184"/>
          </a:xfrm>
        </p:spPr>
        <p:txBody>
          <a:bodyPr>
            <a:normAutofit/>
          </a:bodyPr>
          <a:lstStyle/>
          <a:p>
            <a:r>
              <a:rPr lang="en-US" sz="3600" b="1" dirty="0" smtClean="0"/>
              <a:t>Descriptive Statistics: </a:t>
            </a:r>
            <a:r>
              <a:rPr lang="en-US" sz="2900" b="1" dirty="0"/>
              <a:t>A</a:t>
            </a:r>
            <a:r>
              <a:rPr lang="en-US" sz="2900" b="1" dirty="0" smtClean="0"/>
              <a:t>verage </a:t>
            </a:r>
            <a:r>
              <a:rPr lang="en-US" sz="2900" b="1" dirty="0"/>
              <a:t>V</a:t>
            </a:r>
            <a:r>
              <a:rPr lang="en-US" sz="2900" b="1" dirty="0" smtClean="0"/>
              <a:t>alues of Variables by Outcome </a:t>
            </a:r>
            <a:endParaRPr lang="en-US" sz="2900" b="1" dirty="0"/>
          </a:p>
        </p:txBody>
      </p:sp>
      <p:cxnSp>
        <p:nvCxnSpPr>
          <p:cNvPr id="7" name="Straight Connector 6"/>
          <p:cNvCxnSpPr/>
          <p:nvPr/>
        </p:nvCxnSpPr>
        <p:spPr>
          <a:xfrm>
            <a:off x="1126273" y="1145446"/>
            <a:ext cx="2520176" cy="906378"/>
          </a:xfrm>
          <a:prstGeom prst="line">
            <a:avLst/>
          </a:prstGeom>
        </p:spPr>
        <p:style>
          <a:lnRef idx="2">
            <a:schemeClr val="dk1"/>
          </a:lnRef>
          <a:fillRef idx="0">
            <a:schemeClr val="dk1"/>
          </a:fillRef>
          <a:effectRef idx="1">
            <a:schemeClr val="dk1"/>
          </a:effectRef>
          <a:fontRef idx="minor">
            <a:schemeClr val="tx1"/>
          </a:fontRef>
        </p:style>
      </p:cxnSp>
      <p:sp>
        <p:nvSpPr>
          <p:cNvPr id="9" name="TextBox 8"/>
          <p:cNvSpPr txBox="1"/>
          <p:nvPr/>
        </p:nvSpPr>
        <p:spPr>
          <a:xfrm>
            <a:off x="2166606" y="1145446"/>
            <a:ext cx="1379481" cy="369332"/>
          </a:xfrm>
          <a:prstGeom prst="rect">
            <a:avLst/>
          </a:prstGeom>
          <a:noFill/>
        </p:spPr>
        <p:txBody>
          <a:bodyPr wrap="square" rtlCol="0">
            <a:spAutoFit/>
          </a:bodyPr>
          <a:lstStyle/>
          <a:p>
            <a:r>
              <a:rPr lang="en-US" b="1" dirty="0" smtClean="0">
                <a:solidFill>
                  <a:schemeClr val="bg1"/>
                </a:solidFill>
              </a:rPr>
              <a:t>Outcome</a:t>
            </a:r>
            <a:endParaRPr lang="en-US" b="1" dirty="0">
              <a:solidFill>
                <a:schemeClr val="bg1"/>
              </a:solidFill>
            </a:endParaRPr>
          </a:p>
        </p:txBody>
      </p:sp>
    </p:spTree>
    <p:extLst>
      <p:ext uri="{BB962C8B-B14F-4D97-AF65-F5344CB8AC3E}">
        <p14:creationId xmlns:p14="http://schemas.microsoft.com/office/powerpoint/2010/main" val="278763457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1044377914"/>
              </p:ext>
            </p:extLst>
          </p:nvPr>
        </p:nvGraphicFramePr>
        <p:xfrm>
          <a:off x="711200" y="1311007"/>
          <a:ext cx="10827657" cy="4385002"/>
        </p:xfrm>
        <a:graphic>
          <a:graphicData uri="http://schemas.openxmlformats.org/drawingml/2006/table">
            <a:tbl>
              <a:tblPr firstRow="1" firstCol="1" bandRow="1">
                <a:tableStyleId>{5C22544A-7EE6-4342-B048-85BDC9FD1C3A}</a:tableStyleId>
              </a:tblPr>
              <a:tblGrid>
                <a:gridCol w="2260216"/>
                <a:gridCol w="544368"/>
                <a:gridCol w="1747753"/>
                <a:gridCol w="1747753"/>
                <a:gridCol w="1264474"/>
                <a:gridCol w="1863799"/>
                <a:gridCol w="1399294"/>
              </a:tblGrid>
              <a:tr h="716871">
                <a:tc>
                  <a:txBody>
                    <a:bodyPr/>
                    <a:lstStyle/>
                    <a:p>
                      <a:pPr algn="l">
                        <a:lnSpc>
                          <a:spcPct val="107000"/>
                        </a:lnSpc>
                      </a:pPr>
                      <a:r>
                        <a:rPr lang="en-US" sz="1600" dirty="0" smtClean="0">
                          <a:effectLst/>
                          <a:latin typeface="+mn-lt"/>
                        </a:rPr>
                        <a:t>Variables</a:t>
                      </a:r>
                      <a:r>
                        <a:rPr lang="en-US" sz="1600" baseline="0" dirty="0" smtClean="0">
                          <a:effectLst/>
                          <a:latin typeface="+mn-lt"/>
                        </a:rPr>
                        <a:t> </a:t>
                      </a:r>
                      <a:endParaRPr lang="en-US" sz="1600" dirty="0">
                        <a:effectLst/>
                        <a:latin typeface="+mn-lt"/>
                      </a:endParaRPr>
                    </a:p>
                  </a:txBody>
                  <a:tcPr marL="68580" marR="68580" marT="0" marB="0" anchor="b">
                    <a:solidFill>
                      <a:schemeClr val="accent1">
                        <a:lumMod val="75000"/>
                      </a:schemeClr>
                    </a:solidFill>
                  </a:tcPr>
                </a:tc>
                <a:tc>
                  <a:txBody>
                    <a:bodyPr/>
                    <a:lstStyle/>
                    <a:p>
                      <a:pPr>
                        <a:lnSpc>
                          <a:spcPct val="107000"/>
                        </a:lnSpc>
                      </a:pPr>
                      <a:endParaRPr lang="en-US" sz="1600" dirty="0">
                        <a:effectLst/>
                        <a:latin typeface="+mn-lt"/>
                      </a:endParaRPr>
                    </a:p>
                  </a:txBody>
                  <a:tcPr marL="68580" marR="68580" marT="0" marB="0" anchor="b">
                    <a:solidFill>
                      <a:schemeClr val="accent1">
                        <a:lumMod val="75000"/>
                      </a:schemeClr>
                    </a:solidFill>
                  </a:tcPr>
                </a:tc>
                <a:tc>
                  <a:txBody>
                    <a:bodyPr/>
                    <a:lstStyle/>
                    <a:p>
                      <a:pPr marL="0" marR="0" algn="ctr">
                        <a:lnSpc>
                          <a:spcPct val="115000"/>
                        </a:lnSpc>
                        <a:spcBef>
                          <a:spcPts val="0"/>
                        </a:spcBef>
                        <a:spcAft>
                          <a:spcPts val="0"/>
                        </a:spcAft>
                      </a:pPr>
                      <a:r>
                        <a:rPr lang="en-US" sz="1600" dirty="0" smtClean="0">
                          <a:effectLst/>
                          <a:latin typeface="+mn-lt"/>
                          <a:ea typeface="Calibri" panose="020F0502020204030204" pitchFamily="34" charset="0"/>
                          <a:cs typeface="Times New Roman" panose="02020603050405020304" pitchFamily="18" charset="0"/>
                        </a:rPr>
                        <a:t>Obese</a:t>
                      </a:r>
                      <a:endParaRPr lang="en-US" sz="1600" dirty="0">
                        <a:effectLst/>
                        <a:latin typeface="+mn-lt"/>
                        <a:ea typeface="Calibri" panose="020F0502020204030204" pitchFamily="34" charset="0"/>
                        <a:cs typeface="Times New Roman" panose="02020603050405020304" pitchFamily="18" charset="0"/>
                      </a:endParaRPr>
                    </a:p>
                  </a:txBody>
                  <a:tcPr marL="68580" marR="68580" marT="0" marB="0" anchor="ctr">
                    <a:solidFill>
                      <a:schemeClr val="accent1">
                        <a:lumMod val="75000"/>
                      </a:schemeClr>
                    </a:solidFill>
                  </a:tcPr>
                </a:tc>
                <a:tc>
                  <a:txBody>
                    <a:bodyPr/>
                    <a:lstStyle/>
                    <a:p>
                      <a:pPr marL="0" marR="0" algn="ctr">
                        <a:lnSpc>
                          <a:spcPct val="115000"/>
                        </a:lnSpc>
                        <a:spcBef>
                          <a:spcPts val="0"/>
                        </a:spcBef>
                        <a:spcAft>
                          <a:spcPts val="0"/>
                        </a:spcAft>
                      </a:pPr>
                      <a:r>
                        <a:rPr lang="en-US" sz="1600" dirty="0" smtClean="0">
                          <a:effectLst/>
                          <a:latin typeface="+mn-lt"/>
                        </a:rPr>
                        <a:t>Overweight</a:t>
                      </a:r>
                      <a:endParaRPr lang="en-US" sz="1600" dirty="0">
                        <a:effectLst/>
                        <a:latin typeface="+mn-lt"/>
                        <a:ea typeface="Calibri" panose="020F0502020204030204" pitchFamily="34" charset="0"/>
                        <a:cs typeface="Times New Roman" panose="02020603050405020304" pitchFamily="18" charset="0"/>
                      </a:endParaRPr>
                    </a:p>
                  </a:txBody>
                  <a:tcPr marL="68580" marR="68580" marT="0" marB="0" anchor="ctr">
                    <a:solidFill>
                      <a:schemeClr val="accent1">
                        <a:lumMod val="75000"/>
                      </a:schemeClr>
                    </a:solidFill>
                  </a:tcPr>
                </a:tc>
                <a:tc>
                  <a:txBody>
                    <a:bodyPr/>
                    <a:lstStyle/>
                    <a:p>
                      <a:pPr marL="0" marR="0" algn="ctr">
                        <a:lnSpc>
                          <a:spcPct val="115000"/>
                        </a:lnSpc>
                        <a:spcBef>
                          <a:spcPts val="0"/>
                        </a:spcBef>
                        <a:spcAft>
                          <a:spcPts val="0"/>
                        </a:spcAft>
                      </a:pPr>
                      <a:r>
                        <a:rPr lang="en-US" sz="1600" dirty="0" smtClean="0">
                          <a:effectLst/>
                          <a:latin typeface="+mn-lt"/>
                        </a:rPr>
                        <a:t>Good Health</a:t>
                      </a:r>
                      <a:endParaRPr lang="en-US" sz="1600" dirty="0">
                        <a:effectLst/>
                        <a:latin typeface="+mn-lt"/>
                        <a:ea typeface="Calibri" panose="020F0502020204030204" pitchFamily="34" charset="0"/>
                        <a:cs typeface="Times New Roman" panose="02020603050405020304" pitchFamily="18" charset="0"/>
                      </a:endParaRPr>
                    </a:p>
                  </a:txBody>
                  <a:tcPr marL="68580" marR="68580" marT="0" marB="0" anchor="ctr">
                    <a:solidFill>
                      <a:schemeClr val="accent1">
                        <a:lumMod val="75000"/>
                      </a:schemeClr>
                    </a:solidFill>
                  </a:tcPr>
                </a:tc>
                <a:tc>
                  <a:txBody>
                    <a:bodyPr/>
                    <a:lstStyle/>
                    <a:p>
                      <a:pPr marL="0" marR="0" algn="ctr">
                        <a:lnSpc>
                          <a:spcPct val="115000"/>
                        </a:lnSpc>
                        <a:spcBef>
                          <a:spcPts val="0"/>
                        </a:spcBef>
                        <a:spcAft>
                          <a:spcPts val="0"/>
                        </a:spcAft>
                      </a:pPr>
                      <a:r>
                        <a:rPr lang="en-US" sz="1600" dirty="0" smtClean="0">
                          <a:effectLst/>
                          <a:latin typeface="+mn-lt"/>
                        </a:rPr>
                        <a:t>Cognitive Achievement</a:t>
                      </a:r>
                      <a:endParaRPr lang="en-US" sz="1600" dirty="0">
                        <a:effectLst/>
                        <a:latin typeface="+mn-lt"/>
                        <a:ea typeface="Calibri" panose="020F0502020204030204" pitchFamily="34" charset="0"/>
                        <a:cs typeface="Times New Roman" panose="02020603050405020304" pitchFamily="18" charset="0"/>
                      </a:endParaRPr>
                    </a:p>
                  </a:txBody>
                  <a:tcPr marL="68580" marR="68580" marT="0" marB="0" anchor="ctr">
                    <a:solidFill>
                      <a:schemeClr val="accent1">
                        <a:lumMod val="75000"/>
                      </a:schemeClr>
                    </a:solidFill>
                  </a:tcPr>
                </a:tc>
                <a:tc>
                  <a:txBody>
                    <a:bodyPr/>
                    <a:lstStyle/>
                    <a:p>
                      <a:pPr marL="0" marR="0" algn="ctr">
                        <a:lnSpc>
                          <a:spcPct val="115000"/>
                        </a:lnSpc>
                        <a:spcBef>
                          <a:spcPts val="0"/>
                        </a:spcBef>
                        <a:spcAft>
                          <a:spcPts val="0"/>
                        </a:spcAft>
                      </a:pPr>
                      <a:r>
                        <a:rPr lang="en-US" sz="1600" dirty="0" smtClean="0">
                          <a:effectLst/>
                          <a:latin typeface="+mn-lt"/>
                          <a:ea typeface="Calibri" panose="020F0502020204030204" pitchFamily="34" charset="0"/>
                          <a:cs typeface="Times New Roman" panose="02020603050405020304" pitchFamily="18" charset="0"/>
                        </a:rPr>
                        <a:t>Behavior index</a:t>
                      </a:r>
                      <a:endParaRPr lang="en-US" sz="1600" dirty="0">
                        <a:effectLst/>
                        <a:latin typeface="+mn-lt"/>
                        <a:ea typeface="Calibri" panose="020F0502020204030204" pitchFamily="34" charset="0"/>
                        <a:cs typeface="Times New Roman" panose="02020603050405020304" pitchFamily="18" charset="0"/>
                      </a:endParaRPr>
                    </a:p>
                  </a:txBody>
                  <a:tcPr marL="68580" marR="68580" marT="0" marB="0" anchor="ctr">
                    <a:solidFill>
                      <a:schemeClr val="accent1">
                        <a:lumMod val="75000"/>
                      </a:schemeClr>
                    </a:solidFill>
                  </a:tcPr>
                </a:tc>
              </a:tr>
              <a:tr h="644170">
                <a:tc>
                  <a:txBody>
                    <a:bodyPr/>
                    <a:lstStyle/>
                    <a:p>
                      <a:pPr marL="0" marR="0">
                        <a:lnSpc>
                          <a:spcPct val="115000"/>
                        </a:lnSpc>
                        <a:spcBef>
                          <a:spcPts val="0"/>
                        </a:spcBef>
                        <a:spcAft>
                          <a:spcPts val="0"/>
                        </a:spcAft>
                      </a:pPr>
                      <a:r>
                        <a:rPr lang="en-US" sz="1600" dirty="0" smtClean="0">
                          <a:effectLst/>
                          <a:latin typeface="+mn-lt"/>
                        </a:rPr>
                        <a:t>Ear infection</a:t>
                      </a:r>
                      <a:endParaRPr lang="en-US" sz="1600" dirty="0">
                        <a:effectLst/>
                        <a:latin typeface="+mn-lt"/>
                        <a:ea typeface="Calibri" panose="020F0502020204030204" pitchFamily="34" charset="0"/>
                        <a:cs typeface="Times New Roman" panose="02020603050405020304" pitchFamily="18" charset="0"/>
                      </a:endParaRPr>
                    </a:p>
                  </a:txBody>
                  <a:tcPr marL="68580" marR="68580" marT="0" marB="0" anchor="b">
                    <a:solidFill>
                      <a:schemeClr val="accent1">
                        <a:lumMod val="75000"/>
                      </a:schemeClr>
                    </a:solidFill>
                  </a:tcPr>
                </a:tc>
                <a:tc>
                  <a:txBody>
                    <a:bodyPr/>
                    <a:lstStyle/>
                    <a:p>
                      <a:pPr marL="0" marR="0" algn="ctr">
                        <a:lnSpc>
                          <a:spcPct val="115000"/>
                        </a:lnSpc>
                        <a:spcBef>
                          <a:spcPts val="0"/>
                        </a:spcBef>
                        <a:spcAft>
                          <a:spcPts val="0"/>
                        </a:spcAft>
                      </a:pPr>
                      <a:r>
                        <a:rPr lang="en-US" sz="1600" dirty="0">
                          <a:effectLst/>
                          <a:latin typeface="+mn-lt"/>
                        </a:rPr>
                        <a:t>Yes</a:t>
                      </a:r>
                      <a:endParaRPr lang="en-US" sz="1600" dirty="0">
                        <a:effectLst/>
                        <a:latin typeface="+mn-lt"/>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lnSpc>
                          <a:spcPct val="115000"/>
                        </a:lnSpc>
                        <a:spcBef>
                          <a:spcPts val="0"/>
                        </a:spcBef>
                        <a:spcAft>
                          <a:spcPts val="0"/>
                        </a:spcAft>
                      </a:pPr>
                      <a:r>
                        <a:rPr lang="en-US" sz="1600" dirty="0" smtClean="0">
                          <a:effectLst/>
                          <a:latin typeface="+mn-lt"/>
                          <a:ea typeface="Calibri" panose="020F0502020204030204" pitchFamily="34" charset="0"/>
                          <a:cs typeface="Times New Roman" panose="02020603050405020304" pitchFamily="18" charset="0"/>
                        </a:rPr>
                        <a:t>0.14</a:t>
                      </a:r>
                    </a:p>
                  </a:txBody>
                  <a:tcPr marL="68580" marR="68580" marT="0" marB="0" anchor="b"/>
                </a:tc>
                <a:tc>
                  <a:txBody>
                    <a:bodyPr/>
                    <a:lstStyle/>
                    <a:p>
                      <a:pPr marL="0" marR="0" algn="ctr">
                        <a:lnSpc>
                          <a:spcPct val="115000"/>
                        </a:lnSpc>
                        <a:spcBef>
                          <a:spcPts val="0"/>
                        </a:spcBef>
                        <a:spcAft>
                          <a:spcPts val="0"/>
                        </a:spcAft>
                      </a:pPr>
                      <a:r>
                        <a:rPr lang="en-US" sz="1600" dirty="0" smtClean="0">
                          <a:effectLst/>
                          <a:latin typeface="+mn-lt"/>
                        </a:rPr>
                        <a:t>0.30</a:t>
                      </a:r>
                    </a:p>
                  </a:txBody>
                  <a:tcPr marL="68580" marR="68580" marT="0" marB="0" anchor="b"/>
                </a:tc>
                <a:tc>
                  <a:txBody>
                    <a:bodyPr/>
                    <a:lstStyle/>
                    <a:p>
                      <a:pPr marL="0" marR="0" algn="ctr">
                        <a:lnSpc>
                          <a:spcPct val="115000"/>
                        </a:lnSpc>
                        <a:spcBef>
                          <a:spcPts val="0"/>
                        </a:spcBef>
                        <a:spcAft>
                          <a:spcPts val="0"/>
                        </a:spcAft>
                      </a:pPr>
                      <a:r>
                        <a:rPr lang="en-US" sz="1600" dirty="0" smtClean="0">
                          <a:solidFill>
                            <a:srgbClr val="FF0000"/>
                          </a:solidFill>
                          <a:effectLst/>
                          <a:latin typeface="+mn-lt"/>
                        </a:rPr>
                        <a:t>0.82</a:t>
                      </a:r>
                      <a:endParaRPr lang="en-US" sz="1600" dirty="0">
                        <a:solidFill>
                          <a:srgbClr val="FF0000"/>
                        </a:solidFill>
                        <a:effectLst/>
                        <a:latin typeface="+mn-lt"/>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lnSpc>
                          <a:spcPct val="115000"/>
                        </a:lnSpc>
                        <a:spcBef>
                          <a:spcPts val="0"/>
                        </a:spcBef>
                        <a:spcAft>
                          <a:spcPts val="0"/>
                        </a:spcAft>
                      </a:pPr>
                      <a:r>
                        <a:rPr lang="en-US" sz="1600" dirty="0" smtClean="0">
                          <a:effectLst/>
                          <a:latin typeface="+mn-lt"/>
                        </a:rPr>
                        <a:t>0.06</a:t>
                      </a:r>
                      <a:endParaRPr lang="en-US" sz="1600" dirty="0">
                        <a:effectLst/>
                        <a:latin typeface="+mn-lt"/>
                      </a:endParaRPr>
                    </a:p>
                  </a:txBody>
                  <a:tcPr marL="68580" marR="68580" marT="0" marB="0" anchor="b"/>
                </a:tc>
                <a:tc>
                  <a:txBody>
                    <a:bodyPr/>
                    <a:lstStyle/>
                    <a:p>
                      <a:pPr marL="0" marR="0" algn="ctr">
                        <a:lnSpc>
                          <a:spcPct val="115000"/>
                        </a:lnSpc>
                        <a:spcBef>
                          <a:spcPts val="0"/>
                        </a:spcBef>
                        <a:spcAft>
                          <a:spcPts val="0"/>
                        </a:spcAft>
                      </a:pPr>
                      <a:r>
                        <a:rPr lang="en-US" sz="1600" dirty="0" smtClean="0">
                          <a:solidFill>
                            <a:srgbClr val="FF0000"/>
                          </a:solidFill>
                          <a:effectLst/>
                          <a:latin typeface="+mn-lt"/>
                          <a:ea typeface="Calibri" panose="020F0502020204030204" pitchFamily="34" charset="0"/>
                          <a:cs typeface="Times New Roman" panose="02020603050405020304" pitchFamily="18" charset="0"/>
                        </a:rPr>
                        <a:t>-0.02</a:t>
                      </a:r>
                      <a:endParaRPr lang="en-US" sz="1600" dirty="0">
                        <a:solidFill>
                          <a:srgbClr val="FF0000"/>
                        </a:solidFill>
                        <a:effectLst/>
                        <a:latin typeface="+mn-lt"/>
                        <a:ea typeface="Calibri" panose="020F0502020204030204" pitchFamily="34" charset="0"/>
                        <a:cs typeface="Times New Roman" panose="02020603050405020304" pitchFamily="18" charset="0"/>
                      </a:endParaRPr>
                    </a:p>
                  </a:txBody>
                  <a:tcPr marL="68580" marR="68580" marT="0" marB="0" anchor="b"/>
                </a:tc>
              </a:tr>
              <a:tr h="394537">
                <a:tc>
                  <a:txBody>
                    <a:bodyPr/>
                    <a:lstStyle/>
                    <a:p>
                      <a:pPr>
                        <a:lnSpc>
                          <a:spcPct val="107000"/>
                        </a:lnSpc>
                      </a:pPr>
                      <a:endParaRPr lang="en-US" sz="1600" dirty="0">
                        <a:effectLst/>
                        <a:latin typeface="+mn-lt"/>
                      </a:endParaRPr>
                    </a:p>
                  </a:txBody>
                  <a:tcPr marL="68580" marR="68580" marT="0" marB="0" anchor="b">
                    <a:solidFill>
                      <a:schemeClr val="accent1">
                        <a:lumMod val="75000"/>
                      </a:schemeClr>
                    </a:solidFill>
                  </a:tcPr>
                </a:tc>
                <a:tc>
                  <a:txBody>
                    <a:bodyPr/>
                    <a:lstStyle/>
                    <a:p>
                      <a:pPr marL="0" marR="0" algn="ctr">
                        <a:lnSpc>
                          <a:spcPct val="115000"/>
                        </a:lnSpc>
                        <a:spcBef>
                          <a:spcPts val="0"/>
                        </a:spcBef>
                        <a:spcAft>
                          <a:spcPts val="0"/>
                        </a:spcAft>
                      </a:pPr>
                      <a:r>
                        <a:rPr lang="en-US" sz="1600">
                          <a:effectLst/>
                          <a:latin typeface="+mn-lt"/>
                        </a:rPr>
                        <a:t>No</a:t>
                      </a:r>
                      <a:endParaRPr lang="en-US" sz="1600">
                        <a:effectLst/>
                        <a:latin typeface="+mn-lt"/>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lnSpc>
                          <a:spcPct val="115000"/>
                        </a:lnSpc>
                        <a:spcBef>
                          <a:spcPts val="0"/>
                        </a:spcBef>
                        <a:spcAft>
                          <a:spcPts val="0"/>
                        </a:spcAft>
                      </a:pPr>
                      <a:r>
                        <a:rPr lang="en-US" sz="1600" dirty="0" smtClean="0">
                          <a:effectLst/>
                          <a:latin typeface="+mn-lt"/>
                          <a:ea typeface="Calibri" panose="020F0502020204030204" pitchFamily="34" charset="0"/>
                          <a:cs typeface="Times New Roman" panose="02020603050405020304" pitchFamily="18" charset="0"/>
                        </a:rPr>
                        <a:t>0.14</a:t>
                      </a:r>
                    </a:p>
                  </a:txBody>
                  <a:tcPr marL="68580" marR="68580" marT="0" marB="0" anchor="b"/>
                </a:tc>
                <a:tc>
                  <a:txBody>
                    <a:bodyPr/>
                    <a:lstStyle/>
                    <a:p>
                      <a:pPr marL="0" marR="0" algn="ctr">
                        <a:lnSpc>
                          <a:spcPct val="115000"/>
                        </a:lnSpc>
                        <a:spcBef>
                          <a:spcPts val="0"/>
                        </a:spcBef>
                        <a:spcAft>
                          <a:spcPts val="0"/>
                        </a:spcAft>
                      </a:pPr>
                      <a:r>
                        <a:rPr lang="en-US" sz="1600" dirty="0" smtClean="0">
                          <a:effectLst/>
                          <a:latin typeface="+mn-lt"/>
                        </a:rPr>
                        <a:t>0.30</a:t>
                      </a:r>
                    </a:p>
                  </a:txBody>
                  <a:tcPr marL="68580" marR="68580" marT="0" marB="0" anchor="b"/>
                </a:tc>
                <a:tc>
                  <a:txBody>
                    <a:bodyPr/>
                    <a:lstStyle/>
                    <a:p>
                      <a:pPr marL="0" marR="0" algn="ctr">
                        <a:lnSpc>
                          <a:spcPct val="115000"/>
                        </a:lnSpc>
                        <a:spcBef>
                          <a:spcPts val="0"/>
                        </a:spcBef>
                        <a:spcAft>
                          <a:spcPts val="0"/>
                        </a:spcAft>
                      </a:pPr>
                      <a:r>
                        <a:rPr lang="en-US" sz="1600" dirty="0" smtClean="0">
                          <a:solidFill>
                            <a:srgbClr val="FF0000"/>
                          </a:solidFill>
                          <a:effectLst/>
                          <a:latin typeface="+mn-lt"/>
                        </a:rPr>
                        <a:t>0.87</a:t>
                      </a:r>
                      <a:endParaRPr lang="en-US" sz="1600" dirty="0">
                        <a:solidFill>
                          <a:srgbClr val="FF0000"/>
                        </a:solidFill>
                        <a:effectLst/>
                        <a:latin typeface="+mn-lt"/>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lnSpc>
                          <a:spcPct val="115000"/>
                        </a:lnSpc>
                        <a:spcBef>
                          <a:spcPts val="0"/>
                        </a:spcBef>
                        <a:spcAft>
                          <a:spcPts val="0"/>
                        </a:spcAft>
                      </a:pPr>
                      <a:r>
                        <a:rPr lang="en-US" sz="1600" dirty="0" smtClean="0">
                          <a:effectLst/>
                          <a:latin typeface="+mn-lt"/>
                        </a:rPr>
                        <a:t>0.04</a:t>
                      </a:r>
                      <a:endParaRPr lang="en-US" sz="1600" dirty="0">
                        <a:effectLst/>
                        <a:latin typeface="+mn-lt"/>
                      </a:endParaRPr>
                    </a:p>
                  </a:txBody>
                  <a:tcPr marL="68580" marR="68580" marT="0" marB="0" anchor="b"/>
                </a:tc>
                <a:tc>
                  <a:txBody>
                    <a:bodyPr/>
                    <a:lstStyle/>
                    <a:p>
                      <a:pPr marL="0" marR="0" algn="ctr">
                        <a:lnSpc>
                          <a:spcPct val="115000"/>
                        </a:lnSpc>
                        <a:spcBef>
                          <a:spcPts val="0"/>
                        </a:spcBef>
                        <a:spcAft>
                          <a:spcPts val="0"/>
                        </a:spcAft>
                      </a:pPr>
                      <a:r>
                        <a:rPr lang="en-US" sz="1600" dirty="0" smtClean="0">
                          <a:solidFill>
                            <a:srgbClr val="FF0000"/>
                          </a:solidFill>
                          <a:effectLst/>
                          <a:latin typeface="+mn-lt"/>
                          <a:ea typeface="Calibri" panose="020F0502020204030204" pitchFamily="34" charset="0"/>
                          <a:cs typeface="Times New Roman" panose="02020603050405020304" pitchFamily="18" charset="0"/>
                        </a:rPr>
                        <a:t>-0.07</a:t>
                      </a:r>
                      <a:endParaRPr lang="en-US" sz="1600" dirty="0">
                        <a:solidFill>
                          <a:srgbClr val="FF0000"/>
                        </a:solidFill>
                        <a:effectLst/>
                        <a:latin typeface="+mn-lt"/>
                        <a:ea typeface="Calibri" panose="020F0502020204030204" pitchFamily="34" charset="0"/>
                        <a:cs typeface="Times New Roman" panose="02020603050405020304" pitchFamily="18" charset="0"/>
                      </a:endParaRPr>
                    </a:p>
                  </a:txBody>
                  <a:tcPr marL="68580" marR="68580" marT="0" marB="0" anchor="b"/>
                </a:tc>
              </a:tr>
              <a:tr h="412595">
                <a:tc>
                  <a:txBody>
                    <a:bodyPr/>
                    <a:lstStyle/>
                    <a:p>
                      <a:pPr marL="0" marR="0">
                        <a:lnSpc>
                          <a:spcPct val="115000"/>
                        </a:lnSpc>
                        <a:spcBef>
                          <a:spcPts val="0"/>
                        </a:spcBef>
                        <a:spcAft>
                          <a:spcPts val="0"/>
                        </a:spcAft>
                      </a:pPr>
                      <a:r>
                        <a:rPr lang="en-US" sz="1600" dirty="0" smtClean="0">
                          <a:effectLst/>
                          <a:latin typeface="+mn-lt"/>
                        </a:rPr>
                        <a:t>Respiratory Illness</a:t>
                      </a:r>
                      <a:endParaRPr lang="en-US" sz="1600" dirty="0">
                        <a:effectLst/>
                        <a:latin typeface="+mn-lt"/>
                        <a:ea typeface="Calibri" panose="020F0502020204030204" pitchFamily="34" charset="0"/>
                        <a:cs typeface="Times New Roman" panose="02020603050405020304" pitchFamily="18" charset="0"/>
                      </a:endParaRPr>
                    </a:p>
                  </a:txBody>
                  <a:tcPr marL="68580" marR="68580" marT="0" marB="0" anchor="b">
                    <a:solidFill>
                      <a:schemeClr val="accent1">
                        <a:lumMod val="75000"/>
                      </a:schemeClr>
                    </a:solidFill>
                  </a:tcPr>
                </a:tc>
                <a:tc>
                  <a:txBody>
                    <a:bodyPr/>
                    <a:lstStyle/>
                    <a:p>
                      <a:pPr marL="0" marR="0" algn="ctr">
                        <a:lnSpc>
                          <a:spcPct val="115000"/>
                        </a:lnSpc>
                        <a:spcBef>
                          <a:spcPts val="0"/>
                        </a:spcBef>
                        <a:spcAft>
                          <a:spcPts val="0"/>
                        </a:spcAft>
                      </a:pPr>
                      <a:r>
                        <a:rPr lang="en-US" sz="1600">
                          <a:effectLst/>
                          <a:latin typeface="+mn-lt"/>
                        </a:rPr>
                        <a:t>Yes</a:t>
                      </a:r>
                      <a:endParaRPr lang="en-US" sz="1600">
                        <a:effectLst/>
                        <a:latin typeface="+mn-lt"/>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lnSpc>
                          <a:spcPct val="115000"/>
                        </a:lnSpc>
                        <a:spcBef>
                          <a:spcPts val="0"/>
                        </a:spcBef>
                        <a:spcAft>
                          <a:spcPts val="0"/>
                        </a:spcAft>
                      </a:pPr>
                      <a:r>
                        <a:rPr lang="en-US" sz="1600" dirty="0" smtClean="0">
                          <a:effectLst/>
                          <a:latin typeface="+mn-lt"/>
                        </a:rPr>
                        <a:t>0.15</a:t>
                      </a:r>
                    </a:p>
                  </a:txBody>
                  <a:tcPr marL="68580" marR="68580" marT="0" marB="0" anchor="b"/>
                </a:tc>
                <a:tc>
                  <a:txBody>
                    <a:bodyPr/>
                    <a:lstStyle/>
                    <a:p>
                      <a:pPr marL="0" marR="0" algn="ctr">
                        <a:lnSpc>
                          <a:spcPct val="115000"/>
                        </a:lnSpc>
                        <a:spcBef>
                          <a:spcPts val="0"/>
                        </a:spcBef>
                        <a:spcAft>
                          <a:spcPts val="0"/>
                        </a:spcAft>
                      </a:pPr>
                      <a:r>
                        <a:rPr lang="en-US" sz="1600" dirty="0" smtClean="0">
                          <a:solidFill>
                            <a:srgbClr val="FF0000"/>
                          </a:solidFill>
                          <a:effectLst/>
                          <a:latin typeface="+mn-lt"/>
                        </a:rPr>
                        <a:t>0.32</a:t>
                      </a:r>
                    </a:p>
                  </a:txBody>
                  <a:tcPr marL="68580" marR="68580" marT="0" marB="0" anchor="b"/>
                </a:tc>
                <a:tc>
                  <a:txBody>
                    <a:bodyPr/>
                    <a:lstStyle/>
                    <a:p>
                      <a:pPr marL="0" marR="0" algn="ctr">
                        <a:lnSpc>
                          <a:spcPct val="115000"/>
                        </a:lnSpc>
                        <a:spcBef>
                          <a:spcPts val="0"/>
                        </a:spcBef>
                        <a:spcAft>
                          <a:spcPts val="0"/>
                        </a:spcAft>
                      </a:pPr>
                      <a:r>
                        <a:rPr lang="en-US" sz="1600" dirty="0" smtClean="0">
                          <a:solidFill>
                            <a:srgbClr val="FF0000"/>
                          </a:solidFill>
                          <a:effectLst/>
                          <a:latin typeface="+mn-lt"/>
                        </a:rPr>
                        <a:t>0.75</a:t>
                      </a:r>
                      <a:endParaRPr lang="en-US" sz="1600" dirty="0">
                        <a:solidFill>
                          <a:srgbClr val="FF0000"/>
                        </a:solidFill>
                        <a:effectLst/>
                        <a:latin typeface="+mn-lt"/>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lnSpc>
                          <a:spcPct val="115000"/>
                        </a:lnSpc>
                        <a:spcBef>
                          <a:spcPts val="0"/>
                        </a:spcBef>
                        <a:spcAft>
                          <a:spcPts val="0"/>
                        </a:spcAft>
                      </a:pPr>
                      <a:r>
                        <a:rPr lang="en-US" sz="1600" dirty="0">
                          <a:solidFill>
                            <a:srgbClr val="FF0000"/>
                          </a:solidFill>
                          <a:effectLst/>
                          <a:latin typeface="+mn-lt"/>
                        </a:rPr>
                        <a:t>-</a:t>
                      </a:r>
                      <a:r>
                        <a:rPr lang="en-US" sz="1600" dirty="0" smtClean="0">
                          <a:solidFill>
                            <a:srgbClr val="FF0000"/>
                          </a:solidFill>
                          <a:effectLst/>
                          <a:latin typeface="+mn-lt"/>
                        </a:rPr>
                        <a:t>0.03</a:t>
                      </a:r>
                      <a:endParaRPr lang="en-US" sz="1600" dirty="0">
                        <a:solidFill>
                          <a:srgbClr val="FF0000"/>
                        </a:solidFill>
                        <a:effectLst/>
                        <a:latin typeface="+mn-lt"/>
                      </a:endParaRPr>
                    </a:p>
                  </a:txBody>
                  <a:tcPr marL="68580" marR="68580" marT="0" marB="0" anchor="b"/>
                </a:tc>
                <a:tc>
                  <a:txBody>
                    <a:bodyPr/>
                    <a:lstStyle/>
                    <a:p>
                      <a:pPr marL="0" marR="0" algn="ctr">
                        <a:lnSpc>
                          <a:spcPct val="115000"/>
                        </a:lnSpc>
                        <a:spcBef>
                          <a:spcPts val="0"/>
                        </a:spcBef>
                        <a:spcAft>
                          <a:spcPts val="0"/>
                        </a:spcAft>
                      </a:pPr>
                      <a:r>
                        <a:rPr lang="en-US" sz="1600" dirty="0" smtClean="0">
                          <a:solidFill>
                            <a:srgbClr val="FF0000"/>
                          </a:solidFill>
                          <a:effectLst/>
                          <a:latin typeface="+mn-lt"/>
                          <a:ea typeface="Calibri" panose="020F0502020204030204" pitchFamily="34" charset="0"/>
                          <a:cs typeface="Times New Roman" panose="02020603050405020304" pitchFamily="18" charset="0"/>
                        </a:rPr>
                        <a:t>0.02</a:t>
                      </a:r>
                      <a:endParaRPr lang="en-US" sz="1600" dirty="0">
                        <a:solidFill>
                          <a:srgbClr val="FF0000"/>
                        </a:solidFill>
                        <a:effectLst/>
                        <a:latin typeface="+mn-lt"/>
                        <a:ea typeface="Calibri" panose="020F0502020204030204" pitchFamily="34" charset="0"/>
                        <a:cs typeface="Times New Roman" panose="02020603050405020304" pitchFamily="18" charset="0"/>
                      </a:endParaRPr>
                    </a:p>
                  </a:txBody>
                  <a:tcPr marL="68580" marR="68580" marT="0" marB="0" anchor="b"/>
                </a:tc>
              </a:tr>
              <a:tr h="434898">
                <a:tc>
                  <a:txBody>
                    <a:bodyPr/>
                    <a:lstStyle/>
                    <a:p>
                      <a:pPr>
                        <a:lnSpc>
                          <a:spcPct val="107000"/>
                        </a:lnSpc>
                      </a:pPr>
                      <a:endParaRPr lang="en-US" sz="1600" dirty="0">
                        <a:effectLst/>
                        <a:latin typeface="+mn-lt"/>
                      </a:endParaRPr>
                    </a:p>
                  </a:txBody>
                  <a:tcPr marL="68580" marR="68580" marT="0" marB="0" anchor="b">
                    <a:solidFill>
                      <a:schemeClr val="accent1">
                        <a:lumMod val="75000"/>
                      </a:schemeClr>
                    </a:solidFill>
                  </a:tcPr>
                </a:tc>
                <a:tc>
                  <a:txBody>
                    <a:bodyPr/>
                    <a:lstStyle/>
                    <a:p>
                      <a:pPr marL="0" marR="0" algn="ctr">
                        <a:lnSpc>
                          <a:spcPct val="115000"/>
                        </a:lnSpc>
                        <a:spcBef>
                          <a:spcPts val="0"/>
                        </a:spcBef>
                        <a:spcAft>
                          <a:spcPts val="0"/>
                        </a:spcAft>
                      </a:pPr>
                      <a:r>
                        <a:rPr lang="en-US" sz="1600">
                          <a:effectLst/>
                          <a:latin typeface="+mn-lt"/>
                        </a:rPr>
                        <a:t>No</a:t>
                      </a:r>
                      <a:endParaRPr lang="en-US" sz="1600">
                        <a:effectLst/>
                        <a:latin typeface="+mn-lt"/>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lnSpc>
                          <a:spcPct val="115000"/>
                        </a:lnSpc>
                        <a:spcBef>
                          <a:spcPts val="0"/>
                        </a:spcBef>
                        <a:spcAft>
                          <a:spcPts val="0"/>
                        </a:spcAft>
                      </a:pPr>
                      <a:r>
                        <a:rPr lang="en-US" sz="1600" dirty="0" smtClean="0">
                          <a:effectLst/>
                          <a:latin typeface="+mn-lt"/>
                        </a:rPr>
                        <a:t>0.14</a:t>
                      </a:r>
                    </a:p>
                  </a:txBody>
                  <a:tcPr marL="68580" marR="68580" marT="0" marB="0" anchor="b"/>
                </a:tc>
                <a:tc>
                  <a:txBody>
                    <a:bodyPr/>
                    <a:lstStyle/>
                    <a:p>
                      <a:pPr marL="0" marR="0" algn="ctr">
                        <a:lnSpc>
                          <a:spcPct val="115000"/>
                        </a:lnSpc>
                        <a:spcBef>
                          <a:spcPts val="0"/>
                        </a:spcBef>
                        <a:spcAft>
                          <a:spcPts val="0"/>
                        </a:spcAft>
                      </a:pPr>
                      <a:r>
                        <a:rPr lang="en-US" sz="1600" dirty="0" smtClean="0">
                          <a:solidFill>
                            <a:srgbClr val="FF0000"/>
                          </a:solidFill>
                          <a:effectLst/>
                          <a:latin typeface="+mn-lt"/>
                        </a:rPr>
                        <a:t>0.30</a:t>
                      </a:r>
                    </a:p>
                  </a:txBody>
                  <a:tcPr marL="68580" marR="68580" marT="0" marB="0" anchor="b"/>
                </a:tc>
                <a:tc>
                  <a:txBody>
                    <a:bodyPr/>
                    <a:lstStyle/>
                    <a:p>
                      <a:pPr marL="0" marR="0" algn="ctr">
                        <a:lnSpc>
                          <a:spcPct val="115000"/>
                        </a:lnSpc>
                        <a:spcBef>
                          <a:spcPts val="0"/>
                        </a:spcBef>
                        <a:spcAft>
                          <a:spcPts val="0"/>
                        </a:spcAft>
                      </a:pPr>
                      <a:r>
                        <a:rPr lang="en-US" sz="1600" dirty="0" smtClean="0">
                          <a:solidFill>
                            <a:srgbClr val="FF0000"/>
                          </a:solidFill>
                          <a:effectLst/>
                          <a:latin typeface="+mn-lt"/>
                        </a:rPr>
                        <a:t>0.87</a:t>
                      </a:r>
                      <a:endParaRPr lang="en-US" sz="1600" dirty="0">
                        <a:solidFill>
                          <a:srgbClr val="FF0000"/>
                        </a:solidFill>
                        <a:effectLst/>
                        <a:latin typeface="+mn-lt"/>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lnSpc>
                          <a:spcPct val="115000"/>
                        </a:lnSpc>
                        <a:spcBef>
                          <a:spcPts val="0"/>
                        </a:spcBef>
                        <a:spcAft>
                          <a:spcPts val="0"/>
                        </a:spcAft>
                      </a:pPr>
                      <a:r>
                        <a:rPr lang="en-US" sz="1600" dirty="0" smtClean="0">
                          <a:solidFill>
                            <a:srgbClr val="FF0000"/>
                          </a:solidFill>
                          <a:effectLst/>
                          <a:latin typeface="+mn-lt"/>
                        </a:rPr>
                        <a:t>0.06</a:t>
                      </a:r>
                      <a:endParaRPr lang="en-US" sz="1600" dirty="0">
                        <a:solidFill>
                          <a:srgbClr val="FF0000"/>
                        </a:solidFill>
                        <a:effectLst/>
                        <a:latin typeface="+mn-lt"/>
                      </a:endParaRPr>
                    </a:p>
                  </a:txBody>
                  <a:tcPr marL="68580" marR="68580" marT="0" marB="0" anchor="b"/>
                </a:tc>
                <a:tc>
                  <a:txBody>
                    <a:bodyPr/>
                    <a:lstStyle/>
                    <a:p>
                      <a:pPr marL="0" marR="0" algn="ctr">
                        <a:lnSpc>
                          <a:spcPct val="115000"/>
                        </a:lnSpc>
                        <a:spcBef>
                          <a:spcPts val="0"/>
                        </a:spcBef>
                        <a:spcAft>
                          <a:spcPts val="0"/>
                        </a:spcAft>
                      </a:pPr>
                      <a:r>
                        <a:rPr lang="en-US" sz="1600" dirty="0" smtClean="0">
                          <a:solidFill>
                            <a:srgbClr val="FF0000"/>
                          </a:solidFill>
                          <a:effectLst/>
                          <a:latin typeface="+mn-lt"/>
                          <a:ea typeface="Calibri" panose="020F0502020204030204" pitchFamily="34" charset="0"/>
                          <a:cs typeface="Times New Roman" panose="02020603050405020304" pitchFamily="18" charset="0"/>
                        </a:rPr>
                        <a:t>-0.06</a:t>
                      </a:r>
                      <a:endParaRPr lang="en-US" sz="1600" dirty="0">
                        <a:solidFill>
                          <a:srgbClr val="FF0000"/>
                        </a:solidFill>
                        <a:effectLst/>
                        <a:latin typeface="+mn-lt"/>
                        <a:ea typeface="Calibri" panose="020F0502020204030204" pitchFamily="34" charset="0"/>
                        <a:cs typeface="Times New Roman" panose="02020603050405020304" pitchFamily="18" charset="0"/>
                      </a:endParaRPr>
                    </a:p>
                  </a:txBody>
                  <a:tcPr marL="68580" marR="68580" marT="0" marB="0" anchor="b"/>
                </a:tc>
              </a:tr>
              <a:tr h="401444">
                <a:tc>
                  <a:txBody>
                    <a:bodyPr/>
                    <a:lstStyle/>
                    <a:p>
                      <a:pPr>
                        <a:lnSpc>
                          <a:spcPct val="107000"/>
                        </a:lnSpc>
                      </a:pPr>
                      <a:r>
                        <a:rPr lang="en-US" sz="1600" dirty="0" smtClean="0">
                          <a:effectLst/>
                          <a:latin typeface="+mn-lt"/>
                        </a:rPr>
                        <a:t>Obese</a:t>
                      </a:r>
                      <a:endParaRPr lang="en-US" sz="1600" dirty="0">
                        <a:effectLst/>
                        <a:latin typeface="+mn-lt"/>
                      </a:endParaRPr>
                    </a:p>
                  </a:txBody>
                  <a:tcPr marL="68580" marR="68580" marT="0" marB="0" anchor="b">
                    <a:solidFill>
                      <a:schemeClr val="accent1">
                        <a:lumMod val="75000"/>
                      </a:schemeClr>
                    </a:solidFill>
                  </a:tcPr>
                </a:tc>
                <a:tc>
                  <a:txBody>
                    <a:bodyPr/>
                    <a:lstStyle/>
                    <a:p>
                      <a:pPr marL="0" marR="0" algn="ctr">
                        <a:lnSpc>
                          <a:spcPct val="115000"/>
                        </a:lnSpc>
                        <a:spcBef>
                          <a:spcPts val="0"/>
                        </a:spcBef>
                        <a:spcAft>
                          <a:spcPts val="0"/>
                        </a:spcAft>
                      </a:pPr>
                      <a:r>
                        <a:rPr lang="en-US" sz="1600" dirty="0" smtClean="0">
                          <a:effectLst/>
                          <a:latin typeface="+mn-lt"/>
                          <a:ea typeface="Calibri" panose="020F0502020204030204" pitchFamily="34" charset="0"/>
                          <a:cs typeface="Times New Roman" panose="02020603050405020304" pitchFamily="18" charset="0"/>
                        </a:rPr>
                        <a:t>Yes</a:t>
                      </a:r>
                      <a:endParaRPr lang="en-US" sz="1600" dirty="0">
                        <a:effectLst/>
                        <a:latin typeface="+mn-lt"/>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lnSpc>
                          <a:spcPct val="115000"/>
                        </a:lnSpc>
                        <a:spcBef>
                          <a:spcPts val="0"/>
                        </a:spcBef>
                        <a:spcAft>
                          <a:spcPts val="0"/>
                        </a:spcAft>
                      </a:pPr>
                      <a:endParaRPr lang="en-US" sz="1600" dirty="0">
                        <a:effectLst/>
                        <a:latin typeface="+mn-lt"/>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lnSpc>
                          <a:spcPct val="115000"/>
                        </a:lnSpc>
                        <a:spcBef>
                          <a:spcPts val="0"/>
                        </a:spcBef>
                        <a:spcAft>
                          <a:spcPts val="0"/>
                        </a:spcAft>
                      </a:pPr>
                      <a:endParaRPr lang="en-US" sz="1600" dirty="0">
                        <a:effectLst/>
                        <a:latin typeface="+mn-lt"/>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lnSpc>
                          <a:spcPct val="115000"/>
                        </a:lnSpc>
                        <a:spcBef>
                          <a:spcPts val="0"/>
                        </a:spcBef>
                        <a:spcAft>
                          <a:spcPts val="0"/>
                        </a:spcAft>
                      </a:pPr>
                      <a:endParaRPr lang="en-US" sz="1600">
                        <a:effectLst/>
                        <a:latin typeface="+mn-lt"/>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lnSpc>
                          <a:spcPct val="115000"/>
                        </a:lnSpc>
                        <a:spcBef>
                          <a:spcPts val="0"/>
                        </a:spcBef>
                        <a:spcAft>
                          <a:spcPts val="0"/>
                        </a:spcAft>
                      </a:pPr>
                      <a:r>
                        <a:rPr lang="en-US" sz="1600" dirty="0" smtClean="0">
                          <a:solidFill>
                            <a:srgbClr val="FF0000"/>
                          </a:solidFill>
                          <a:effectLst/>
                          <a:latin typeface="+mn-lt"/>
                          <a:ea typeface="Calibri" panose="020F0502020204030204" pitchFamily="34" charset="0"/>
                          <a:cs typeface="Times New Roman" panose="02020603050405020304" pitchFamily="18" charset="0"/>
                        </a:rPr>
                        <a:t>-0.07</a:t>
                      </a:r>
                    </a:p>
                  </a:txBody>
                  <a:tcPr marL="68580" marR="68580" marT="0" marB="0" anchor="b"/>
                </a:tc>
                <a:tc>
                  <a:txBody>
                    <a:bodyPr/>
                    <a:lstStyle/>
                    <a:p>
                      <a:pPr marL="0" marR="0" algn="ctr">
                        <a:lnSpc>
                          <a:spcPct val="115000"/>
                        </a:lnSpc>
                        <a:spcBef>
                          <a:spcPts val="0"/>
                        </a:spcBef>
                        <a:spcAft>
                          <a:spcPts val="0"/>
                        </a:spcAft>
                      </a:pPr>
                      <a:r>
                        <a:rPr lang="en-US" sz="1600" dirty="0" smtClean="0">
                          <a:solidFill>
                            <a:srgbClr val="FF0000"/>
                          </a:solidFill>
                          <a:effectLst/>
                          <a:latin typeface="+mn-lt"/>
                          <a:ea typeface="Calibri" panose="020F0502020204030204" pitchFamily="34" charset="0"/>
                          <a:cs typeface="Times New Roman" panose="02020603050405020304" pitchFamily="18" charset="0"/>
                        </a:rPr>
                        <a:t>0.01</a:t>
                      </a:r>
                      <a:endParaRPr lang="en-US" sz="1600" dirty="0">
                        <a:solidFill>
                          <a:srgbClr val="FF0000"/>
                        </a:solidFill>
                        <a:effectLst/>
                        <a:latin typeface="+mn-lt"/>
                        <a:ea typeface="Calibri" panose="020F0502020204030204" pitchFamily="34" charset="0"/>
                        <a:cs typeface="Times New Roman" panose="02020603050405020304" pitchFamily="18" charset="0"/>
                      </a:endParaRPr>
                    </a:p>
                  </a:txBody>
                  <a:tcPr marL="68580" marR="68580" marT="0" marB="0" anchor="b"/>
                </a:tc>
              </a:tr>
              <a:tr h="434898">
                <a:tc>
                  <a:txBody>
                    <a:bodyPr/>
                    <a:lstStyle/>
                    <a:p>
                      <a:pPr>
                        <a:lnSpc>
                          <a:spcPct val="107000"/>
                        </a:lnSpc>
                      </a:pPr>
                      <a:endParaRPr lang="en-US" sz="1600" dirty="0">
                        <a:effectLst/>
                        <a:latin typeface="+mn-lt"/>
                      </a:endParaRPr>
                    </a:p>
                  </a:txBody>
                  <a:tcPr marL="68580" marR="68580" marT="0" marB="0" anchor="b">
                    <a:solidFill>
                      <a:schemeClr val="accent1">
                        <a:lumMod val="75000"/>
                      </a:schemeClr>
                    </a:solidFill>
                  </a:tcPr>
                </a:tc>
                <a:tc>
                  <a:txBody>
                    <a:bodyPr/>
                    <a:lstStyle/>
                    <a:p>
                      <a:pPr marL="0" marR="0" algn="ctr">
                        <a:lnSpc>
                          <a:spcPct val="115000"/>
                        </a:lnSpc>
                        <a:spcBef>
                          <a:spcPts val="0"/>
                        </a:spcBef>
                        <a:spcAft>
                          <a:spcPts val="0"/>
                        </a:spcAft>
                      </a:pPr>
                      <a:r>
                        <a:rPr lang="en-US" sz="1600" dirty="0" smtClean="0">
                          <a:effectLst/>
                          <a:latin typeface="+mn-lt"/>
                          <a:ea typeface="Calibri" panose="020F0502020204030204" pitchFamily="34" charset="0"/>
                          <a:cs typeface="Times New Roman" panose="02020603050405020304" pitchFamily="18" charset="0"/>
                        </a:rPr>
                        <a:t>No</a:t>
                      </a:r>
                      <a:endParaRPr lang="en-US" sz="1600" dirty="0">
                        <a:effectLst/>
                        <a:latin typeface="+mn-lt"/>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lnSpc>
                          <a:spcPct val="115000"/>
                        </a:lnSpc>
                        <a:spcBef>
                          <a:spcPts val="0"/>
                        </a:spcBef>
                        <a:spcAft>
                          <a:spcPts val="0"/>
                        </a:spcAft>
                      </a:pPr>
                      <a:endParaRPr lang="en-US" sz="1600" dirty="0">
                        <a:effectLst/>
                        <a:latin typeface="+mn-lt"/>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lnSpc>
                          <a:spcPct val="115000"/>
                        </a:lnSpc>
                        <a:spcBef>
                          <a:spcPts val="0"/>
                        </a:spcBef>
                        <a:spcAft>
                          <a:spcPts val="0"/>
                        </a:spcAft>
                      </a:pPr>
                      <a:endParaRPr lang="en-US" sz="1600" dirty="0">
                        <a:effectLst/>
                        <a:latin typeface="+mn-lt"/>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lnSpc>
                          <a:spcPct val="115000"/>
                        </a:lnSpc>
                        <a:spcBef>
                          <a:spcPts val="0"/>
                        </a:spcBef>
                        <a:spcAft>
                          <a:spcPts val="0"/>
                        </a:spcAft>
                      </a:pPr>
                      <a:endParaRPr lang="en-US" sz="1600">
                        <a:effectLst/>
                        <a:latin typeface="+mn-lt"/>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lnSpc>
                          <a:spcPct val="115000"/>
                        </a:lnSpc>
                        <a:spcBef>
                          <a:spcPts val="0"/>
                        </a:spcBef>
                        <a:spcAft>
                          <a:spcPts val="0"/>
                        </a:spcAft>
                      </a:pPr>
                      <a:r>
                        <a:rPr lang="en-US" sz="1600" dirty="0" smtClean="0">
                          <a:solidFill>
                            <a:srgbClr val="FF0000"/>
                          </a:solidFill>
                          <a:effectLst/>
                          <a:latin typeface="+mn-lt"/>
                          <a:ea typeface="Calibri" panose="020F0502020204030204" pitchFamily="34" charset="0"/>
                          <a:cs typeface="Times New Roman" panose="02020603050405020304" pitchFamily="18" charset="0"/>
                        </a:rPr>
                        <a:t>0.06</a:t>
                      </a:r>
                    </a:p>
                  </a:txBody>
                  <a:tcPr marL="68580" marR="68580" marT="0" marB="0" anchor="b"/>
                </a:tc>
                <a:tc>
                  <a:txBody>
                    <a:bodyPr/>
                    <a:lstStyle/>
                    <a:p>
                      <a:pPr marL="0" marR="0" algn="ctr">
                        <a:lnSpc>
                          <a:spcPct val="115000"/>
                        </a:lnSpc>
                        <a:spcBef>
                          <a:spcPts val="0"/>
                        </a:spcBef>
                        <a:spcAft>
                          <a:spcPts val="0"/>
                        </a:spcAft>
                      </a:pPr>
                      <a:r>
                        <a:rPr lang="en-US" sz="1600" dirty="0" smtClean="0">
                          <a:solidFill>
                            <a:srgbClr val="FF0000"/>
                          </a:solidFill>
                          <a:effectLst/>
                          <a:latin typeface="+mn-lt"/>
                          <a:ea typeface="Calibri" panose="020F0502020204030204" pitchFamily="34" charset="0"/>
                          <a:cs typeface="Times New Roman" panose="02020603050405020304" pitchFamily="18" charset="0"/>
                        </a:rPr>
                        <a:t>-0.06</a:t>
                      </a:r>
                      <a:endParaRPr lang="en-US" sz="1600" dirty="0">
                        <a:solidFill>
                          <a:srgbClr val="FF0000"/>
                        </a:solidFill>
                        <a:effectLst/>
                        <a:latin typeface="+mn-lt"/>
                        <a:ea typeface="Calibri" panose="020F0502020204030204" pitchFamily="34" charset="0"/>
                        <a:cs typeface="Times New Roman" panose="02020603050405020304" pitchFamily="18" charset="0"/>
                      </a:endParaRPr>
                    </a:p>
                  </a:txBody>
                  <a:tcPr marL="68580" marR="68580" marT="0" marB="0" anchor="b"/>
                </a:tc>
              </a:tr>
              <a:tr h="423746">
                <a:tc>
                  <a:txBody>
                    <a:bodyPr/>
                    <a:lstStyle/>
                    <a:p>
                      <a:pPr>
                        <a:lnSpc>
                          <a:spcPct val="107000"/>
                        </a:lnSpc>
                      </a:pPr>
                      <a:r>
                        <a:rPr lang="en-US" sz="1600" dirty="0" smtClean="0">
                          <a:effectLst/>
                          <a:latin typeface="+mn-lt"/>
                        </a:rPr>
                        <a:t>N</a:t>
                      </a:r>
                      <a:endParaRPr lang="en-US" sz="1600" dirty="0">
                        <a:effectLst/>
                        <a:latin typeface="+mn-lt"/>
                      </a:endParaRPr>
                    </a:p>
                  </a:txBody>
                  <a:tcPr marL="68580" marR="68580" marT="0" marB="0" anchor="b">
                    <a:solidFill>
                      <a:schemeClr val="accent1">
                        <a:lumMod val="75000"/>
                      </a:schemeClr>
                    </a:solidFill>
                  </a:tcPr>
                </a:tc>
                <a:tc>
                  <a:txBody>
                    <a:bodyPr/>
                    <a:lstStyle/>
                    <a:p>
                      <a:pPr marL="0" marR="0" algn="ctr">
                        <a:lnSpc>
                          <a:spcPct val="115000"/>
                        </a:lnSpc>
                        <a:spcBef>
                          <a:spcPts val="0"/>
                        </a:spcBef>
                        <a:spcAft>
                          <a:spcPts val="0"/>
                        </a:spcAft>
                      </a:pPr>
                      <a:endParaRPr lang="en-US" sz="1600" dirty="0">
                        <a:effectLst/>
                        <a:latin typeface="+mn-lt"/>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lnSpc>
                          <a:spcPct val="115000"/>
                        </a:lnSpc>
                        <a:spcBef>
                          <a:spcPts val="0"/>
                        </a:spcBef>
                        <a:spcAft>
                          <a:spcPts val="0"/>
                        </a:spcAft>
                      </a:pPr>
                      <a:r>
                        <a:rPr lang="en-US" sz="1600" dirty="0" smtClean="0">
                          <a:solidFill>
                            <a:schemeClr val="tx1"/>
                          </a:solidFill>
                          <a:effectLst/>
                          <a:latin typeface="+mn-lt"/>
                          <a:ea typeface="Calibri" panose="020F0502020204030204" pitchFamily="34" charset="0"/>
                          <a:cs typeface="Times New Roman" panose="02020603050405020304" pitchFamily="18" charset="0"/>
                        </a:rPr>
                        <a:t>20400</a:t>
                      </a:r>
                      <a:endParaRPr lang="en-US" sz="1600" dirty="0">
                        <a:solidFill>
                          <a:schemeClr val="tx1"/>
                        </a:solidFill>
                        <a:effectLst/>
                        <a:latin typeface="+mn-lt"/>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lnSpc>
                          <a:spcPct val="115000"/>
                        </a:lnSpc>
                        <a:spcBef>
                          <a:spcPts val="0"/>
                        </a:spcBef>
                        <a:spcAft>
                          <a:spcPts val="0"/>
                        </a:spcAft>
                      </a:pPr>
                      <a:r>
                        <a:rPr lang="en-US" sz="1600" dirty="0" smtClean="0">
                          <a:solidFill>
                            <a:schemeClr val="tx1"/>
                          </a:solidFill>
                          <a:effectLst/>
                          <a:latin typeface="+mn-lt"/>
                          <a:ea typeface="Calibri" panose="020F0502020204030204" pitchFamily="34" charset="0"/>
                          <a:cs typeface="Times New Roman" panose="02020603050405020304" pitchFamily="18" charset="0"/>
                        </a:rPr>
                        <a:t>20400</a:t>
                      </a:r>
                      <a:endParaRPr lang="en-US" sz="1600" dirty="0">
                        <a:solidFill>
                          <a:schemeClr val="tx1"/>
                        </a:solidFill>
                        <a:effectLst/>
                        <a:latin typeface="+mn-lt"/>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lnSpc>
                          <a:spcPct val="115000"/>
                        </a:lnSpc>
                        <a:spcBef>
                          <a:spcPts val="0"/>
                        </a:spcBef>
                        <a:spcAft>
                          <a:spcPts val="0"/>
                        </a:spcAft>
                      </a:pPr>
                      <a:r>
                        <a:rPr lang="en-US" sz="1600" dirty="0" smtClean="0">
                          <a:solidFill>
                            <a:schemeClr val="tx1"/>
                          </a:solidFill>
                          <a:effectLst/>
                          <a:latin typeface="+mn-lt"/>
                          <a:ea typeface="Calibri" panose="020F0502020204030204" pitchFamily="34" charset="0"/>
                          <a:cs typeface="Times New Roman" panose="02020603050405020304" pitchFamily="18" charset="0"/>
                        </a:rPr>
                        <a:t>23650</a:t>
                      </a:r>
                      <a:endParaRPr lang="en-US" sz="1600" dirty="0">
                        <a:solidFill>
                          <a:schemeClr val="tx1"/>
                        </a:solidFill>
                        <a:effectLst/>
                        <a:latin typeface="+mn-lt"/>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lnSpc>
                          <a:spcPct val="115000"/>
                        </a:lnSpc>
                        <a:spcBef>
                          <a:spcPts val="0"/>
                        </a:spcBef>
                        <a:spcAft>
                          <a:spcPts val="0"/>
                        </a:spcAft>
                      </a:pPr>
                      <a:r>
                        <a:rPr lang="en-US" sz="1600" dirty="0" smtClean="0">
                          <a:solidFill>
                            <a:schemeClr val="tx1"/>
                          </a:solidFill>
                          <a:effectLst/>
                          <a:latin typeface="+mn-lt"/>
                          <a:ea typeface="Calibri" panose="020F0502020204030204" pitchFamily="34" charset="0"/>
                          <a:cs typeface="Times New Roman" panose="02020603050405020304" pitchFamily="18" charset="0"/>
                        </a:rPr>
                        <a:t>20850</a:t>
                      </a:r>
                    </a:p>
                  </a:txBody>
                  <a:tcPr marL="68580" marR="68580" marT="0" marB="0" anchor="b"/>
                </a:tc>
                <a:tc>
                  <a:txBody>
                    <a:bodyPr/>
                    <a:lstStyle/>
                    <a:p>
                      <a:pPr marL="0" marR="0" algn="ctr">
                        <a:lnSpc>
                          <a:spcPct val="115000"/>
                        </a:lnSpc>
                        <a:spcBef>
                          <a:spcPts val="0"/>
                        </a:spcBef>
                        <a:spcAft>
                          <a:spcPts val="0"/>
                        </a:spcAft>
                      </a:pPr>
                      <a:r>
                        <a:rPr lang="en-US" sz="1600" dirty="0" smtClean="0">
                          <a:solidFill>
                            <a:schemeClr val="tx1"/>
                          </a:solidFill>
                          <a:effectLst/>
                          <a:latin typeface="+mn-lt"/>
                          <a:ea typeface="Calibri" panose="020F0502020204030204" pitchFamily="34" charset="0"/>
                          <a:cs typeface="Times New Roman" panose="02020603050405020304" pitchFamily="18" charset="0"/>
                        </a:rPr>
                        <a:t>21050</a:t>
                      </a:r>
                      <a:endParaRPr lang="en-US" sz="1600" dirty="0">
                        <a:solidFill>
                          <a:schemeClr val="tx1"/>
                        </a:solidFill>
                        <a:effectLst/>
                        <a:latin typeface="+mn-lt"/>
                        <a:ea typeface="Calibri" panose="020F0502020204030204" pitchFamily="34" charset="0"/>
                        <a:cs typeface="Times New Roman" panose="02020603050405020304" pitchFamily="18" charset="0"/>
                      </a:endParaRPr>
                    </a:p>
                  </a:txBody>
                  <a:tcPr marL="68580" marR="68580" marT="0" marB="0" anchor="b"/>
                </a:tc>
              </a:tr>
              <a:tr h="463299">
                <a:tc gridSpan="7">
                  <a:txBody>
                    <a:bodyPr/>
                    <a:lstStyle/>
                    <a:p>
                      <a:pPr algn="ctr">
                        <a:lnSpc>
                          <a:spcPct val="107000"/>
                        </a:lnSpc>
                      </a:pPr>
                      <a:endParaRPr lang="en-US" sz="1600" dirty="0" smtClean="0">
                        <a:solidFill>
                          <a:schemeClr val="tx1"/>
                        </a:solidFill>
                        <a:effectLst/>
                        <a:latin typeface="+mn-lt"/>
                        <a:ea typeface="Calibri" panose="020F0502020204030204" pitchFamily="34" charset="0"/>
                        <a:cs typeface="Times New Roman" panose="02020603050405020304" pitchFamily="18" charset="0"/>
                      </a:endParaRPr>
                    </a:p>
                    <a:p>
                      <a:pPr algn="ctr">
                        <a:lnSpc>
                          <a:spcPct val="107000"/>
                        </a:lnSpc>
                      </a:pPr>
                      <a:r>
                        <a:rPr lang="en-US" sz="1600" dirty="0" smtClean="0">
                          <a:solidFill>
                            <a:schemeClr val="tx1"/>
                          </a:solidFill>
                          <a:effectLst/>
                          <a:latin typeface="+mn-lt"/>
                          <a:ea typeface="Calibri" panose="020F0502020204030204" pitchFamily="34" charset="0"/>
                          <a:cs typeface="Times New Roman" panose="02020603050405020304" pitchFamily="18" charset="0"/>
                        </a:rPr>
                        <a:t>significance: </a:t>
                      </a:r>
                      <a:r>
                        <a:rPr lang="en-US" sz="1600" dirty="0" smtClean="0">
                          <a:solidFill>
                            <a:srgbClr val="FF0000"/>
                          </a:solidFill>
                          <a:effectLst/>
                          <a:latin typeface="+mn-lt"/>
                        </a:rPr>
                        <a:t>5%</a:t>
                      </a:r>
                      <a:endParaRPr lang="en-US" sz="1600" dirty="0">
                        <a:solidFill>
                          <a:srgbClr val="FF0000"/>
                        </a:solidFill>
                        <a:effectLst/>
                        <a:latin typeface="+mn-lt"/>
                      </a:endParaRPr>
                    </a:p>
                  </a:txBody>
                  <a:tcPr marL="68580" marR="68580" marT="0" marB="0">
                    <a:solidFill>
                      <a:schemeClr val="bg2"/>
                    </a:solidFill>
                  </a:tcPr>
                </a:tc>
                <a:tc hMerge="1">
                  <a:txBody>
                    <a:bodyPr/>
                    <a:lstStyle/>
                    <a:p>
                      <a:pPr marL="0" marR="0" algn="ctr">
                        <a:lnSpc>
                          <a:spcPct val="115000"/>
                        </a:lnSpc>
                        <a:spcBef>
                          <a:spcPts val="0"/>
                        </a:spcBef>
                        <a:spcAft>
                          <a:spcPts val="0"/>
                        </a:spcAft>
                      </a:pPr>
                      <a:endParaRPr lang="en-US" sz="2000" dirty="0">
                        <a:effectLst/>
                        <a:latin typeface="+mn-lt"/>
                        <a:ea typeface="Calibri" panose="020F0502020204030204" pitchFamily="34" charset="0"/>
                        <a:cs typeface="Times New Roman" panose="02020603050405020304" pitchFamily="18" charset="0"/>
                      </a:endParaRPr>
                    </a:p>
                  </a:txBody>
                  <a:tcPr marL="68580" marR="68580" marT="0" marB="0" anchor="b">
                    <a:noFill/>
                  </a:tcPr>
                </a:tc>
                <a:tc hMerge="1">
                  <a:txBody>
                    <a:bodyPr/>
                    <a:lstStyle/>
                    <a:p>
                      <a:pPr marL="0" marR="0" algn="ctr">
                        <a:lnSpc>
                          <a:spcPct val="115000"/>
                        </a:lnSpc>
                        <a:spcBef>
                          <a:spcPts val="0"/>
                        </a:spcBef>
                        <a:spcAft>
                          <a:spcPts val="0"/>
                        </a:spcAft>
                      </a:pPr>
                      <a:endParaRPr lang="en-US" sz="2000" dirty="0">
                        <a:effectLst/>
                        <a:latin typeface="+mn-lt"/>
                        <a:ea typeface="Calibri" panose="020F0502020204030204" pitchFamily="34" charset="0"/>
                        <a:cs typeface="Times New Roman" panose="02020603050405020304" pitchFamily="18" charset="0"/>
                      </a:endParaRPr>
                    </a:p>
                  </a:txBody>
                  <a:tcPr marL="68580" marR="68580" marT="0" marB="0" anchor="b">
                    <a:noFill/>
                  </a:tcPr>
                </a:tc>
                <a:tc hMerge="1">
                  <a:txBody>
                    <a:bodyPr/>
                    <a:lstStyle/>
                    <a:p>
                      <a:pPr marL="0" marR="0" algn="ctr">
                        <a:lnSpc>
                          <a:spcPct val="115000"/>
                        </a:lnSpc>
                        <a:spcBef>
                          <a:spcPts val="0"/>
                        </a:spcBef>
                        <a:spcAft>
                          <a:spcPts val="0"/>
                        </a:spcAft>
                      </a:pPr>
                      <a:endParaRPr lang="en-US" sz="2000" dirty="0">
                        <a:effectLst/>
                        <a:latin typeface="+mn-lt"/>
                        <a:ea typeface="Calibri" panose="020F0502020204030204" pitchFamily="34" charset="0"/>
                        <a:cs typeface="Times New Roman" panose="02020603050405020304" pitchFamily="18" charset="0"/>
                      </a:endParaRPr>
                    </a:p>
                  </a:txBody>
                  <a:tcPr marL="68580" marR="68580" marT="0" marB="0" anchor="b">
                    <a:noFill/>
                  </a:tcPr>
                </a:tc>
                <a:tc hMerge="1">
                  <a:txBody>
                    <a:bodyPr/>
                    <a:lstStyle/>
                    <a:p>
                      <a:pPr marL="0" marR="0" algn="ctr">
                        <a:lnSpc>
                          <a:spcPct val="115000"/>
                        </a:lnSpc>
                        <a:spcBef>
                          <a:spcPts val="0"/>
                        </a:spcBef>
                        <a:spcAft>
                          <a:spcPts val="0"/>
                        </a:spcAft>
                      </a:pPr>
                      <a:endParaRPr lang="en-US" sz="2000" dirty="0">
                        <a:effectLst/>
                        <a:latin typeface="+mn-lt"/>
                        <a:ea typeface="Calibri" panose="020F0502020204030204" pitchFamily="34" charset="0"/>
                        <a:cs typeface="Times New Roman" panose="02020603050405020304" pitchFamily="18" charset="0"/>
                      </a:endParaRPr>
                    </a:p>
                  </a:txBody>
                  <a:tcPr marL="68580" marR="68580" marT="0" marB="0" anchor="b">
                    <a:noFill/>
                  </a:tcPr>
                </a:tc>
                <a:tc hMerge="1">
                  <a:txBody>
                    <a:bodyPr/>
                    <a:lstStyle/>
                    <a:p>
                      <a:pPr marL="0" marR="0" algn="ctr">
                        <a:lnSpc>
                          <a:spcPct val="115000"/>
                        </a:lnSpc>
                        <a:spcBef>
                          <a:spcPts val="0"/>
                        </a:spcBef>
                        <a:spcAft>
                          <a:spcPts val="0"/>
                        </a:spcAft>
                      </a:pPr>
                      <a:endParaRPr lang="en-US" sz="2000" dirty="0" smtClean="0">
                        <a:solidFill>
                          <a:srgbClr val="FF0000"/>
                        </a:solidFill>
                        <a:effectLst/>
                        <a:latin typeface="+mn-lt"/>
                        <a:ea typeface="Calibri" panose="020F0502020204030204" pitchFamily="34" charset="0"/>
                        <a:cs typeface="Times New Roman" panose="02020603050405020304" pitchFamily="18" charset="0"/>
                      </a:endParaRPr>
                    </a:p>
                  </a:txBody>
                  <a:tcPr marL="68580" marR="68580" marT="0" marB="0" anchor="b">
                    <a:noFill/>
                  </a:tcPr>
                </a:tc>
                <a:tc hMerge="1">
                  <a:txBody>
                    <a:bodyPr/>
                    <a:lstStyle/>
                    <a:p>
                      <a:pPr marL="0" marR="0" algn="ctr">
                        <a:lnSpc>
                          <a:spcPct val="115000"/>
                        </a:lnSpc>
                        <a:spcBef>
                          <a:spcPts val="0"/>
                        </a:spcBef>
                        <a:spcAft>
                          <a:spcPts val="0"/>
                        </a:spcAft>
                      </a:pPr>
                      <a:endParaRPr lang="en-US" sz="2000" dirty="0">
                        <a:solidFill>
                          <a:srgbClr val="FF0000"/>
                        </a:solidFill>
                        <a:effectLst/>
                        <a:latin typeface="+mn-lt"/>
                        <a:ea typeface="Calibri" panose="020F0502020204030204" pitchFamily="34" charset="0"/>
                        <a:cs typeface="Times New Roman" panose="02020603050405020304" pitchFamily="18" charset="0"/>
                      </a:endParaRPr>
                    </a:p>
                  </a:txBody>
                  <a:tcPr marL="68580" marR="68580" marT="0" marB="0" anchor="b">
                    <a:noFill/>
                  </a:tcPr>
                </a:tc>
              </a:tr>
            </a:tbl>
          </a:graphicData>
        </a:graphic>
      </p:graphicFrame>
      <p:cxnSp>
        <p:nvCxnSpPr>
          <p:cNvPr id="5" name="Straight Connector 4"/>
          <p:cNvCxnSpPr/>
          <p:nvPr/>
        </p:nvCxnSpPr>
        <p:spPr>
          <a:xfrm>
            <a:off x="735980" y="1311007"/>
            <a:ext cx="2241396" cy="685061"/>
          </a:xfrm>
          <a:prstGeom prst="line">
            <a:avLst/>
          </a:prstGeom>
        </p:spPr>
        <p:style>
          <a:lnRef idx="2">
            <a:schemeClr val="dk1"/>
          </a:lnRef>
          <a:fillRef idx="0">
            <a:schemeClr val="dk1"/>
          </a:fillRef>
          <a:effectRef idx="1">
            <a:schemeClr val="dk1"/>
          </a:effectRef>
          <a:fontRef idx="minor">
            <a:schemeClr val="tx1"/>
          </a:fontRef>
        </p:style>
      </p:cxnSp>
      <p:sp>
        <p:nvSpPr>
          <p:cNvPr id="8" name="Title 1"/>
          <p:cNvSpPr>
            <a:spLocks noGrp="1"/>
          </p:cNvSpPr>
          <p:nvPr>
            <p:ph type="title"/>
          </p:nvPr>
        </p:nvSpPr>
        <p:spPr>
          <a:xfrm>
            <a:off x="620616" y="443245"/>
            <a:ext cx="11199677" cy="653184"/>
          </a:xfrm>
        </p:spPr>
        <p:txBody>
          <a:bodyPr>
            <a:normAutofit/>
          </a:bodyPr>
          <a:lstStyle/>
          <a:p>
            <a:r>
              <a:rPr lang="en-US" sz="3600" b="1" dirty="0" smtClean="0"/>
              <a:t>Descriptive </a:t>
            </a:r>
            <a:r>
              <a:rPr lang="en-US" sz="3600" b="1" dirty="0"/>
              <a:t>Statistics: </a:t>
            </a:r>
            <a:r>
              <a:rPr lang="en-US" sz="2900" b="1" dirty="0"/>
              <a:t>A</a:t>
            </a:r>
            <a:r>
              <a:rPr lang="en-US" sz="2900" b="1" dirty="0" smtClean="0"/>
              <a:t>verage </a:t>
            </a:r>
            <a:r>
              <a:rPr lang="en-US" sz="2900" b="1" dirty="0"/>
              <a:t>V</a:t>
            </a:r>
            <a:r>
              <a:rPr lang="en-US" sz="2900" b="1" dirty="0" smtClean="0"/>
              <a:t>alues of Outcome by Variables </a:t>
            </a:r>
            <a:endParaRPr lang="en-US" sz="2900" b="1" dirty="0"/>
          </a:p>
        </p:txBody>
      </p:sp>
      <p:sp>
        <p:nvSpPr>
          <p:cNvPr id="9" name="TextBox 8"/>
          <p:cNvSpPr txBox="1"/>
          <p:nvPr/>
        </p:nvSpPr>
        <p:spPr>
          <a:xfrm>
            <a:off x="1625293" y="1311007"/>
            <a:ext cx="1510186" cy="369332"/>
          </a:xfrm>
          <a:prstGeom prst="rect">
            <a:avLst/>
          </a:prstGeom>
          <a:noFill/>
        </p:spPr>
        <p:txBody>
          <a:bodyPr wrap="square" rtlCol="0">
            <a:spAutoFit/>
          </a:bodyPr>
          <a:lstStyle/>
          <a:p>
            <a:r>
              <a:rPr lang="en-US" b="1" dirty="0" smtClean="0">
                <a:solidFill>
                  <a:schemeClr val="bg1"/>
                </a:solidFill>
              </a:rPr>
              <a:t>Outcome </a:t>
            </a:r>
            <a:endParaRPr lang="en-US" b="1" dirty="0">
              <a:solidFill>
                <a:schemeClr val="bg1"/>
              </a:solidFill>
            </a:endParaRPr>
          </a:p>
        </p:txBody>
      </p:sp>
    </p:spTree>
    <p:extLst>
      <p:ext uri="{BB962C8B-B14F-4D97-AF65-F5344CB8AC3E}">
        <p14:creationId xmlns:p14="http://schemas.microsoft.com/office/powerpoint/2010/main" val="315326502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CA87622C-C38E-4458-A3E5-E84A06A54290}" type="slidenum">
              <a:rPr lang="en-US" smtClean="0">
                <a:solidFill>
                  <a:prstClr val="black">
                    <a:tint val="75000"/>
                  </a:prstClr>
                </a:solidFill>
              </a:rPr>
              <a:pPr/>
              <a:t>19</a:t>
            </a:fld>
            <a:endParaRPr lang="en-US" dirty="0">
              <a:solidFill>
                <a:prstClr val="black">
                  <a:tint val="75000"/>
                </a:prstClr>
              </a:solidFill>
            </a:endParaRPr>
          </a:p>
        </p:txBody>
      </p:sp>
      <mc:AlternateContent xmlns:mc="http://schemas.openxmlformats.org/markup-compatibility/2006" xmlns:a14="http://schemas.microsoft.com/office/drawing/2010/main">
        <mc:Choice Requires="a14">
          <p:sp>
            <p:nvSpPr>
              <p:cNvPr id="8" name="Content Placeholder 7"/>
              <p:cNvSpPr>
                <a:spLocks noGrp="1"/>
              </p:cNvSpPr>
              <p:nvPr>
                <p:ph idx="1"/>
              </p:nvPr>
            </p:nvSpPr>
            <p:spPr>
              <a:xfrm>
                <a:off x="867829" y="1867335"/>
                <a:ext cx="10946799" cy="346057"/>
              </a:xfrm>
              <a:prstGeom prst="rect">
                <a:avLst/>
              </a:prstGeom>
            </p:spPr>
            <p:txBody>
              <a:bodyPr wrap="square">
                <a:spAutoFit/>
              </a:bodyPr>
              <a:lstStyle/>
              <a:p>
                <a:pPr marL="0" indent="0">
                  <a:buNone/>
                </a:pPr>
                <a14:m>
                  <m:oMath xmlns:m="http://schemas.openxmlformats.org/officeDocument/2006/math">
                    <m:sSub>
                      <m:sSubPr>
                        <m:ctrlPr>
                          <a:rPr lang="en-US" sz="1800" i="1" smtClean="0">
                            <a:latin typeface="Cambria Math" panose="02040503050406030204" pitchFamily="18" charset="0"/>
                          </a:rPr>
                        </m:ctrlPr>
                      </m:sSubPr>
                      <m:e>
                        <m:r>
                          <m:rPr>
                            <m:sty m:val="p"/>
                          </m:rPr>
                          <a:rPr lang="en-US" sz="1800">
                            <a:latin typeface="Cambria Math"/>
                          </a:rPr>
                          <m:t>ΔH</m:t>
                        </m:r>
                      </m:e>
                      <m:sub>
                        <m:r>
                          <m:rPr>
                            <m:sty m:val="p"/>
                          </m:rPr>
                          <a:rPr lang="en-US" sz="1800">
                            <a:latin typeface="Cambria Math"/>
                          </a:rPr>
                          <m:t>it</m:t>
                        </m:r>
                      </m:sub>
                    </m:sSub>
                    <m:r>
                      <a:rPr lang="en-US" sz="1800">
                        <a:latin typeface="Cambria Math"/>
                      </a:rPr>
                      <m:t>=</m:t>
                    </m:r>
                    <m:sSub>
                      <m:sSubPr>
                        <m:ctrlPr>
                          <a:rPr lang="en-US" sz="1800" i="1">
                            <a:latin typeface="Cambria Math" panose="02040503050406030204" pitchFamily="18" charset="0"/>
                          </a:rPr>
                        </m:ctrlPr>
                      </m:sSubPr>
                      <m:e>
                        <m:sSub>
                          <m:sSubPr>
                            <m:ctrlPr>
                              <a:rPr lang="en-US" sz="1800" i="1">
                                <a:latin typeface="Cambria Math" panose="02040503050406030204" pitchFamily="18" charset="0"/>
                              </a:rPr>
                            </m:ctrlPr>
                          </m:sSubPr>
                          <m:e>
                            <m:r>
                              <m:rPr>
                                <m:sty m:val="p"/>
                              </m:rPr>
                              <a:rPr lang="en-US" sz="1800">
                                <a:latin typeface="Cambria Math"/>
                              </a:rPr>
                              <m:t>α</m:t>
                            </m:r>
                          </m:e>
                          <m:sub>
                            <m:r>
                              <a:rPr lang="en-US" sz="1800">
                                <a:latin typeface="Cambria Math"/>
                              </a:rPr>
                              <m:t>1</m:t>
                            </m:r>
                          </m:sub>
                        </m:sSub>
                        <m:r>
                          <m:rPr>
                            <m:sty m:val="p"/>
                          </m:rPr>
                          <a:rPr lang="en-US" sz="1800">
                            <a:latin typeface="Cambria Math"/>
                          </a:rPr>
                          <m:t>ΔH</m:t>
                        </m:r>
                      </m:e>
                      <m:sub>
                        <m:r>
                          <m:rPr>
                            <m:sty m:val="p"/>
                          </m:rPr>
                          <a:rPr lang="en-US" sz="1800">
                            <a:latin typeface="Cambria Math"/>
                          </a:rPr>
                          <m:t>it</m:t>
                        </m:r>
                        <m:r>
                          <a:rPr lang="en-US" sz="1800" i="1">
                            <a:latin typeface="Cambria Math"/>
                          </a:rPr>
                          <m:t>−</m:t>
                        </m:r>
                        <m:r>
                          <a:rPr lang="en-US" sz="1800">
                            <a:latin typeface="Cambria Math"/>
                          </a:rPr>
                          <m:t>1</m:t>
                        </m:r>
                      </m:sub>
                    </m:sSub>
                    <m:r>
                      <a:rPr lang="en-US" sz="1800">
                        <a:latin typeface="Cambria Math"/>
                      </a:rPr>
                      <m:t>+</m:t>
                    </m:r>
                    <m:sSub>
                      <m:sSubPr>
                        <m:ctrlPr>
                          <a:rPr lang="en-US" sz="1800" i="1">
                            <a:latin typeface="Cambria Math" panose="02040503050406030204" pitchFamily="18" charset="0"/>
                          </a:rPr>
                        </m:ctrlPr>
                      </m:sSubPr>
                      <m:e>
                        <m:sSub>
                          <m:sSubPr>
                            <m:ctrlPr>
                              <a:rPr lang="en-US" sz="1800" i="1">
                                <a:latin typeface="Cambria Math" panose="02040503050406030204" pitchFamily="18" charset="0"/>
                              </a:rPr>
                            </m:ctrlPr>
                          </m:sSubPr>
                          <m:e>
                            <m:r>
                              <m:rPr>
                                <m:sty m:val="p"/>
                              </m:rPr>
                              <a:rPr lang="en-US" sz="1800" i="0">
                                <a:latin typeface="Cambria Math"/>
                              </a:rPr>
                              <m:t>α</m:t>
                            </m:r>
                          </m:e>
                          <m:sub>
                            <m:r>
                              <a:rPr lang="en-US" sz="1800" b="0" i="0" smtClean="0">
                                <a:latin typeface="Cambria Math"/>
                              </a:rPr>
                              <m:t>2</m:t>
                            </m:r>
                          </m:sub>
                        </m:sSub>
                        <m:r>
                          <m:rPr>
                            <m:sty m:val="p"/>
                          </m:rPr>
                          <a:rPr lang="en-US" sz="1800" i="0">
                            <a:latin typeface="Cambria Math"/>
                          </a:rPr>
                          <m:t>Δ</m:t>
                        </m:r>
                        <m:r>
                          <m:rPr>
                            <m:sty m:val="p"/>
                          </m:rPr>
                          <a:rPr lang="en-US" sz="1800" b="0" i="0" smtClean="0">
                            <a:latin typeface="Cambria Math"/>
                          </a:rPr>
                          <m:t>Q</m:t>
                        </m:r>
                      </m:e>
                      <m:sub>
                        <m:r>
                          <m:rPr>
                            <m:sty m:val="p"/>
                          </m:rPr>
                          <a:rPr lang="en-US" sz="1800" i="0">
                            <a:latin typeface="Cambria Math"/>
                          </a:rPr>
                          <m:t>it</m:t>
                        </m:r>
                        <m:r>
                          <a:rPr lang="en-US" sz="1800" i="0">
                            <a:latin typeface="Cambria Math"/>
                          </a:rPr>
                          <m:t>−1</m:t>
                        </m:r>
                      </m:sub>
                    </m:sSub>
                    <m:r>
                      <a:rPr lang="en-US" sz="1800" i="0">
                        <a:latin typeface="Cambria Math"/>
                      </a:rPr>
                      <m:t>+</m:t>
                    </m:r>
                    <m:sSub>
                      <m:sSubPr>
                        <m:ctrlPr>
                          <a:rPr lang="en-US" sz="1800" i="1">
                            <a:latin typeface="Cambria Math" panose="02040503050406030204" pitchFamily="18" charset="0"/>
                          </a:rPr>
                        </m:ctrlPr>
                      </m:sSubPr>
                      <m:e>
                        <m:sSub>
                          <m:sSubPr>
                            <m:ctrlPr>
                              <a:rPr lang="en-US" sz="1800" i="1" smtClean="0">
                                <a:latin typeface="Cambria Math" panose="02040503050406030204" pitchFamily="18" charset="0"/>
                              </a:rPr>
                            </m:ctrlPr>
                          </m:sSubPr>
                          <m:e>
                            <m:r>
                              <m:rPr>
                                <m:sty m:val="p"/>
                              </m:rPr>
                              <a:rPr lang="en-US" sz="1800" i="0">
                                <a:latin typeface="Cambria Math"/>
                              </a:rPr>
                              <m:t>α</m:t>
                            </m:r>
                          </m:e>
                          <m:sub>
                            <m:r>
                              <a:rPr lang="en-US" sz="1800" b="0" i="0" smtClean="0">
                                <a:latin typeface="Cambria Math"/>
                              </a:rPr>
                              <m:t>3</m:t>
                            </m:r>
                          </m:sub>
                        </m:sSub>
                        <m:r>
                          <m:rPr>
                            <m:sty m:val="p"/>
                          </m:rPr>
                          <a:rPr lang="en-US" sz="1800" i="0">
                            <a:latin typeface="Cambria Math"/>
                          </a:rPr>
                          <m:t>Δ</m:t>
                        </m:r>
                        <m:r>
                          <m:rPr>
                            <m:sty m:val="p"/>
                          </m:rPr>
                          <a:rPr lang="en-US" sz="1800" b="0" i="0" smtClean="0">
                            <a:latin typeface="Cambria Math"/>
                          </a:rPr>
                          <m:t>B</m:t>
                        </m:r>
                      </m:e>
                      <m:sub>
                        <m:r>
                          <m:rPr>
                            <m:sty m:val="p"/>
                          </m:rPr>
                          <a:rPr lang="en-US" sz="1800" i="0">
                            <a:latin typeface="Cambria Math"/>
                          </a:rPr>
                          <m:t>it</m:t>
                        </m:r>
                        <m:r>
                          <a:rPr lang="en-US" sz="1800" i="0">
                            <a:latin typeface="Cambria Math"/>
                          </a:rPr>
                          <m:t>−1</m:t>
                        </m:r>
                      </m:sub>
                    </m:sSub>
                    <m:r>
                      <a:rPr lang="en-US" sz="1800">
                        <a:latin typeface="Cambria Math"/>
                      </a:rPr>
                      <m:t>+</m:t>
                    </m:r>
                    <m:sSub>
                      <m:sSubPr>
                        <m:ctrlPr>
                          <a:rPr lang="en-US" sz="1800" i="1">
                            <a:latin typeface="Cambria Math" panose="02040503050406030204" pitchFamily="18" charset="0"/>
                            <a:ea typeface="Cambria Math" panose="02040503050406030204" pitchFamily="18" charset="0"/>
                          </a:rPr>
                        </m:ctrlPr>
                      </m:sSubPr>
                      <m:e>
                        <m:r>
                          <m:rPr>
                            <m:sty m:val="p"/>
                          </m:rPr>
                          <a:rPr lang="en-US" sz="1800">
                            <a:latin typeface="Cambria Math"/>
                            <a:ea typeface="Cambria Math" panose="02040503050406030204" pitchFamily="18" charset="0"/>
                          </a:rPr>
                          <m:t>α</m:t>
                        </m:r>
                      </m:e>
                      <m:sub>
                        <m:r>
                          <a:rPr lang="en-US" sz="1800" b="0" i="0" smtClean="0">
                            <a:latin typeface="Cambria Math"/>
                            <a:ea typeface="Cambria Math" panose="02040503050406030204" pitchFamily="18" charset="0"/>
                          </a:rPr>
                          <m:t>4</m:t>
                        </m:r>
                      </m:sub>
                    </m:sSub>
                    <m:r>
                      <m:rPr>
                        <m:sty m:val="p"/>
                      </m:rPr>
                      <a:rPr lang="en-US" sz="1800">
                        <a:latin typeface="Cambria Math"/>
                      </a:rPr>
                      <m:t>Δ</m:t>
                    </m:r>
                    <m:sSub>
                      <m:sSubPr>
                        <m:ctrlPr>
                          <a:rPr lang="en-US" sz="1800" i="1">
                            <a:latin typeface="Cambria Math" panose="02040503050406030204" pitchFamily="18" charset="0"/>
                            <a:ea typeface="Cambria Math" panose="02040503050406030204" pitchFamily="18" charset="0"/>
                          </a:rPr>
                        </m:ctrlPr>
                      </m:sSubPr>
                      <m:e>
                        <m:r>
                          <m:rPr>
                            <m:sty m:val="p"/>
                          </m:rPr>
                          <a:rPr lang="en-US" sz="1800">
                            <a:latin typeface="Cambria Math" panose="02040503050406030204" pitchFamily="18" charset="0"/>
                            <a:ea typeface="Cambria Math" panose="02040503050406030204" pitchFamily="18" charset="0"/>
                          </a:rPr>
                          <m:t>R</m:t>
                        </m:r>
                      </m:e>
                      <m:sub>
                        <m:r>
                          <m:rPr>
                            <m:sty m:val="p"/>
                          </m:rPr>
                          <a:rPr lang="en-US" sz="1800">
                            <a:latin typeface="Cambria Math" panose="02040503050406030204" pitchFamily="18" charset="0"/>
                            <a:ea typeface="Cambria Math" panose="02040503050406030204" pitchFamily="18" charset="0"/>
                          </a:rPr>
                          <m:t>it</m:t>
                        </m:r>
                        <m:r>
                          <a:rPr lang="en-US" sz="1800" i="1">
                            <a:latin typeface="Cambria Math" panose="02040503050406030204" pitchFamily="18" charset="0"/>
                            <a:ea typeface="Cambria Math" panose="02040503050406030204" pitchFamily="18" charset="0"/>
                          </a:rPr>
                          <m:t>−</m:t>
                        </m:r>
                        <m:r>
                          <a:rPr lang="en-US" sz="1800">
                            <a:latin typeface="Cambria Math" panose="02040503050406030204" pitchFamily="18" charset="0"/>
                            <a:ea typeface="Cambria Math" panose="02040503050406030204" pitchFamily="18" charset="0"/>
                          </a:rPr>
                          <m:t>1</m:t>
                        </m:r>
                      </m:sub>
                    </m:sSub>
                    <m:r>
                      <a:rPr lang="en-US" sz="1800">
                        <a:latin typeface="Cambria Math"/>
                        <a:ea typeface="Cambria Math" panose="02040503050406030204" pitchFamily="18" charset="0"/>
                      </a:rPr>
                      <m:t>+</m:t>
                    </m:r>
                    <m:sSub>
                      <m:sSubPr>
                        <m:ctrlPr>
                          <a:rPr lang="en-US" sz="1800" i="1">
                            <a:latin typeface="Cambria Math" panose="02040503050406030204" pitchFamily="18" charset="0"/>
                            <a:ea typeface="Cambria Math" panose="02040503050406030204" pitchFamily="18" charset="0"/>
                          </a:rPr>
                        </m:ctrlPr>
                      </m:sSubPr>
                      <m:e>
                        <m:sSub>
                          <m:sSubPr>
                            <m:ctrlPr>
                              <a:rPr lang="en-US" sz="1800" i="1">
                                <a:latin typeface="Cambria Math" panose="02040503050406030204" pitchFamily="18" charset="0"/>
                                <a:ea typeface="Cambria Math" panose="02040503050406030204" pitchFamily="18" charset="0"/>
                              </a:rPr>
                            </m:ctrlPr>
                          </m:sSubPr>
                          <m:e>
                            <m:r>
                              <m:rPr>
                                <m:sty m:val="p"/>
                              </m:rPr>
                              <a:rPr lang="en-US" sz="1800">
                                <a:latin typeface="Cambria Math"/>
                                <a:ea typeface="Cambria Math" panose="02040503050406030204" pitchFamily="18" charset="0"/>
                              </a:rPr>
                              <m:t>α</m:t>
                            </m:r>
                          </m:e>
                          <m:sub>
                            <m:r>
                              <a:rPr lang="en-US" sz="1800" b="0" i="0" smtClean="0">
                                <a:latin typeface="Cambria Math"/>
                                <a:ea typeface="Cambria Math" panose="02040503050406030204" pitchFamily="18" charset="0"/>
                              </a:rPr>
                              <m:t>5</m:t>
                            </m:r>
                          </m:sub>
                        </m:sSub>
                        <m:r>
                          <m:rPr>
                            <m:sty m:val="p"/>
                          </m:rPr>
                          <a:rPr lang="en-US" sz="1800">
                            <a:latin typeface="Cambria Math"/>
                          </a:rPr>
                          <m:t>Δ</m:t>
                        </m:r>
                        <m:r>
                          <m:rPr>
                            <m:sty m:val="p"/>
                          </m:rPr>
                          <a:rPr lang="en-US" sz="1800">
                            <a:latin typeface="Cambria Math"/>
                            <a:ea typeface="Cambria Math" panose="02040503050406030204" pitchFamily="18" charset="0"/>
                          </a:rPr>
                          <m:t>X</m:t>
                        </m:r>
                      </m:e>
                      <m:sub>
                        <m:r>
                          <m:rPr>
                            <m:sty m:val="p"/>
                          </m:rPr>
                          <a:rPr lang="en-US" sz="1800">
                            <a:latin typeface="Cambria Math"/>
                            <a:ea typeface="Cambria Math" panose="02040503050406030204" pitchFamily="18" charset="0"/>
                          </a:rPr>
                          <m:t>it</m:t>
                        </m:r>
                        <m:r>
                          <a:rPr lang="en-US" sz="1800" i="1">
                            <a:latin typeface="Cambria Math"/>
                            <a:ea typeface="Cambria Math" panose="02040503050406030204" pitchFamily="18" charset="0"/>
                          </a:rPr>
                          <m:t>−</m:t>
                        </m:r>
                        <m:r>
                          <a:rPr lang="en-US" sz="1800">
                            <a:latin typeface="Cambria Math"/>
                            <a:ea typeface="Cambria Math" panose="02040503050406030204" pitchFamily="18" charset="0"/>
                          </a:rPr>
                          <m:t>1</m:t>
                        </m:r>
                      </m:sub>
                    </m:sSub>
                    <m:r>
                      <a:rPr lang="en-US" sz="1800">
                        <a:latin typeface="Cambria Math"/>
                        <a:ea typeface="Cambria Math" panose="02040503050406030204" pitchFamily="18" charset="0"/>
                      </a:rPr>
                      <m:t>+</m:t>
                    </m:r>
                    <m:sSub>
                      <m:sSubPr>
                        <m:ctrlPr>
                          <a:rPr lang="en-US" sz="1800" i="1">
                            <a:latin typeface="Cambria Math" panose="02040503050406030204" pitchFamily="18" charset="0"/>
                            <a:ea typeface="Cambria Math" panose="02040503050406030204" pitchFamily="18" charset="0"/>
                          </a:rPr>
                        </m:ctrlPr>
                      </m:sSubPr>
                      <m:e>
                        <m:sSub>
                          <m:sSubPr>
                            <m:ctrlPr>
                              <a:rPr lang="en-US" sz="1800" i="1">
                                <a:latin typeface="Cambria Math" panose="02040503050406030204" pitchFamily="18" charset="0"/>
                                <a:ea typeface="Cambria Math" panose="02040503050406030204" pitchFamily="18" charset="0"/>
                              </a:rPr>
                            </m:ctrlPr>
                          </m:sSubPr>
                          <m:e>
                            <m:r>
                              <m:rPr>
                                <m:sty m:val="p"/>
                              </m:rPr>
                              <a:rPr lang="en-US" sz="1800">
                                <a:latin typeface="Cambria Math"/>
                                <a:ea typeface="Cambria Math" panose="02040503050406030204" pitchFamily="18" charset="0"/>
                              </a:rPr>
                              <m:t>α</m:t>
                            </m:r>
                          </m:e>
                          <m:sub>
                            <m:r>
                              <a:rPr lang="en-US" sz="1800" b="0" i="0" smtClean="0">
                                <a:latin typeface="Cambria Math"/>
                                <a:ea typeface="Cambria Math" panose="02040503050406030204" pitchFamily="18" charset="0"/>
                              </a:rPr>
                              <m:t>6</m:t>
                            </m:r>
                          </m:sub>
                        </m:sSub>
                        <m:r>
                          <m:rPr>
                            <m:sty m:val="p"/>
                          </m:rPr>
                          <a:rPr lang="en-US" sz="1800">
                            <a:latin typeface="Cambria Math"/>
                          </a:rPr>
                          <m:t>Δ</m:t>
                        </m:r>
                        <m:r>
                          <m:rPr>
                            <m:sty m:val="p"/>
                          </m:rPr>
                          <a:rPr lang="en-US" sz="1800">
                            <a:latin typeface="Cambria Math"/>
                            <a:ea typeface="Cambria Math" panose="02040503050406030204" pitchFamily="18" charset="0"/>
                          </a:rPr>
                          <m:t>Z</m:t>
                        </m:r>
                      </m:e>
                      <m:sub>
                        <m:r>
                          <m:rPr>
                            <m:sty m:val="p"/>
                          </m:rPr>
                          <a:rPr lang="en-US" sz="1800">
                            <a:latin typeface="Cambria Math"/>
                            <a:ea typeface="Cambria Math" panose="02040503050406030204" pitchFamily="18" charset="0"/>
                          </a:rPr>
                          <m:t>t</m:t>
                        </m:r>
                        <m:r>
                          <a:rPr lang="en-US" sz="1800" i="1">
                            <a:latin typeface="Cambria Math"/>
                            <a:ea typeface="Cambria Math" panose="02040503050406030204" pitchFamily="18" charset="0"/>
                          </a:rPr>
                          <m:t>−</m:t>
                        </m:r>
                        <m:r>
                          <a:rPr lang="en-US" sz="1800">
                            <a:latin typeface="Cambria Math"/>
                            <a:ea typeface="Cambria Math" panose="02040503050406030204" pitchFamily="18" charset="0"/>
                          </a:rPr>
                          <m:t>1</m:t>
                        </m:r>
                      </m:sub>
                    </m:sSub>
                    <m:r>
                      <a:rPr lang="en-US" sz="1800">
                        <a:latin typeface="Cambria Math"/>
                      </a:rPr>
                      <m:t>+</m:t>
                    </m:r>
                    <m:r>
                      <m:rPr>
                        <m:sty m:val="p"/>
                      </m:rPr>
                      <a:rPr lang="en-US" sz="1800">
                        <a:latin typeface="Cambria Math"/>
                      </a:rPr>
                      <m:t>Δ</m:t>
                    </m:r>
                    <m:sSup>
                      <m:sSupPr>
                        <m:ctrlPr>
                          <a:rPr lang="en-US" sz="1800" i="1">
                            <a:latin typeface="Cambria Math" panose="02040503050406030204" pitchFamily="18" charset="0"/>
                          </a:rPr>
                        </m:ctrlPr>
                      </m:sSupPr>
                      <m:e>
                        <m:sSub>
                          <m:sSubPr>
                            <m:ctrlPr>
                              <a:rPr lang="en-US" sz="1800" i="1">
                                <a:latin typeface="Cambria Math" panose="02040503050406030204" pitchFamily="18" charset="0"/>
                              </a:rPr>
                            </m:ctrlPr>
                          </m:sSubPr>
                          <m:e>
                            <m:r>
                              <m:rPr>
                                <m:sty m:val="p"/>
                              </m:rPr>
                              <a:rPr lang="en-US" sz="1800">
                                <a:latin typeface="Cambria Math"/>
                              </a:rPr>
                              <m:t>ϵ</m:t>
                            </m:r>
                          </m:e>
                          <m:sub>
                            <m:r>
                              <m:rPr>
                                <m:sty m:val="p"/>
                              </m:rPr>
                              <a:rPr lang="en-US" sz="1800">
                                <a:latin typeface="Cambria Math"/>
                              </a:rPr>
                              <m:t>it</m:t>
                            </m:r>
                          </m:sub>
                        </m:sSub>
                      </m:e>
                      <m:sup>
                        <m:r>
                          <m:rPr>
                            <m:sty m:val="p"/>
                          </m:rPr>
                          <a:rPr lang="en-US" sz="1800">
                            <a:latin typeface="Cambria Math"/>
                          </a:rPr>
                          <m:t>H</m:t>
                        </m:r>
                      </m:sup>
                    </m:sSup>
                  </m:oMath>
                </a14:m>
                <a:r>
                  <a:rPr lang="en-US" sz="1800" dirty="0" smtClean="0"/>
                  <a:t>        </a:t>
                </a:r>
                <a:r>
                  <a:rPr lang="en-US" sz="1800" i="1" dirty="0" smtClean="0">
                    <a:solidFill>
                      <a:srgbClr val="FF0000"/>
                    </a:solidFill>
                  </a:rPr>
                  <a:t>differenced equation</a:t>
                </a:r>
              </a:p>
            </p:txBody>
          </p:sp>
        </mc:Choice>
        <mc:Fallback xmlns="">
          <p:sp>
            <p:nvSpPr>
              <p:cNvPr id="8" name="Content Placeholder 7"/>
              <p:cNvSpPr>
                <a:spLocks noGrp="1" noRot="1" noChangeAspect="1" noMove="1" noResize="1" noEditPoints="1" noAdjustHandles="1" noChangeArrowheads="1" noChangeShapeType="1" noTextEdit="1"/>
              </p:cNvSpPr>
              <p:nvPr>
                <p:ph idx="1"/>
              </p:nvPr>
            </p:nvSpPr>
            <p:spPr>
              <a:xfrm>
                <a:off x="867829" y="1867335"/>
                <a:ext cx="10946799" cy="346057"/>
              </a:xfrm>
              <a:prstGeom prst="rect">
                <a:avLst/>
              </a:prstGeom>
              <a:blipFill rotWithShape="1">
                <a:blip r:embed="rId3"/>
                <a:stretch>
                  <a:fillRect t="-14035" b="-28070"/>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9" name="Rectangle 8"/>
              <p:cNvSpPr/>
              <p:nvPr/>
            </p:nvSpPr>
            <p:spPr>
              <a:xfrm>
                <a:off x="867830" y="1267873"/>
                <a:ext cx="10148804" cy="408830"/>
              </a:xfrm>
              <a:prstGeom prst="rect">
                <a:avLst/>
              </a:prstGeom>
            </p:spPr>
            <p:txBody>
              <a:bodyPr wrap="none">
                <a:spAutoFit/>
              </a:bodyPr>
              <a:lstStyle/>
              <a:p>
                <a14:m>
                  <m:oMath xmlns:m="http://schemas.openxmlformats.org/officeDocument/2006/math">
                    <m:sSub>
                      <m:sSubPr>
                        <m:ctrlPr>
                          <a:rPr lang="en-US" i="1" smtClean="0">
                            <a:latin typeface="Cambria Math" panose="02040503050406030204" pitchFamily="18" charset="0"/>
                            <a:ea typeface="Cambria Math" panose="02040503050406030204" pitchFamily="18" charset="0"/>
                          </a:rPr>
                        </m:ctrlPr>
                      </m:sSubPr>
                      <m:e>
                        <m:r>
                          <m:rPr>
                            <m:sty m:val="p"/>
                          </m:rPr>
                          <a:rPr lang="en-US">
                            <a:latin typeface="Cambria Math"/>
                            <a:ea typeface="Cambria Math" panose="02040503050406030204" pitchFamily="18" charset="0"/>
                          </a:rPr>
                          <m:t>H</m:t>
                        </m:r>
                      </m:e>
                      <m:sub>
                        <m:r>
                          <m:rPr>
                            <m:sty m:val="p"/>
                          </m:rPr>
                          <a:rPr lang="en-US">
                            <a:latin typeface="Cambria Math"/>
                            <a:ea typeface="Cambria Math" panose="02040503050406030204" pitchFamily="18" charset="0"/>
                          </a:rPr>
                          <m:t>it</m:t>
                        </m:r>
                      </m:sub>
                    </m:sSub>
                    <m:r>
                      <a:rPr lang="en-US">
                        <a:latin typeface="Cambria Math"/>
                        <a:ea typeface="Cambria Math" panose="02040503050406030204" pitchFamily="18" charset="0"/>
                      </a:rPr>
                      <m:t>=</m:t>
                    </m:r>
                    <m:sSub>
                      <m:sSubPr>
                        <m:ctrlPr>
                          <a:rPr lang="en-US" i="1">
                            <a:latin typeface="Cambria Math" panose="02040503050406030204" pitchFamily="18" charset="0"/>
                            <a:ea typeface="Cambria Math" panose="02040503050406030204" pitchFamily="18" charset="0"/>
                          </a:rPr>
                        </m:ctrlPr>
                      </m:sSubPr>
                      <m:e>
                        <m:r>
                          <m:rPr>
                            <m:sty m:val="p"/>
                          </m:rPr>
                          <a:rPr lang="en-US">
                            <a:latin typeface="Cambria Math"/>
                            <a:ea typeface="Cambria Math" panose="02040503050406030204" pitchFamily="18" charset="0"/>
                          </a:rPr>
                          <m:t>α</m:t>
                        </m:r>
                      </m:e>
                      <m:sub>
                        <m:r>
                          <a:rPr lang="en-US">
                            <a:latin typeface="Cambria Math"/>
                            <a:ea typeface="Cambria Math" panose="02040503050406030204" pitchFamily="18" charset="0"/>
                          </a:rPr>
                          <m:t>0</m:t>
                        </m:r>
                      </m:sub>
                    </m:sSub>
                    <m:r>
                      <a:rPr lang="en-US">
                        <a:latin typeface="Cambria Math"/>
                        <a:ea typeface="Cambria Math" panose="02040503050406030204" pitchFamily="18" charset="0"/>
                      </a:rPr>
                      <m:t>+</m:t>
                    </m:r>
                    <m:sSub>
                      <m:sSubPr>
                        <m:ctrlPr>
                          <a:rPr lang="en-US" i="1">
                            <a:latin typeface="Cambria Math" panose="02040503050406030204" pitchFamily="18" charset="0"/>
                            <a:ea typeface="Cambria Math" panose="02040503050406030204" pitchFamily="18" charset="0"/>
                          </a:rPr>
                        </m:ctrlPr>
                      </m:sSubPr>
                      <m:e>
                        <m:sSub>
                          <m:sSubPr>
                            <m:ctrlPr>
                              <a:rPr lang="en-US" i="1">
                                <a:latin typeface="Cambria Math" panose="02040503050406030204" pitchFamily="18" charset="0"/>
                                <a:ea typeface="Cambria Math" panose="02040503050406030204" pitchFamily="18" charset="0"/>
                              </a:rPr>
                            </m:ctrlPr>
                          </m:sSubPr>
                          <m:e>
                            <m:r>
                              <m:rPr>
                                <m:sty m:val="p"/>
                              </m:rPr>
                              <a:rPr lang="en-US">
                                <a:latin typeface="Cambria Math"/>
                                <a:ea typeface="Cambria Math" panose="02040503050406030204" pitchFamily="18" charset="0"/>
                              </a:rPr>
                              <m:t>α</m:t>
                            </m:r>
                          </m:e>
                          <m:sub>
                            <m:r>
                              <a:rPr lang="en-US">
                                <a:latin typeface="Cambria Math"/>
                                <a:ea typeface="Cambria Math" panose="02040503050406030204" pitchFamily="18" charset="0"/>
                              </a:rPr>
                              <m:t>1</m:t>
                            </m:r>
                          </m:sub>
                        </m:sSub>
                        <m:r>
                          <m:rPr>
                            <m:sty m:val="p"/>
                          </m:rPr>
                          <a:rPr lang="en-US">
                            <a:latin typeface="Cambria Math"/>
                            <a:ea typeface="Cambria Math" panose="02040503050406030204" pitchFamily="18" charset="0"/>
                          </a:rPr>
                          <m:t>H</m:t>
                        </m:r>
                      </m:e>
                      <m:sub>
                        <m:r>
                          <m:rPr>
                            <m:sty m:val="p"/>
                          </m:rPr>
                          <a:rPr lang="en-US">
                            <a:latin typeface="Cambria Math"/>
                            <a:ea typeface="Cambria Math" panose="02040503050406030204" pitchFamily="18" charset="0"/>
                          </a:rPr>
                          <m:t>it</m:t>
                        </m:r>
                        <m:r>
                          <a:rPr lang="en-US" i="1">
                            <a:latin typeface="Cambria Math"/>
                            <a:ea typeface="Cambria Math" panose="02040503050406030204" pitchFamily="18" charset="0"/>
                          </a:rPr>
                          <m:t>−</m:t>
                        </m:r>
                        <m:r>
                          <a:rPr lang="en-US">
                            <a:latin typeface="Cambria Math"/>
                            <a:ea typeface="Cambria Math" panose="02040503050406030204" pitchFamily="18" charset="0"/>
                          </a:rPr>
                          <m:t>1</m:t>
                        </m:r>
                      </m:sub>
                    </m:sSub>
                    <m:r>
                      <a:rPr lang="en-US">
                        <a:latin typeface="Cambria Math"/>
                        <a:ea typeface="Cambria Math" panose="02040503050406030204" pitchFamily="18" charset="0"/>
                      </a:rPr>
                      <m:t>+</m:t>
                    </m:r>
                    <m:sSub>
                      <m:sSubPr>
                        <m:ctrlPr>
                          <a:rPr lang="en-US" i="1">
                            <a:latin typeface="Cambria Math" panose="02040503050406030204" pitchFamily="18" charset="0"/>
                            <a:ea typeface="Cambria Math" panose="02040503050406030204" pitchFamily="18" charset="0"/>
                          </a:rPr>
                        </m:ctrlPr>
                      </m:sSubPr>
                      <m:e>
                        <m:sSub>
                          <m:sSubPr>
                            <m:ctrlPr>
                              <a:rPr lang="en-US" i="1">
                                <a:latin typeface="Cambria Math" panose="02040503050406030204" pitchFamily="18" charset="0"/>
                                <a:ea typeface="Cambria Math" panose="02040503050406030204" pitchFamily="18" charset="0"/>
                              </a:rPr>
                            </m:ctrlPr>
                          </m:sSubPr>
                          <m:e>
                            <m:r>
                              <m:rPr>
                                <m:sty m:val="p"/>
                              </m:rPr>
                              <a:rPr lang="en-US">
                                <a:latin typeface="Cambria Math"/>
                                <a:ea typeface="Cambria Math" panose="02040503050406030204" pitchFamily="18" charset="0"/>
                              </a:rPr>
                              <m:t>α</m:t>
                            </m:r>
                          </m:e>
                          <m:sub>
                            <m:r>
                              <a:rPr lang="en-US" b="0" i="0" smtClean="0">
                                <a:latin typeface="Cambria Math"/>
                                <a:ea typeface="Cambria Math" panose="02040503050406030204" pitchFamily="18" charset="0"/>
                              </a:rPr>
                              <m:t>2</m:t>
                            </m:r>
                          </m:sub>
                        </m:sSub>
                        <m:r>
                          <m:rPr>
                            <m:sty m:val="p"/>
                          </m:rPr>
                          <a:rPr lang="en-US" b="0" i="0" smtClean="0">
                            <a:latin typeface="Cambria Math"/>
                            <a:ea typeface="Cambria Math" panose="02040503050406030204" pitchFamily="18" charset="0"/>
                          </a:rPr>
                          <m:t>Q</m:t>
                        </m:r>
                      </m:e>
                      <m:sub>
                        <m:r>
                          <m:rPr>
                            <m:sty m:val="p"/>
                          </m:rPr>
                          <a:rPr lang="en-US">
                            <a:latin typeface="Cambria Math"/>
                            <a:ea typeface="Cambria Math" panose="02040503050406030204" pitchFamily="18" charset="0"/>
                          </a:rPr>
                          <m:t>it</m:t>
                        </m:r>
                        <m:r>
                          <a:rPr lang="en-US" i="1">
                            <a:latin typeface="Cambria Math"/>
                            <a:ea typeface="Cambria Math" panose="02040503050406030204" pitchFamily="18" charset="0"/>
                          </a:rPr>
                          <m:t>−</m:t>
                        </m:r>
                        <m:r>
                          <a:rPr lang="en-US">
                            <a:latin typeface="Cambria Math"/>
                            <a:ea typeface="Cambria Math" panose="02040503050406030204" pitchFamily="18" charset="0"/>
                          </a:rPr>
                          <m:t>1</m:t>
                        </m:r>
                      </m:sub>
                    </m:sSub>
                    <m:r>
                      <a:rPr lang="en-US">
                        <a:latin typeface="Cambria Math"/>
                        <a:ea typeface="Cambria Math" panose="02040503050406030204" pitchFamily="18" charset="0"/>
                      </a:rPr>
                      <m:t>+</m:t>
                    </m:r>
                    <m:sSub>
                      <m:sSubPr>
                        <m:ctrlPr>
                          <a:rPr lang="en-US" i="1">
                            <a:latin typeface="Cambria Math" panose="02040503050406030204" pitchFamily="18" charset="0"/>
                            <a:ea typeface="Cambria Math" panose="02040503050406030204" pitchFamily="18" charset="0"/>
                          </a:rPr>
                        </m:ctrlPr>
                      </m:sSubPr>
                      <m:e>
                        <m:sSub>
                          <m:sSubPr>
                            <m:ctrlPr>
                              <a:rPr lang="en-US" i="1">
                                <a:latin typeface="Cambria Math" panose="02040503050406030204" pitchFamily="18" charset="0"/>
                                <a:ea typeface="Cambria Math" panose="02040503050406030204" pitchFamily="18" charset="0"/>
                              </a:rPr>
                            </m:ctrlPr>
                          </m:sSubPr>
                          <m:e>
                            <m:r>
                              <m:rPr>
                                <m:sty m:val="p"/>
                              </m:rPr>
                              <a:rPr lang="en-US">
                                <a:latin typeface="Cambria Math"/>
                                <a:ea typeface="Cambria Math" panose="02040503050406030204" pitchFamily="18" charset="0"/>
                              </a:rPr>
                              <m:t>α</m:t>
                            </m:r>
                          </m:e>
                          <m:sub>
                            <m:r>
                              <a:rPr lang="en-US" b="0" i="1" smtClean="0">
                                <a:latin typeface="Cambria Math"/>
                                <a:ea typeface="Cambria Math" panose="02040503050406030204" pitchFamily="18" charset="0"/>
                              </a:rPr>
                              <m:t>3</m:t>
                            </m:r>
                          </m:sub>
                        </m:sSub>
                        <m:r>
                          <m:rPr>
                            <m:sty m:val="p"/>
                          </m:rPr>
                          <a:rPr lang="en-US" b="0" i="0" smtClean="0">
                            <a:latin typeface="Cambria Math"/>
                            <a:ea typeface="Cambria Math" panose="02040503050406030204" pitchFamily="18" charset="0"/>
                          </a:rPr>
                          <m:t>B</m:t>
                        </m:r>
                      </m:e>
                      <m:sub>
                        <m:r>
                          <m:rPr>
                            <m:sty m:val="p"/>
                          </m:rPr>
                          <a:rPr lang="en-US">
                            <a:latin typeface="Cambria Math"/>
                            <a:ea typeface="Cambria Math" panose="02040503050406030204" pitchFamily="18" charset="0"/>
                          </a:rPr>
                          <m:t>it</m:t>
                        </m:r>
                        <m:r>
                          <a:rPr lang="en-US" i="1">
                            <a:latin typeface="Cambria Math"/>
                            <a:ea typeface="Cambria Math" panose="02040503050406030204" pitchFamily="18" charset="0"/>
                          </a:rPr>
                          <m:t>−</m:t>
                        </m:r>
                        <m:r>
                          <a:rPr lang="en-US">
                            <a:latin typeface="Cambria Math"/>
                            <a:ea typeface="Cambria Math" panose="02040503050406030204" pitchFamily="18" charset="0"/>
                          </a:rPr>
                          <m:t>1</m:t>
                        </m:r>
                      </m:sub>
                    </m:sSub>
                    <m:r>
                      <a:rPr lang="en-US">
                        <a:latin typeface="Cambria Math"/>
                        <a:ea typeface="Cambria Math" panose="02040503050406030204" pitchFamily="18" charset="0"/>
                      </a:rPr>
                      <m:t>+</m:t>
                    </m:r>
                    <m:sSub>
                      <m:sSubPr>
                        <m:ctrlPr>
                          <a:rPr lang="en-US" i="1">
                            <a:latin typeface="Cambria Math" panose="02040503050406030204" pitchFamily="18" charset="0"/>
                            <a:ea typeface="Cambria Math" panose="02040503050406030204" pitchFamily="18" charset="0"/>
                          </a:rPr>
                        </m:ctrlPr>
                      </m:sSubPr>
                      <m:e>
                        <m:sSub>
                          <m:sSubPr>
                            <m:ctrlPr>
                              <a:rPr lang="en-US" i="1" smtClean="0">
                                <a:latin typeface="Cambria Math" panose="02040503050406030204" pitchFamily="18" charset="0"/>
                                <a:ea typeface="Cambria Math" panose="02040503050406030204" pitchFamily="18" charset="0"/>
                              </a:rPr>
                            </m:ctrlPr>
                          </m:sSubPr>
                          <m:e>
                            <m:r>
                              <m:rPr>
                                <m:sty m:val="p"/>
                              </m:rPr>
                              <a:rPr lang="en-US">
                                <a:latin typeface="Cambria Math" panose="02040503050406030204" pitchFamily="18" charset="0"/>
                                <a:ea typeface="Cambria Math" panose="02040503050406030204" pitchFamily="18" charset="0"/>
                              </a:rPr>
                              <m:t>α</m:t>
                            </m:r>
                          </m:e>
                          <m:sub>
                            <m:r>
                              <a:rPr lang="en-US" b="0" i="0" smtClean="0">
                                <a:latin typeface="Cambria Math" panose="02040503050406030204" pitchFamily="18" charset="0"/>
                                <a:ea typeface="Cambria Math" panose="02040503050406030204" pitchFamily="18" charset="0"/>
                              </a:rPr>
                              <m:t>4</m:t>
                            </m:r>
                          </m:sub>
                        </m:sSub>
                        <m:r>
                          <m:rPr>
                            <m:sty m:val="p"/>
                          </m:rPr>
                          <a:rPr lang="en-US" b="0" i="0" smtClean="0">
                            <a:latin typeface="Cambria Math" panose="02040503050406030204" pitchFamily="18" charset="0"/>
                            <a:ea typeface="Cambria Math" panose="02040503050406030204" pitchFamily="18" charset="0"/>
                          </a:rPr>
                          <m:t>R</m:t>
                        </m:r>
                      </m:e>
                      <m:sub>
                        <m:r>
                          <m:rPr>
                            <m:sty m:val="p"/>
                          </m:rPr>
                          <a:rPr lang="en-US">
                            <a:latin typeface="Cambria Math" panose="02040503050406030204" pitchFamily="18" charset="0"/>
                            <a:ea typeface="Cambria Math" panose="02040503050406030204" pitchFamily="18" charset="0"/>
                          </a:rPr>
                          <m:t>it</m:t>
                        </m:r>
                        <m:r>
                          <a:rPr lang="en-US" i="1">
                            <a:latin typeface="Cambria Math" panose="02040503050406030204" pitchFamily="18" charset="0"/>
                            <a:ea typeface="Cambria Math" panose="02040503050406030204" pitchFamily="18" charset="0"/>
                          </a:rPr>
                          <m:t>−</m:t>
                        </m:r>
                        <m:r>
                          <a:rPr lang="en-US">
                            <a:latin typeface="Cambria Math" panose="02040503050406030204" pitchFamily="18" charset="0"/>
                            <a:ea typeface="Cambria Math" panose="02040503050406030204" pitchFamily="18" charset="0"/>
                          </a:rPr>
                          <m:t>1</m:t>
                        </m:r>
                      </m:sub>
                    </m:sSub>
                    <m:r>
                      <a:rPr lang="en-US">
                        <a:latin typeface="Cambria Math"/>
                        <a:ea typeface="Cambria Math" panose="02040503050406030204" pitchFamily="18" charset="0"/>
                      </a:rPr>
                      <m:t>+</m:t>
                    </m:r>
                    <m:sSub>
                      <m:sSubPr>
                        <m:ctrlPr>
                          <a:rPr lang="en-US" i="1" smtClean="0">
                            <a:latin typeface="Cambria Math" panose="02040503050406030204" pitchFamily="18" charset="0"/>
                            <a:ea typeface="Cambria Math" panose="02040503050406030204" pitchFamily="18" charset="0"/>
                          </a:rPr>
                        </m:ctrlPr>
                      </m:sSubPr>
                      <m:e>
                        <m:sSub>
                          <m:sSubPr>
                            <m:ctrlPr>
                              <a:rPr lang="en-US" i="1">
                                <a:latin typeface="Cambria Math" panose="02040503050406030204" pitchFamily="18" charset="0"/>
                                <a:ea typeface="Cambria Math" panose="02040503050406030204" pitchFamily="18" charset="0"/>
                              </a:rPr>
                            </m:ctrlPr>
                          </m:sSubPr>
                          <m:e>
                            <m:r>
                              <m:rPr>
                                <m:sty m:val="p"/>
                              </m:rPr>
                              <a:rPr lang="en-US">
                                <a:latin typeface="Cambria Math"/>
                                <a:ea typeface="Cambria Math" panose="02040503050406030204" pitchFamily="18" charset="0"/>
                              </a:rPr>
                              <m:t>α</m:t>
                            </m:r>
                          </m:e>
                          <m:sub>
                            <m:r>
                              <a:rPr lang="en-US" b="0" i="1" smtClean="0">
                                <a:latin typeface="Cambria Math"/>
                                <a:ea typeface="Cambria Math" panose="02040503050406030204" pitchFamily="18" charset="0"/>
                              </a:rPr>
                              <m:t>5</m:t>
                            </m:r>
                          </m:sub>
                        </m:sSub>
                        <m:r>
                          <m:rPr>
                            <m:sty m:val="p"/>
                          </m:rPr>
                          <a:rPr lang="en-US" b="0" i="0" smtClean="0">
                            <a:latin typeface="Cambria Math"/>
                            <a:ea typeface="Cambria Math" panose="02040503050406030204" pitchFamily="18" charset="0"/>
                          </a:rPr>
                          <m:t>X</m:t>
                        </m:r>
                      </m:e>
                      <m:sub>
                        <m:r>
                          <m:rPr>
                            <m:sty m:val="p"/>
                          </m:rPr>
                          <a:rPr lang="en-US">
                            <a:latin typeface="Cambria Math"/>
                            <a:ea typeface="Cambria Math" panose="02040503050406030204" pitchFamily="18" charset="0"/>
                          </a:rPr>
                          <m:t>it</m:t>
                        </m:r>
                        <m:r>
                          <a:rPr lang="en-US" i="1">
                            <a:latin typeface="Cambria Math"/>
                            <a:ea typeface="Cambria Math" panose="02040503050406030204" pitchFamily="18" charset="0"/>
                          </a:rPr>
                          <m:t>−</m:t>
                        </m:r>
                        <m:r>
                          <a:rPr lang="en-US">
                            <a:latin typeface="Cambria Math"/>
                            <a:ea typeface="Cambria Math" panose="02040503050406030204" pitchFamily="18" charset="0"/>
                          </a:rPr>
                          <m:t>1</m:t>
                        </m:r>
                      </m:sub>
                    </m:sSub>
                    <m:r>
                      <a:rPr lang="en-US" smtClean="0">
                        <a:latin typeface="Cambria Math"/>
                        <a:ea typeface="Cambria Math" panose="02040503050406030204" pitchFamily="18" charset="0"/>
                      </a:rPr>
                      <m:t>+</m:t>
                    </m:r>
                    <m:sSub>
                      <m:sSubPr>
                        <m:ctrlPr>
                          <a:rPr lang="en-US" i="1" smtClean="0">
                            <a:latin typeface="Cambria Math" panose="02040503050406030204" pitchFamily="18" charset="0"/>
                            <a:ea typeface="Cambria Math" panose="02040503050406030204" pitchFamily="18" charset="0"/>
                          </a:rPr>
                        </m:ctrlPr>
                      </m:sSubPr>
                      <m:e>
                        <m:sSub>
                          <m:sSubPr>
                            <m:ctrlPr>
                              <a:rPr lang="en-US" i="1">
                                <a:latin typeface="Cambria Math" panose="02040503050406030204" pitchFamily="18" charset="0"/>
                                <a:ea typeface="Cambria Math" panose="02040503050406030204" pitchFamily="18" charset="0"/>
                              </a:rPr>
                            </m:ctrlPr>
                          </m:sSubPr>
                          <m:e>
                            <m:r>
                              <m:rPr>
                                <m:sty m:val="p"/>
                              </m:rPr>
                              <a:rPr lang="en-US">
                                <a:latin typeface="Cambria Math"/>
                                <a:ea typeface="Cambria Math" panose="02040503050406030204" pitchFamily="18" charset="0"/>
                              </a:rPr>
                              <m:t>α</m:t>
                            </m:r>
                          </m:e>
                          <m:sub>
                            <m:r>
                              <a:rPr lang="en-US" b="0" i="1" smtClean="0">
                                <a:latin typeface="Cambria Math"/>
                                <a:ea typeface="Cambria Math" panose="02040503050406030204" pitchFamily="18" charset="0"/>
                              </a:rPr>
                              <m:t>6</m:t>
                            </m:r>
                          </m:sub>
                        </m:sSub>
                        <m:r>
                          <m:rPr>
                            <m:sty m:val="p"/>
                          </m:rPr>
                          <a:rPr lang="en-US" b="0" i="0" smtClean="0">
                            <a:latin typeface="Cambria Math"/>
                            <a:ea typeface="Cambria Math" panose="02040503050406030204" pitchFamily="18" charset="0"/>
                          </a:rPr>
                          <m:t>Z</m:t>
                        </m:r>
                      </m:e>
                      <m:sub>
                        <m:r>
                          <m:rPr>
                            <m:sty m:val="p"/>
                          </m:rPr>
                          <a:rPr lang="en-US">
                            <a:latin typeface="Cambria Math"/>
                            <a:ea typeface="Cambria Math" panose="02040503050406030204" pitchFamily="18" charset="0"/>
                          </a:rPr>
                          <m:t>t</m:t>
                        </m:r>
                        <m:r>
                          <a:rPr lang="en-US" i="1">
                            <a:latin typeface="Cambria Math"/>
                            <a:ea typeface="Cambria Math" panose="02040503050406030204" pitchFamily="18" charset="0"/>
                          </a:rPr>
                          <m:t>−</m:t>
                        </m:r>
                        <m:r>
                          <a:rPr lang="en-US">
                            <a:latin typeface="Cambria Math"/>
                            <a:ea typeface="Cambria Math" panose="02040503050406030204" pitchFamily="18" charset="0"/>
                          </a:rPr>
                          <m:t>1</m:t>
                        </m:r>
                      </m:sub>
                    </m:sSub>
                    <m:r>
                      <a:rPr lang="en-US" b="0" i="1" smtClean="0">
                        <a:latin typeface="Cambria Math"/>
                      </a:rPr>
                      <m:t>+</m:t>
                    </m:r>
                    <m:sSup>
                      <m:sSupPr>
                        <m:ctrlPr>
                          <a:rPr lang="en-US" i="1">
                            <a:latin typeface="Cambria Math" panose="02040503050406030204" pitchFamily="18" charset="0"/>
                            <a:ea typeface="Cambria Math" panose="02040503050406030204" pitchFamily="18" charset="0"/>
                          </a:rPr>
                        </m:ctrlPr>
                      </m:sSupPr>
                      <m:e>
                        <m:sSub>
                          <m:sSubPr>
                            <m:ctrlPr>
                              <a:rPr lang="en-US" i="1">
                                <a:latin typeface="Cambria Math" panose="02040503050406030204" pitchFamily="18" charset="0"/>
                                <a:ea typeface="Cambria Math" panose="02040503050406030204" pitchFamily="18" charset="0"/>
                              </a:rPr>
                            </m:ctrlPr>
                          </m:sSubPr>
                          <m:e>
                            <m:r>
                              <a:rPr lang="en-US" i="1">
                                <a:latin typeface="Cambria Math"/>
                                <a:ea typeface="Cambria Math" panose="02040503050406030204" pitchFamily="18" charset="0"/>
                              </a:rPr>
                              <m:t>µ</m:t>
                            </m:r>
                          </m:e>
                          <m:sub>
                            <m:r>
                              <m:rPr>
                                <m:sty m:val="p"/>
                              </m:rPr>
                              <a:rPr lang="en-US">
                                <a:latin typeface="Cambria Math"/>
                                <a:ea typeface="Cambria Math" panose="02040503050406030204" pitchFamily="18" charset="0"/>
                              </a:rPr>
                              <m:t>i</m:t>
                            </m:r>
                          </m:sub>
                        </m:sSub>
                      </m:e>
                      <m:sup>
                        <m:r>
                          <m:rPr>
                            <m:sty m:val="p"/>
                          </m:rPr>
                          <a:rPr lang="en-US">
                            <a:latin typeface="Cambria Math"/>
                            <a:ea typeface="Cambria Math" panose="02040503050406030204" pitchFamily="18" charset="0"/>
                          </a:rPr>
                          <m:t>H</m:t>
                        </m:r>
                      </m:sup>
                    </m:sSup>
                    <m:r>
                      <a:rPr lang="en-US">
                        <a:latin typeface="Cambria Math"/>
                        <a:ea typeface="Cambria Math" panose="02040503050406030204" pitchFamily="18" charset="0"/>
                      </a:rPr>
                      <m:t>+</m:t>
                    </m:r>
                    <m:sSup>
                      <m:sSupPr>
                        <m:ctrlPr>
                          <a:rPr lang="en-US" i="1">
                            <a:latin typeface="Cambria Math" panose="02040503050406030204" pitchFamily="18" charset="0"/>
                            <a:ea typeface="Cambria Math" panose="02040503050406030204" pitchFamily="18" charset="0"/>
                          </a:rPr>
                        </m:ctrlPr>
                      </m:sSupPr>
                      <m:e>
                        <m:sSub>
                          <m:sSubPr>
                            <m:ctrlPr>
                              <a:rPr lang="en-US" i="1">
                                <a:latin typeface="Cambria Math" panose="02040503050406030204" pitchFamily="18" charset="0"/>
                                <a:ea typeface="Cambria Math" panose="02040503050406030204" pitchFamily="18" charset="0"/>
                              </a:rPr>
                            </m:ctrlPr>
                          </m:sSubPr>
                          <m:e>
                            <m:r>
                              <m:rPr>
                                <m:sty m:val="p"/>
                              </m:rPr>
                              <a:rPr lang="en-US">
                                <a:latin typeface="Cambria Math"/>
                                <a:ea typeface="Cambria Math" panose="02040503050406030204" pitchFamily="18" charset="0"/>
                              </a:rPr>
                              <m:t>ϵ</m:t>
                            </m:r>
                          </m:e>
                          <m:sub>
                            <m:r>
                              <m:rPr>
                                <m:sty m:val="p"/>
                              </m:rPr>
                              <a:rPr lang="en-US">
                                <a:latin typeface="Cambria Math"/>
                                <a:ea typeface="Cambria Math" panose="02040503050406030204" pitchFamily="18" charset="0"/>
                              </a:rPr>
                              <m:t>it</m:t>
                            </m:r>
                          </m:sub>
                        </m:sSub>
                      </m:e>
                      <m:sup>
                        <m:r>
                          <m:rPr>
                            <m:sty m:val="p"/>
                          </m:rPr>
                          <a:rPr lang="en-US">
                            <a:latin typeface="Cambria Math"/>
                            <a:ea typeface="Cambria Math" panose="02040503050406030204" pitchFamily="18" charset="0"/>
                          </a:rPr>
                          <m:t>H</m:t>
                        </m:r>
                      </m:sup>
                    </m:sSup>
                  </m:oMath>
                </a14:m>
                <a:r>
                  <a:rPr lang="en-US" dirty="0" smtClean="0">
                    <a:ea typeface="Cambria Math" panose="02040503050406030204" pitchFamily="18" charset="0"/>
                  </a:rPr>
                  <a:t>         </a:t>
                </a:r>
                <a:r>
                  <a:rPr lang="en-US" i="1" dirty="0" smtClean="0">
                    <a:solidFill>
                      <a:srgbClr val="FF0000"/>
                    </a:solidFill>
                    <a:ea typeface="Cambria Math" panose="02040503050406030204" pitchFamily="18" charset="0"/>
                  </a:rPr>
                  <a:t>level equation    </a:t>
                </a:r>
                <a:endParaRPr lang="en-US" i="1" dirty="0">
                  <a:solidFill>
                    <a:srgbClr val="FF0000"/>
                  </a:solidFill>
                  <a:ea typeface="Cambria Math" panose="02040503050406030204" pitchFamily="18" charset="0"/>
                </a:endParaRPr>
              </a:p>
            </p:txBody>
          </p:sp>
        </mc:Choice>
        <mc:Fallback xmlns="">
          <p:sp>
            <p:nvSpPr>
              <p:cNvPr id="9" name="Rectangle 8"/>
              <p:cNvSpPr>
                <a:spLocks noRot="1" noChangeAspect="1" noMove="1" noResize="1" noEditPoints="1" noAdjustHandles="1" noChangeArrowheads="1" noChangeShapeType="1" noTextEdit="1"/>
              </p:cNvSpPr>
              <p:nvPr/>
            </p:nvSpPr>
            <p:spPr>
              <a:xfrm>
                <a:off x="867830" y="1267873"/>
                <a:ext cx="10148804" cy="408830"/>
              </a:xfrm>
              <a:prstGeom prst="rect">
                <a:avLst/>
              </a:prstGeom>
              <a:blipFill rotWithShape="0">
                <a:blip r:embed="rId4"/>
                <a:stretch>
                  <a:fillRect t="-7463" b="-14925"/>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3" name="Content Placeholder 2"/>
              <p:cNvSpPr txBox="1">
                <a:spLocks/>
              </p:cNvSpPr>
              <p:nvPr/>
            </p:nvSpPr>
            <p:spPr>
              <a:xfrm>
                <a:off x="838200" y="2631448"/>
                <a:ext cx="10860314" cy="633616"/>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2000" dirty="0" smtClean="0"/>
                  <a:t>where</a:t>
                </a:r>
                <a14:m>
                  <m:oMath xmlns:m="http://schemas.openxmlformats.org/officeDocument/2006/math">
                    <m:sSub>
                      <m:sSubPr>
                        <m:ctrlPr>
                          <a:rPr lang="en-US" sz="2000" i="1">
                            <a:latin typeface="Cambria Math" panose="02040503050406030204" pitchFamily="18" charset="0"/>
                            <a:ea typeface="Cambria Math" panose="02040503050406030204" pitchFamily="18" charset="0"/>
                          </a:rPr>
                        </m:ctrlPr>
                      </m:sSubPr>
                      <m:e>
                        <m:r>
                          <a:rPr lang="en-US" sz="2000" b="0" i="0" smtClean="0">
                            <a:latin typeface="Cambria Math" panose="02040503050406030204" pitchFamily="18" charset="0"/>
                            <a:ea typeface="Cambria Math" panose="02040503050406030204" pitchFamily="18" charset="0"/>
                          </a:rPr>
                          <m:t> </m:t>
                        </m:r>
                        <m:r>
                          <m:rPr>
                            <m:sty m:val="p"/>
                          </m:rPr>
                          <a:rPr lang="en-US" sz="2000">
                            <a:latin typeface="Cambria Math" panose="02040503050406030204" pitchFamily="18" charset="0"/>
                            <a:ea typeface="Cambria Math" panose="02040503050406030204" pitchFamily="18" charset="0"/>
                          </a:rPr>
                          <m:t>R</m:t>
                        </m:r>
                      </m:e>
                      <m:sub>
                        <m:r>
                          <m:rPr>
                            <m:sty m:val="p"/>
                          </m:rPr>
                          <a:rPr lang="en-US" sz="2000">
                            <a:latin typeface="Cambria Math" panose="02040503050406030204" pitchFamily="18" charset="0"/>
                            <a:ea typeface="Cambria Math" panose="02040503050406030204" pitchFamily="18" charset="0"/>
                          </a:rPr>
                          <m:t>it</m:t>
                        </m:r>
                        <m:r>
                          <a:rPr lang="en-US" sz="2000" i="1">
                            <a:latin typeface="Cambria Math" panose="02040503050406030204" pitchFamily="18" charset="0"/>
                            <a:ea typeface="Cambria Math" panose="02040503050406030204" pitchFamily="18" charset="0"/>
                          </a:rPr>
                          <m:t>−</m:t>
                        </m:r>
                        <m:r>
                          <a:rPr lang="en-US" sz="2000">
                            <a:latin typeface="Cambria Math" panose="02040503050406030204" pitchFamily="18" charset="0"/>
                            <a:ea typeface="Cambria Math" panose="02040503050406030204" pitchFamily="18" charset="0"/>
                          </a:rPr>
                          <m:t>1</m:t>
                        </m:r>
                      </m:sub>
                    </m:sSub>
                  </m:oMath>
                </a14:m>
                <a:r>
                  <a:rPr lang="en-US" sz="2000" dirty="0" smtClean="0"/>
                  <a:t>contains lagged hours of work, child care hours, quality variables, marital status, university degree of the mother, number of siblings and net household income.</a:t>
                </a:r>
                <a:endParaRPr lang="en-US" sz="2000" dirty="0"/>
              </a:p>
            </p:txBody>
          </p:sp>
        </mc:Choice>
        <mc:Fallback xmlns="">
          <p:sp>
            <p:nvSpPr>
              <p:cNvPr id="13" name="Content Placeholder 2"/>
              <p:cNvSpPr txBox="1">
                <a:spLocks noRot="1" noChangeAspect="1" noMove="1" noResize="1" noEditPoints="1" noAdjustHandles="1" noChangeArrowheads="1" noChangeShapeType="1" noTextEdit="1"/>
              </p:cNvSpPr>
              <p:nvPr/>
            </p:nvSpPr>
            <p:spPr>
              <a:xfrm>
                <a:off x="838200" y="2631448"/>
                <a:ext cx="10860314" cy="633616"/>
              </a:xfrm>
              <a:prstGeom prst="rect">
                <a:avLst/>
              </a:prstGeom>
              <a:blipFill rotWithShape="0">
                <a:blip r:embed="rId5"/>
                <a:stretch>
                  <a:fillRect l="-618" t="-10577" b="-18269"/>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5" name="Content Placeholder 3"/>
              <p:cNvSpPr txBox="1">
                <a:spLocks/>
              </p:cNvSpPr>
              <p:nvPr/>
            </p:nvSpPr>
            <p:spPr>
              <a:xfrm>
                <a:off x="1143404" y="4005161"/>
                <a:ext cx="8030379" cy="373957"/>
              </a:xfrm>
              <a:prstGeom prst="rect">
                <a:avLst/>
              </a:prstGeom>
            </p:spPr>
            <p:txBody>
              <a:bodyPr vert="horz" lIns="91440" tIns="45720" rIns="91440" bIns="45720" rtlCol="0">
                <a:noAutofit/>
              </a:bodyPr>
              <a:lst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a:lstStyle>
              <a:p>
                <a:pPr marL="0" indent="0">
                  <a:buNone/>
                </a:pPr>
                <a14:m>
                  <m:oMath xmlns:m="http://schemas.openxmlformats.org/officeDocument/2006/math">
                    <m:sSub>
                      <m:sSubPr>
                        <m:ctrlPr>
                          <a:rPr lang="en-US" sz="2000" i="1">
                            <a:latin typeface="Cambria Math" panose="02040503050406030204" pitchFamily="18" charset="0"/>
                          </a:rPr>
                        </m:ctrlPr>
                      </m:sSubPr>
                      <m:e>
                        <m:r>
                          <m:rPr>
                            <m:sty m:val="p"/>
                          </m:rPr>
                          <a:rPr lang="en-US" sz="2000" i="0">
                            <a:latin typeface="Cambria Math"/>
                          </a:rPr>
                          <m:t>ΔH</m:t>
                        </m:r>
                      </m:e>
                      <m:sub>
                        <m:r>
                          <m:rPr>
                            <m:sty m:val="p"/>
                          </m:rPr>
                          <a:rPr lang="en-US" sz="2000" i="0">
                            <a:latin typeface="Cambria Math"/>
                          </a:rPr>
                          <m:t>it</m:t>
                        </m:r>
                        <m:r>
                          <a:rPr lang="en-US" sz="2000" i="0">
                            <a:latin typeface="Cambria Math"/>
                          </a:rPr>
                          <m:t>−1</m:t>
                        </m:r>
                      </m:sub>
                    </m:sSub>
                  </m:oMath>
                </a14:m>
                <a:r>
                  <a:rPr lang="en-US" sz="2000" dirty="0" smtClean="0"/>
                  <a:t>=</a:t>
                </a:r>
                <a14:m>
                  <m:oMath xmlns:m="http://schemas.openxmlformats.org/officeDocument/2006/math">
                    <m:sSub>
                      <m:sSubPr>
                        <m:ctrlPr>
                          <a:rPr lang="en-US" sz="2000" i="1">
                            <a:latin typeface="Cambria Math" panose="02040503050406030204" pitchFamily="18" charset="0"/>
                          </a:rPr>
                        </m:ctrlPr>
                      </m:sSubPr>
                      <m:e>
                        <m:r>
                          <m:rPr>
                            <m:sty m:val="p"/>
                          </m:rPr>
                          <a:rPr lang="en-US" sz="2000">
                            <a:latin typeface="Cambria Math"/>
                          </a:rPr>
                          <m:t>H</m:t>
                        </m:r>
                      </m:e>
                      <m:sub>
                        <m:r>
                          <m:rPr>
                            <m:sty m:val="p"/>
                          </m:rPr>
                          <a:rPr lang="en-US" sz="2000">
                            <a:latin typeface="Cambria Math"/>
                          </a:rPr>
                          <m:t>it</m:t>
                        </m:r>
                        <m:r>
                          <a:rPr lang="en-US" sz="2000">
                            <a:latin typeface="Cambria Math"/>
                          </a:rPr>
                          <m:t>−1</m:t>
                        </m:r>
                      </m:sub>
                    </m:sSub>
                  </m:oMath>
                </a14:m>
                <a:r>
                  <a:rPr lang="en-US" sz="2000" dirty="0" smtClean="0"/>
                  <a:t> -</a:t>
                </a:r>
                <a14:m>
                  <m:oMath xmlns:m="http://schemas.openxmlformats.org/officeDocument/2006/math">
                    <m:sSub>
                      <m:sSubPr>
                        <m:ctrlPr>
                          <a:rPr lang="en-US" sz="2000" i="1">
                            <a:latin typeface="Cambria Math" panose="02040503050406030204" pitchFamily="18" charset="0"/>
                          </a:rPr>
                        </m:ctrlPr>
                      </m:sSubPr>
                      <m:e>
                        <m:r>
                          <m:rPr>
                            <m:sty m:val="p"/>
                          </m:rPr>
                          <a:rPr lang="en-US" sz="2000">
                            <a:latin typeface="Cambria Math"/>
                          </a:rPr>
                          <m:t>H</m:t>
                        </m:r>
                      </m:e>
                      <m:sub>
                        <m:r>
                          <m:rPr>
                            <m:sty m:val="p"/>
                          </m:rPr>
                          <a:rPr lang="en-US" sz="2000">
                            <a:latin typeface="Cambria Math"/>
                          </a:rPr>
                          <m:t>it</m:t>
                        </m:r>
                        <m:r>
                          <a:rPr lang="en-US" sz="2000">
                            <a:latin typeface="Cambria Math"/>
                          </a:rPr>
                          <m:t>−</m:t>
                        </m:r>
                        <m:r>
                          <a:rPr lang="en-US" sz="2000" b="0" i="1" smtClean="0">
                            <a:latin typeface="Cambria Math"/>
                          </a:rPr>
                          <m:t>2</m:t>
                        </m:r>
                      </m:sub>
                    </m:sSub>
                  </m:oMath>
                </a14:m>
                <a:r>
                  <a:rPr lang="en-US" sz="2000" dirty="0" smtClean="0"/>
                  <a:t> is correlated with </a:t>
                </a:r>
                <a14:m>
                  <m:oMath xmlns:m="http://schemas.openxmlformats.org/officeDocument/2006/math">
                    <m:r>
                      <m:rPr>
                        <m:sty m:val="p"/>
                      </m:rPr>
                      <a:rPr lang="en-US" sz="2000">
                        <a:latin typeface="Cambria Math"/>
                      </a:rPr>
                      <m:t>Δ</m:t>
                    </m:r>
                    <m:sSup>
                      <m:sSupPr>
                        <m:ctrlPr>
                          <a:rPr lang="en-US" sz="2000" i="1">
                            <a:latin typeface="Cambria Math" panose="02040503050406030204" pitchFamily="18" charset="0"/>
                          </a:rPr>
                        </m:ctrlPr>
                      </m:sSupPr>
                      <m:e>
                        <m:sSub>
                          <m:sSubPr>
                            <m:ctrlPr>
                              <a:rPr lang="en-US" sz="2000" i="1">
                                <a:latin typeface="Cambria Math" panose="02040503050406030204" pitchFamily="18" charset="0"/>
                              </a:rPr>
                            </m:ctrlPr>
                          </m:sSubPr>
                          <m:e>
                            <m:r>
                              <m:rPr>
                                <m:sty m:val="p"/>
                              </m:rPr>
                              <a:rPr lang="en-US" sz="2000">
                                <a:latin typeface="Cambria Math"/>
                              </a:rPr>
                              <m:t>ϵ</m:t>
                            </m:r>
                          </m:e>
                          <m:sub>
                            <m:r>
                              <m:rPr>
                                <m:sty m:val="p"/>
                              </m:rPr>
                              <a:rPr lang="en-US" sz="2000">
                                <a:latin typeface="Cambria Math"/>
                              </a:rPr>
                              <m:t>it</m:t>
                            </m:r>
                          </m:sub>
                        </m:sSub>
                      </m:e>
                      <m:sup>
                        <m:r>
                          <m:rPr>
                            <m:sty m:val="p"/>
                          </m:rPr>
                          <a:rPr lang="en-US" sz="2000">
                            <a:latin typeface="Cambria Math"/>
                          </a:rPr>
                          <m:t>H</m:t>
                        </m:r>
                      </m:sup>
                    </m:sSup>
                  </m:oMath>
                </a14:m>
                <a:r>
                  <a:rPr lang="en-US" sz="2000" dirty="0" smtClean="0"/>
                  <a:t>=</a:t>
                </a:r>
                <a14:m>
                  <m:oMath xmlns:m="http://schemas.openxmlformats.org/officeDocument/2006/math">
                    <m:sSup>
                      <m:sSupPr>
                        <m:ctrlPr>
                          <a:rPr lang="en-US" sz="2000" i="1">
                            <a:latin typeface="Cambria Math" panose="02040503050406030204" pitchFamily="18" charset="0"/>
                          </a:rPr>
                        </m:ctrlPr>
                      </m:sSupPr>
                      <m:e>
                        <m:sSub>
                          <m:sSubPr>
                            <m:ctrlPr>
                              <a:rPr lang="en-US" sz="2000" i="1">
                                <a:latin typeface="Cambria Math" panose="02040503050406030204" pitchFamily="18" charset="0"/>
                              </a:rPr>
                            </m:ctrlPr>
                          </m:sSubPr>
                          <m:e>
                            <m:r>
                              <m:rPr>
                                <m:sty m:val="p"/>
                              </m:rPr>
                              <a:rPr lang="en-US" sz="2000">
                                <a:latin typeface="Cambria Math"/>
                              </a:rPr>
                              <m:t>ϵ</m:t>
                            </m:r>
                          </m:e>
                          <m:sub>
                            <m:r>
                              <m:rPr>
                                <m:sty m:val="p"/>
                              </m:rPr>
                              <a:rPr lang="en-US" sz="2000">
                                <a:latin typeface="Cambria Math"/>
                              </a:rPr>
                              <m:t>it</m:t>
                            </m:r>
                          </m:sub>
                        </m:sSub>
                      </m:e>
                      <m:sup>
                        <m:r>
                          <m:rPr>
                            <m:sty m:val="p"/>
                          </m:rPr>
                          <a:rPr lang="en-US" sz="2000">
                            <a:latin typeface="Cambria Math"/>
                          </a:rPr>
                          <m:t>H</m:t>
                        </m:r>
                      </m:sup>
                    </m:sSup>
                  </m:oMath>
                </a14:m>
                <a:r>
                  <a:rPr lang="en-US" sz="2000" dirty="0" smtClean="0"/>
                  <a:t>-</a:t>
                </a:r>
                <a14:m>
                  <m:oMath xmlns:m="http://schemas.openxmlformats.org/officeDocument/2006/math">
                    <m:sSup>
                      <m:sSupPr>
                        <m:ctrlPr>
                          <a:rPr lang="en-US" sz="2000" i="1">
                            <a:latin typeface="Cambria Math" panose="02040503050406030204" pitchFamily="18" charset="0"/>
                          </a:rPr>
                        </m:ctrlPr>
                      </m:sSupPr>
                      <m:e>
                        <m:sSub>
                          <m:sSubPr>
                            <m:ctrlPr>
                              <a:rPr lang="en-US" sz="2000" i="1">
                                <a:latin typeface="Cambria Math" panose="02040503050406030204" pitchFamily="18" charset="0"/>
                              </a:rPr>
                            </m:ctrlPr>
                          </m:sSubPr>
                          <m:e>
                            <m:r>
                              <m:rPr>
                                <m:sty m:val="p"/>
                              </m:rPr>
                              <a:rPr lang="en-US" sz="2000">
                                <a:latin typeface="Cambria Math"/>
                              </a:rPr>
                              <m:t>ϵ</m:t>
                            </m:r>
                          </m:e>
                          <m:sub>
                            <m:r>
                              <m:rPr>
                                <m:sty m:val="p"/>
                              </m:rPr>
                              <a:rPr lang="en-US" sz="2000">
                                <a:latin typeface="Cambria Math"/>
                              </a:rPr>
                              <m:t>it</m:t>
                            </m:r>
                            <m:r>
                              <a:rPr lang="en-US" sz="2000" b="0" i="0" smtClean="0">
                                <a:latin typeface="Cambria Math"/>
                              </a:rPr>
                              <m:t>−1</m:t>
                            </m:r>
                          </m:sub>
                        </m:sSub>
                      </m:e>
                      <m:sup>
                        <m:r>
                          <m:rPr>
                            <m:sty m:val="p"/>
                          </m:rPr>
                          <a:rPr lang="en-US" sz="2000">
                            <a:latin typeface="Cambria Math"/>
                          </a:rPr>
                          <m:t>H</m:t>
                        </m:r>
                      </m:sup>
                    </m:sSup>
                  </m:oMath>
                </a14:m>
                <a:endParaRPr lang="en-US" sz="2000" i="1" dirty="0" smtClean="0"/>
              </a:p>
              <a:p>
                <a:pPr marL="0" indent="0">
                  <a:buNone/>
                </a:pPr>
                <a:endParaRPr lang="en-US" sz="2000" dirty="0"/>
              </a:p>
              <a:p>
                <a:pPr marL="0" indent="0">
                  <a:buNone/>
                </a:pPr>
                <a:endParaRPr lang="en-US" sz="2000" dirty="0" smtClean="0"/>
              </a:p>
            </p:txBody>
          </p:sp>
        </mc:Choice>
        <mc:Fallback xmlns="">
          <p:sp>
            <p:nvSpPr>
              <p:cNvPr id="15" name="Content Placeholder 3"/>
              <p:cNvSpPr txBox="1">
                <a:spLocks noRot="1" noChangeAspect="1" noMove="1" noResize="1" noEditPoints="1" noAdjustHandles="1" noChangeArrowheads="1" noChangeShapeType="1" noTextEdit="1"/>
              </p:cNvSpPr>
              <p:nvPr/>
            </p:nvSpPr>
            <p:spPr>
              <a:xfrm>
                <a:off x="1143404" y="4005161"/>
                <a:ext cx="8030379" cy="373957"/>
              </a:xfrm>
              <a:prstGeom prst="rect">
                <a:avLst/>
              </a:prstGeom>
              <a:blipFill rotWithShape="1">
                <a:blip r:embed="rId6"/>
                <a:stretch>
                  <a:fillRect t="-6557" b="-37705"/>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6" name="Content Placeholder 3"/>
              <p:cNvSpPr txBox="1">
                <a:spLocks/>
              </p:cNvSpPr>
              <p:nvPr/>
            </p:nvSpPr>
            <p:spPr>
              <a:xfrm>
                <a:off x="1157916" y="4542631"/>
                <a:ext cx="9145908" cy="683026"/>
              </a:xfrm>
              <a:prstGeom prst="rect">
                <a:avLst/>
              </a:prstGeom>
            </p:spPr>
            <p:txBody>
              <a:bodyPr vert="horz" lIns="91440" tIns="45720" rIns="91440" bIns="45720" rtlCol="0">
                <a:noAutofit/>
              </a:bodyPr>
              <a:lst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a:lstStyle>
              <a:p>
                <a:pPr marL="0" indent="0">
                  <a:buNone/>
                </a:pPr>
                <a14:m>
                  <m:oMath xmlns:m="http://schemas.openxmlformats.org/officeDocument/2006/math">
                    <m:sSub>
                      <m:sSubPr>
                        <m:ctrlPr>
                          <a:rPr lang="en-US" sz="2000" i="1">
                            <a:latin typeface="Cambria Math" panose="02040503050406030204" pitchFamily="18" charset="0"/>
                          </a:rPr>
                        </m:ctrlPr>
                      </m:sSubPr>
                      <m:e>
                        <m:r>
                          <m:rPr>
                            <m:sty m:val="p"/>
                          </m:rPr>
                          <a:rPr lang="en-US" sz="2000">
                            <a:latin typeface="Cambria Math"/>
                          </a:rPr>
                          <m:t>H</m:t>
                        </m:r>
                      </m:e>
                      <m:sub>
                        <m:r>
                          <m:rPr>
                            <m:sty m:val="p"/>
                          </m:rPr>
                          <a:rPr lang="en-US" sz="2000">
                            <a:latin typeface="Cambria Math"/>
                          </a:rPr>
                          <m:t>it</m:t>
                        </m:r>
                        <m:r>
                          <a:rPr lang="en-US" sz="2000">
                            <a:latin typeface="Cambria Math"/>
                          </a:rPr>
                          <m:t>−</m:t>
                        </m:r>
                        <m:r>
                          <a:rPr lang="en-US" sz="2000" i="1">
                            <a:latin typeface="Cambria Math"/>
                          </a:rPr>
                          <m:t>2</m:t>
                        </m:r>
                      </m:sub>
                    </m:sSub>
                  </m:oMath>
                </a14:m>
                <a:r>
                  <a:rPr lang="en-US" sz="2000" dirty="0" smtClean="0"/>
                  <a:t> is </a:t>
                </a:r>
                <a:r>
                  <a:rPr lang="en-US" sz="2000" dirty="0"/>
                  <a:t>correlated with </a:t>
                </a:r>
                <a14:m>
                  <m:oMath xmlns:m="http://schemas.openxmlformats.org/officeDocument/2006/math">
                    <m:sSub>
                      <m:sSubPr>
                        <m:ctrlPr>
                          <a:rPr lang="en-US" sz="2000" i="1">
                            <a:latin typeface="Cambria Math" panose="02040503050406030204" pitchFamily="18" charset="0"/>
                          </a:rPr>
                        </m:ctrlPr>
                      </m:sSubPr>
                      <m:e>
                        <m:r>
                          <m:rPr>
                            <m:sty m:val="p"/>
                          </m:rPr>
                          <a:rPr lang="en-US" sz="2000">
                            <a:latin typeface="Cambria Math"/>
                          </a:rPr>
                          <m:t>ΔH</m:t>
                        </m:r>
                      </m:e>
                      <m:sub>
                        <m:r>
                          <m:rPr>
                            <m:sty m:val="p"/>
                          </m:rPr>
                          <a:rPr lang="en-US" sz="2000">
                            <a:latin typeface="Cambria Math"/>
                          </a:rPr>
                          <m:t>it</m:t>
                        </m:r>
                        <m:r>
                          <a:rPr lang="en-US" sz="2000">
                            <a:latin typeface="Cambria Math"/>
                          </a:rPr>
                          <m:t>−1</m:t>
                        </m:r>
                      </m:sub>
                    </m:sSub>
                  </m:oMath>
                </a14:m>
                <a:r>
                  <a:rPr lang="en-US" sz="2000" dirty="0" smtClean="0"/>
                  <a:t> but orthogonal to </a:t>
                </a:r>
                <a14:m>
                  <m:oMath xmlns:m="http://schemas.openxmlformats.org/officeDocument/2006/math">
                    <m:r>
                      <m:rPr>
                        <m:sty m:val="p"/>
                      </m:rPr>
                      <a:rPr lang="en-US" sz="2000">
                        <a:latin typeface="Cambria Math"/>
                      </a:rPr>
                      <m:t>Δ</m:t>
                    </m:r>
                    <m:sSup>
                      <m:sSupPr>
                        <m:ctrlPr>
                          <a:rPr lang="en-US" sz="2000" i="1">
                            <a:latin typeface="Cambria Math" panose="02040503050406030204" pitchFamily="18" charset="0"/>
                          </a:rPr>
                        </m:ctrlPr>
                      </m:sSupPr>
                      <m:e>
                        <m:sSub>
                          <m:sSubPr>
                            <m:ctrlPr>
                              <a:rPr lang="en-US" sz="2000" i="1">
                                <a:latin typeface="Cambria Math" panose="02040503050406030204" pitchFamily="18" charset="0"/>
                              </a:rPr>
                            </m:ctrlPr>
                          </m:sSubPr>
                          <m:e>
                            <m:r>
                              <m:rPr>
                                <m:sty m:val="p"/>
                              </m:rPr>
                              <a:rPr lang="en-US" sz="2000">
                                <a:latin typeface="Cambria Math"/>
                              </a:rPr>
                              <m:t>ϵ</m:t>
                            </m:r>
                          </m:e>
                          <m:sub>
                            <m:r>
                              <m:rPr>
                                <m:sty m:val="p"/>
                              </m:rPr>
                              <a:rPr lang="en-US" sz="2000">
                                <a:latin typeface="Cambria Math"/>
                              </a:rPr>
                              <m:t>it</m:t>
                            </m:r>
                          </m:sub>
                        </m:sSub>
                      </m:e>
                      <m:sup>
                        <m:r>
                          <m:rPr>
                            <m:sty m:val="p"/>
                          </m:rPr>
                          <a:rPr lang="en-US" sz="2000">
                            <a:latin typeface="Cambria Math"/>
                          </a:rPr>
                          <m:t>H</m:t>
                        </m:r>
                      </m:sup>
                    </m:sSup>
                  </m:oMath>
                </a14:m>
                <a:r>
                  <a:rPr lang="en-US" sz="2000" dirty="0" smtClean="0"/>
                  <a:t> if errors are serially uncorrelated so </a:t>
                </a:r>
                <a14:m>
                  <m:oMath xmlns:m="http://schemas.openxmlformats.org/officeDocument/2006/math">
                    <m:sSub>
                      <m:sSubPr>
                        <m:ctrlPr>
                          <a:rPr lang="en-US" sz="2000" i="1">
                            <a:latin typeface="Cambria Math" panose="02040503050406030204" pitchFamily="18" charset="0"/>
                          </a:rPr>
                        </m:ctrlPr>
                      </m:sSubPr>
                      <m:e>
                        <m:r>
                          <m:rPr>
                            <m:sty m:val="p"/>
                          </m:rPr>
                          <a:rPr lang="en-US" sz="2000">
                            <a:latin typeface="Cambria Math"/>
                          </a:rPr>
                          <m:t>H</m:t>
                        </m:r>
                      </m:e>
                      <m:sub>
                        <m:r>
                          <m:rPr>
                            <m:sty m:val="p"/>
                          </m:rPr>
                          <a:rPr lang="en-US" sz="2000">
                            <a:latin typeface="Cambria Math"/>
                          </a:rPr>
                          <m:t>it</m:t>
                        </m:r>
                        <m:r>
                          <a:rPr lang="en-US" sz="2000">
                            <a:latin typeface="Cambria Math"/>
                          </a:rPr>
                          <m:t>−</m:t>
                        </m:r>
                        <m:r>
                          <a:rPr lang="en-US" sz="2000" i="1">
                            <a:latin typeface="Cambria Math"/>
                          </a:rPr>
                          <m:t>2</m:t>
                        </m:r>
                      </m:sub>
                    </m:sSub>
                    <m:r>
                      <a:rPr lang="en-US" sz="2000" i="1">
                        <a:latin typeface="Cambria Math"/>
                      </a:rPr>
                      <m:t> </m:t>
                    </m:r>
                  </m:oMath>
                </a14:m>
                <a:r>
                  <a:rPr lang="en-US" sz="2000" dirty="0" smtClean="0"/>
                  <a:t>can be an instrument for </a:t>
                </a:r>
                <a14:m>
                  <m:oMath xmlns:m="http://schemas.openxmlformats.org/officeDocument/2006/math">
                    <m:sSub>
                      <m:sSubPr>
                        <m:ctrlPr>
                          <a:rPr lang="en-US" sz="2000" i="1">
                            <a:latin typeface="Cambria Math" panose="02040503050406030204" pitchFamily="18" charset="0"/>
                          </a:rPr>
                        </m:ctrlPr>
                      </m:sSubPr>
                      <m:e>
                        <m:r>
                          <m:rPr>
                            <m:sty m:val="p"/>
                          </m:rPr>
                          <a:rPr lang="en-US" sz="2000">
                            <a:latin typeface="Cambria Math"/>
                          </a:rPr>
                          <m:t>ΔH</m:t>
                        </m:r>
                      </m:e>
                      <m:sub>
                        <m:r>
                          <m:rPr>
                            <m:sty m:val="p"/>
                          </m:rPr>
                          <a:rPr lang="en-US" sz="2000">
                            <a:latin typeface="Cambria Math"/>
                          </a:rPr>
                          <m:t>it</m:t>
                        </m:r>
                        <m:r>
                          <a:rPr lang="en-US" sz="2000">
                            <a:latin typeface="Cambria Math"/>
                          </a:rPr>
                          <m:t>−1</m:t>
                        </m:r>
                      </m:sub>
                    </m:sSub>
                    <m:r>
                      <a:rPr lang="en-US" sz="2000" b="0" i="0" smtClean="0">
                        <a:latin typeface="Cambria Math"/>
                      </a:rPr>
                      <m:t> </m:t>
                    </m:r>
                  </m:oMath>
                </a14:m>
                <a:r>
                  <a:rPr lang="en-US" sz="2000" dirty="0" smtClean="0"/>
                  <a:t>in first difference equation.</a:t>
                </a:r>
              </a:p>
              <a:p>
                <a:pPr marL="0" indent="0">
                  <a:buNone/>
                </a:pPr>
                <a:endParaRPr lang="en-US" sz="2000" dirty="0"/>
              </a:p>
              <a:p>
                <a:pPr marL="0" indent="0">
                  <a:buNone/>
                </a:pPr>
                <a:endParaRPr lang="en-US" sz="2000" dirty="0" smtClean="0"/>
              </a:p>
            </p:txBody>
          </p:sp>
        </mc:Choice>
        <mc:Fallback xmlns="">
          <p:sp>
            <p:nvSpPr>
              <p:cNvPr id="16" name="Content Placeholder 3"/>
              <p:cNvSpPr txBox="1">
                <a:spLocks noRot="1" noChangeAspect="1" noMove="1" noResize="1" noEditPoints="1" noAdjustHandles="1" noChangeArrowheads="1" noChangeShapeType="1" noTextEdit="1"/>
              </p:cNvSpPr>
              <p:nvPr/>
            </p:nvSpPr>
            <p:spPr>
              <a:xfrm>
                <a:off x="1157916" y="4542631"/>
                <a:ext cx="9145908" cy="683026"/>
              </a:xfrm>
              <a:prstGeom prst="rect">
                <a:avLst/>
              </a:prstGeom>
              <a:blipFill rotWithShape="1">
                <a:blip r:embed="rId7"/>
                <a:stretch>
                  <a:fillRect l="-733" t="-3571" b="-19643"/>
                </a:stretch>
              </a:blipFill>
            </p:spPr>
            <p:txBody>
              <a:bodyPr/>
              <a:lstStyle/>
              <a:p>
                <a:r>
                  <a:rPr lang="en-US">
                    <a:noFill/>
                  </a:rPr>
                  <a:t> </a:t>
                </a:r>
              </a:p>
            </p:txBody>
          </p:sp>
        </mc:Fallback>
      </mc:AlternateContent>
      <p:sp>
        <p:nvSpPr>
          <p:cNvPr id="11" name="Title 1"/>
          <p:cNvSpPr>
            <a:spLocks noGrp="1"/>
          </p:cNvSpPr>
          <p:nvPr>
            <p:ph type="title"/>
          </p:nvPr>
        </p:nvSpPr>
        <p:spPr>
          <a:xfrm>
            <a:off x="609600" y="531380"/>
            <a:ext cx="10515600" cy="653184"/>
          </a:xfrm>
        </p:spPr>
        <p:txBody>
          <a:bodyPr>
            <a:normAutofit/>
          </a:bodyPr>
          <a:lstStyle/>
          <a:p>
            <a:r>
              <a:rPr lang="en-US" sz="3200" b="1" dirty="0"/>
              <a:t>Empirical </a:t>
            </a:r>
            <a:r>
              <a:rPr lang="en-US" sz="3200" b="1" dirty="0" smtClean="0"/>
              <a:t>Model: Estimation using Two-step system GMM</a:t>
            </a:r>
            <a:endParaRPr lang="en-US" sz="3200" b="1" dirty="0"/>
          </a:p>
        </p:txBody>
      </p:sp>
      <p:sp>
        <p:nvSpPr>
          <p:cNvPr id="2" name="TextBox 1"/>
          <p:cNvSpPr txBox="1"/>
          <p:nvPr/>
        </p:nvSpPr>
        <p:spPr>
          <a:xfrm>
            <a:off x="838200" y="3630851"/>
            <a:ext cx="1785257" cy="369332"/>
          </a:xfrm>
          <a:prstGeom prst="rect">
            <a:avLst/>
          </a:prstGeom>
          <a:noFill/>
        </p:spPr>
        <p:txBody>
          <a:bodyPr wrap="square" rtlCol="0">
            <a:spAutoFit/>
          </a:bodyPr>
          <a:lstStyle/>
          <a:p>
            <a:r>
              <a:rPr lang="en-US" dirty="0" smtClean="0">
                <a:solidFill>
                  <a:srgbClr val="FF0000"/>
                </a:solidFill>
              </a:rPr>
              <a:t>Correlations:</a:t>
            </a:r>
            <a:endParaRPr lang="en-US" dirty="0">
              <a:solidFill>
                <a:srgbClr val="FF0000"/>
              </a:solidFill>
            </a:endParaRPr>
          </a:p>
        </p:txBody>
      </p:sp>
    </p:spTree>
    <p:extLst>
      <p:ext uri="{BB962C8B-B14F-4D97-AF65-F5344CB8AC3E}">
        <p14:creationId xmlns:p14="http://schemas.microsoft.com/office/powerpoint/2010/main" val="9008389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3"/>
                                        </p:tgtEl>
                                        <p:attrNameLst>
                                          <p:attrName>style.visibility</p:attrName>
                                        </p:attrNameLst>
                                      </p:cBhvr>
                                      <p:to>
                                        <p:strVal val="visible"/>
                                      </p:to>
                                    </p:set>
                                    <p:animEffect transition="in" filter="fade">
                                      <p:cBhvr>
                                        <p:cTn id="12" dur="500"/>
                                        <p:tgtEl>
                                          <p:spTgt spid="13"/>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fade">
                                      <p:cBhvr>
                                        <p:cTn id="17" dur="500"/>
                                        <p:tgtEl>
                                          <p:spTgt spid="8"/>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2"/>
                                        </p:tgtEl>
                                        <p:attrNameLst>
                                          <p:attrName>style.visibility</p:attrName>
                                        </p:attrNameLst>
                                      </p:cBhvr>
                                      <p:to>
                                        <p:strVal val="visible"/>
                                      </p:to>
                                    </p:set>
                                    <p:animEffect transition="in" filter="fade">
                                      <p:cBhvr>
                                        <p:cTn id="22" dur="500"/>
                                        <p:tgtEl>
                                          <p:spTgt spid="2"/>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5"/>
                                        </p:tgtEl>
                                        <p:attrNameLst>
                                          <p:attrName>style.visibility</p:attrName>
                                        </p:attrNameLst>
                                      </p:cBhvr>
                                      <p:to>
                                        <p:strVal val="visible"/>
                                      </p:to>
                                    </p:set>
                                    <p:animEffect transition="in" filter="fade">
                                      <p:cBhvr>
                                        <p:cTn id="27" dur="500"/>
                                        <p:tgtEl>
                                          <p:spTgt spid="15"/>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16"/>
                                        </p:tgtEl>
                                        <p:attrNameLst>
                                          <p:attrName>style.visibility</p:attrName>
                                        </p:attrNameLst>
                                      </p:cBhvr>
                                      <p:to>
                                        <p:strVal val="visible"/>
                                      </p:to>
                                    </p:set>
                                    <p:animEffect transition="in" filter="fade">
                                      <p:cBhvr>
                                        <p:cTn id="32"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P spid="13" grpId="0"/>
      <p:bldP spid="15" grpId="0"/>
      <p:bldP spid="16" grpId="0"/>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1184564"/>
            <a:ext cx="10972800" cy="4876800"/>
          </a:xfrm>
        </p:spPr>
        <p:txBody>
          <a:bodyPr/>
          <a:lstStyle/>
          <a:p>
            <a:endParaRPr lang="en-US" dirty="0" smtClean="0"/>
          </a:p>
          <a:p>
            <a:r>
              <a:rPr lang="en-US" sz="2400" dirty="0" smtClean="0"/>
              <a:t>Motivation</a:t>
            </a:r>
          </a:p>
          <a:p>
            <a:endParaRPr lang="en-US" sz="2400" dirty="0"/>
          </a:p>
          <a:p>
            <a:r>
              <a:rPr lang="en-US" sz="2400" dirty="0" smtClean="0"/>
              <a:t>Theoretical Model</a:t>
            </a:r>
          </a:p>
          <a:p>
            <a:pPr marL="0" indent="0">
              <a:buNone/>
            </a:pPr>
            <a:endParaRPr lang="en-US" sz="2400" dirty="0" smtClean="0"/>
          </a:p>
          <a:p>
            <a:r>
              <a:rPr lang="en-US" sz="2400" dirty="0"/>
              <a:t>Data</a:t>
            </a:r>
          </a:p>
          <a:p>
            <a:pPr marL="0" indent="0">
              <a:buNone/>
            </a:pPr>
            <a:endParaRPr lang="en-US" sz="2400" dirty="0" smtClean="0"/>
          </a:p>
          <a:p>
            <a:r>
              <a:rPr lang="en-US" sz="2400" dirty="0" smtClean="0"/>
              <a:t>Empirical Model</a:t>
            </a:r>
          </a:p>
          <a:p>
            <a:endParaRPr lang="en-US" sz="2400" dirty="0" smtClean="0"/>
          </a:p>
          <a:p>
            <a:r>
              <a:rPr lang="en-US" sz="2400" dirty="0" smtClean="0"/>
              <a:t>Results</a:t>
            </a:r>
          </a:p>
          <a:p>
            <a:endParaRPr lang="en-US" sz="2000" dirty="0" smtClean="0"/>
          </a:p>
          <a:p>
            <a:endParaRPr lang="en-US" sz="2000" dirty="0" smtClean="0"/>
          </a:p>
          <a:p>
            <a:endParaRPr lang="en-US" dirty="0" smtClean="0"/>
          </a:p>
          <a:p>
            <a:pPr marL="0" indent="0">
              <a:buNone/>
            </a:pPr>
            <a:endParaRPr lang="en-US" dirty="0" smtClean="0"/>
          </a:p>
          <a:p>
            <a:pPr marL="0" indent="0">
              <a:buNone/>
            </a:pPr>
            <a:endParaRPr lang="en-US" dirty="0">
              <a:latin typeface="Calibri" pitchFamily="34" charset="0"/>
            </a:endParaRPr>
          </a:p>
        </p:txBody>
      </p:sp>
      <p:sp>
        <p:nvSpPr>
          <p:cNvPr id="4" name="Slide Number Placeholder 3"/>
          <p:cNvSpPr>
            <a:spLocks noGrp="1"/>
          </p:cNvSpPr>
          <p:nvPr>
            <p:ph type="sldNum" sz="quarter" idx="12"/>
          </p:nvPr>
        </p:nvSpPr>
        <p:spPr/>
        <p:txBody>
          <a:bodyPr/>
          <a:lstStyle/>
          <a:p>
            <a:endParaRPr lang="en-US" smtClean="0"/>
          </a:p>
          <a:p>
            <a:endParaRPr lang="en-US" dirty="0"/>
          </a:p>
        </p:txBody>
      </p:sp>
      <p:sp>
        <p:nvSpPr>
          <p:cNvPr id="6" name="Title 1"/>
          <p:cNvSpPr txBox="1">
            <a:spLocks/>
          </p:cNvSpPr>
          <p:nvPr/>
        </p:nvSpPr>
        <p:spPr>
          <a:xfrm>
            <a:off x="609600" y="531380"/>
            <a:ext cx="10515600" cy="653184"/>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3200" b="1" dirty="0" smtClean="0"/>
              <a:t>Agenda</a:t>
            </a:r>
            <a:endParaRPr lang="en-US" sz="3200" b="1" dirty="0"/>
          </a:p>
        </p:txBody>
      </p:sp>
    </p:spTree>
    <p:extLst>
      <p:ext uri="{BB962C8B-B14F-4D97-AF65-F5344CB8AC3E}">
        <p14:creationId xmlns:p14="http://schemas.microsoft.com/office/powerpoint/2010/main" val="413031549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9" name="Content Placeholder 3"/>
              <p:cNvSpPr txBox="1">
                <a:spLocks/>
              </p:cNvSpPr>
              <p:nvPr/>
            </p:nvSpPr>
            <p:spPr>
              <a:xfrm>
                <a:off x="1131983" y="1448968"/>
                <a:ext cx="9144000" cy="2432641"/>
              </a:xfrm>
              <a:prstGeom prst="rect">
                <a:avLst/>
              </a:prstGeom>
            </p:spPr>
            <p:txBody>
              <a:bodyPr vert="horz" lIns="91440" tIns="45720" rIns="91440" bIns="45720" rtlCol="0">
                <a:noAutofit/>
              </a:bodyPr>
              <a:lst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a:lstStyle>
              <a:p>
                <a:pPr marL="0" indent="0" algn="ctr">
                  <a:buNone/>
                </a:pPr>
                <a:r>
                  <a:rPr lang="en-US" sz="2000" dirty="0" smtClean="0"/>
                  <a:t>Moment </a:t>
                </a:r>
                <a:r>
                  <a:rPr lang="en-US" sz="2000" dirty="0"/>
                  <a:t>conditions for </a:t>
                </a:r>
                <a:r>
                  <a:rPr lang="en-US" sz="2000" dirty="0" smtClean="0"/>
                  <a:t>model in differences:</a:t>
                </a:r>
                <a:endParaRPr lang="en-US" sz="2000" dirty="0"/>
              </a:p>
              <a:p>
                <a:pPr marL="0" indent="0" algn="ctr">
                  <a:buNone/>
                </a:pPr>
                <a14:m>
                  <m:oMath xmlns:m="http://schemas.openxmlformats.org/officeDocument/2006/math">
                    <m:d>
                      <m:dPr>
                        <m:begChr m:val="["/>
                        <m:endChr m:val="]"/>
                        <m:ctrlPr>
                          <a:rPr lang="en-US" sz="2000" i="1">
                            <a:latin typeface="Cambria Math" panose="02040503050406030204" pitchFamily="18" charset="0"/>
                          </a:rPr>
                        </m:ctrlPr>
                      </m:dPr>
                      <m:e>
                        <m:sSubSup>
                          <m:sSubSupPr>
                            <m:ctrlPr>
                              <a:rPr lang="en-US" sz="2000" i="1">
                                <a:latin typeface="Cambria Math" panose="02040503050406030204" pitchFamily="18" charset="0"/>
                              </a:rPr>
                            </m:ctrlPr>
                          </m:sSubSupPr>
                          <m:e>
                            <m:r>
                              <m:rPr>
                                <m:sty m:val="p"/>
                              </m:rPr>
                              <a:rPr lang="en-US" sz="2000">
                                <a:latin typeface="Cambria Math"/>
                              </a:rPr>
                              <m:t>H</m:t>
                            </m:r>
                          </m:e>
                          <m:sub>
                            <m:r>
                              <m:rPr>
                                <m:sty m:val="p"/>
                              </m:rPr>
                              <a:rPr lang="en-US" sz="2000">
                                <a:latin typeface="Cambria Math"/>
                              </a:rPr>
                              <m:t>it</m:t>
                            </m:r>
                            <m:r>
                              <a:rPr lang="en-US" sz="2000" i="1">
                                <a:latin typeface="Cambria Math"/>
                              </a:rPr>
                              <m:t>−</m:t>
                            </m:r>
                            <m:r>
                              <m:rPr>
                                <m:sty m:val="p"/>
                              </m:rPr>
                              <a:rPr lang="en-US" sz="2000">
                                <a:latin typeface="Cambria Math"/>
                              </a:rPr>
                              <m:t>k</m:t>
                            </m:r>
                          </m:sub>
                          <m:sup>
                            <m:r>
                              <a:rPr lang="en-US" sz="2000" i="1">
                                <a:latin typeface="Cambria Math"/>
                              </a:rPr>
                              <m:t>′</m:t>
                            </m:r>
                          </m:sup>
                        </m:sSubSup>
                        <m:r>
                          <m:rPr>
                            <m:sty m:val="p"/>
                          </m:rPr>
                          <a:rPr lang="en-US" sz="2000">
                            <a:latin typeface="Cambria Math"/>
                          </a:rPr>
                          <m:t>Δ</m:t>
                        </m:r>
                        <m:sSup>
                          <m:sSupPr>
                            <m:ctrlPr>
                              <a:rPr lang="en-US" sz="2000" i="1">
                                <a:latin typeface="Cambria Math" panose="02040503050406030204" pitchFamily="18" charset="0"/>
                              </a:rPr>
                            </m:ctrlPr>
                          </m:sSupPr>
                          <m:e>
                            <m:sSub>
                              <m:sSubPr>
                                <m:ctrlPr>
                                  <a:rPr lang="en-US" sz="2000" i="1">
                                    <a:latin typeface="Cambria Math" panose="02040503050406030204" pitchFamily="18" charset="0"/>
                                  </a:rPr>
                                </m:ctrlPr>
                              </m:sSubPr>
                              <m:e>
                                <m:r>
                                  <m:rPr>
                                    <m:sty m:val="p"/>
                                  </m:rPr>
                                  <a:rPr lang="en-US" sz="2000">
                                    <a:latin typeface="Cambria Math"/>
                                  </a:rPr>
                                  <m:t>ϵ</m:t>
                                </m:r>
                              </m:e>
                              <m:sub>
                                <m:r>
                                  <m:rPr>
                                    <m:sty m:val="p"/>
                                  </m:rPr>
                                  <a:rPr lang="en-US" sz="2000">
                                    <a:latin typeface="Cambria Math"/>
                                  </a:rPr>
                                  <m:t>it</m:t>
                                </m:r>
                              </m:sub>
                            </m:sSub>
                          </m:e>
                          <m:sup>
                            <m:r>
                              <m:rPr>
                                <m:sty m:val="p"/>
                              </m:rPr>
                              <a:rPr lang="en-US" sz="2000">
                                <a:latin typeface="Cambria Math"/>
                              </a:rPr>
                              <m:t>H</m:t>
                            </m:r>
                          </m:sup>
                        </m:sSup>
                      </m:e>
                    </m:d>
                    <m:r>
                      <a:rPr lang="en-US" sz="2000">
                        <a:latin typeface="Cambria Math"/>
                      </a:rPr>
                      <m:t>=0</m:t>
                    </m:r>
                  </m:oMath>
                </a14:m>
                <a:r>
                  <a:rPr lang="en-US" sz="2000" dirty="0"/>
                  <a:t> for t&gt;=3 and all 2&lt;=k&lt;=t-1 </a:t>
                </a:r>
              </a:p>
              <a:p>
                <a:pPr marL="0" indent="0" algn="ctr">
                  <a:buNone/>
                </a:pPr>
                <a14:m>
                  <m:oMath xmlns:m="http://schemas.openxmlformats.org/officeDocument/2006/math">
                    <m:d>
                      <m:dPr>
                        <m:begChr m:val="["/>
                        <m:endChr m:val="]"/>
                        <m:ctrlPr>
                          <a:rPr lang="en-US" sz="2000" i="1">
                            <a:latin typeface="Cambria Math" panose="02040503050406030204" pitchFamily="18" charset="0"/>
                          </a:rPr>
                        </m:ctrlPr>
                      </m:dPr>
                      <m:e>
                        <m:sSubSup>
                          <m:sSubSupPr>
                            <m:ctrlPr>
                              <a:rPr lang="en-US" sz="2000" i="1">
                                <a:latin typeface="Cambria Math" panose="02040503050406030204" pitchFamily="18" charset="0"/>
                              </a:rPr>
                            </m:ctrlPr>
                          </m:sSubSupPr>
                          <m:e>
                            <m:r>
                              <m:rPr>
                                <m:sty m:val="p"/>
                              </m:rPr>
                              <a:rPr lang="en-US" sz="2000">
                                <a:latin typeface="Cambria Math"/>
                              </a:rPr>
                              <m:t>Q</m:t>
                            </m:r>
                          </m:e>
                          <m:sub>
                            <m:r>
                              <m:rPr>
                                <m:sty m:val="p"/>
                              </m:rPr>
                              <a:rPr lang="en-US" sz="2000">
                                <a:latin typeface="Cambria Math"/>
                              </a:rPr>
                              <m:t>it</m:t>
                            </m:r>
                            <m:r>
                              <a:rPr lang="en-US" sz="2000" i="1">
                                <a:latin typeface="Cambria Math"/>
                              </a:rPr>
                              <m:t>−</m:t>
                            </m:r>
                            <m:r>
                              <m:rPr>
                                <m:sty m:val="p"/>
                              </m:rPr>
                              <a:rPr lang="en-US" sz="2000">
                                <a:latin typeface="Cambria Math"/>
                              </a:rPr>
                              <m:t>k</m:t>
                            </m:r>
                          </m:sub>
                          <m:sup>
                            <m:r>
                              <a:rPr lang="en-US" sz="2000" i="1">
                                <a:latin typeface="Cambria Math"/>
                              </a:rPr>
                              <m:t>′</m:t>
                            </m:r>
                          </m:sup>
                        </m:sSubSup>
                        <m:r>
                          <m:rPr>
                            <m:sty m:val="p"/>
                          </m:rPr>
                          <a:rPr lang="en-US" sz="2000">
                            <a:latin typeface="Cambria Math"/>
                          </a:rPr>
                          <m:t>Δ</m:t>
                        </m:r>
                        <m:sSup>
                          <m:sSupPr>
                            <m:ctrlPr>
                              <a:rPr lang="en-US" sz="2000" i="1">
                                <a:latin typeface="Cambria Math" panose="02040503050406030204" pitchFamily="18" charset="0"/>
                              </a:rPr>
                            </m:ctrlPr>
                          </m:sSupPr>
                          <m:e>
                            <m:sSub>
                              <m:sSubPr>
                                <m:ctrlPr>
                                  <a:rPr lang="en-US" sz="2000" i="1">
                                    <a:latin typeface="Cambria Math" panose="02040503050406030204" pitchFamily="18" charset="0"/>
                                  </a:rPr>
                                </m:ctrlPr>
                              </m:sSubPr>
                              <m:e>
                                <m:r>
                                  <m:rPr>
                                    <m:sty m:val="p"/>
                                  </m:rPr>
                                  <a:rPr lang="en-US" sz="2000">
                                    <a:latin typeface="Cambria Math"/>
                                  </a:rPr>
                                  <m:t>ϵ</m:t>
                                </m:r>
                              </m:e>
                              <m:sub>
                                <m:r>
                                  <m:rPr>
                                    <m:sty m:val="p"/>
                                  </m:rPr>
                                  <a:rPr lang="en-US" sz="2000">
                                    <a:latin typeface="Cambria Math"/>
                                  </a:rPr>
                                  <m:t>it</m:t>
                                </m:r>
                              </m:sub>
                            </m:sSub>
                          </m:e>
                          <m:sup>
                            <m:r>
                              <m:rPr>
                                <m:sty m:val="p"/>
                              </m:rPr>
                              <a:rPr lang="en-US" sz="2000">
                                <a:latin typeface="Cambria Math"/>
                              </a:rPr>
                              <m:t>Q</m:t>
                            </m:r>
                          </m:sup>
                        </m:sSup>
                      </m:e>
                    </m:d>
                    <m:r>
                      <a:rPr lang="en-US" sz="2000">
                        <a:latin typeface="Cambria Math"/>
                      </a:rPr>
                      <m:t>=0</m:t>
                    </m:r>
                  </m:oMath>
                </a14:m>
                <a:r>
                  <a:rPr lang="en-US" sz="2000" dirty="0"/>
                  <a:t> for t&gt;=3 and all 2&lt;=k&lt;=</a:t>
                </a:r>
                <a:r>
                  <a:rPr lang="en-US" sz="2000" dirty="0" smtClean="0"/>
                  <a:t>t-1</a:t>
                </a:r>
              </a:p>
              <a:p>
                <a:pPr marL="0" indent="0" algn="ctr">
                  <a:buNone/>
                </a:pPr>
                <a14:m>
                  <m:oMath xmlns:m="http://schemas.openxmlformats.org/officeDocument/2006/math">
                    <m:d>
                      <m:dPr>
                        <m:begChr m:val="["/>
                        <m:endChr m:val="]"/>
                        <m:ctrlPr>
                          <a:rPr lang="en-US" sz="2000" i="1">
                            <a:latin typeface="Cambria Math" panose="02040503050406030204" pitchFamily="18" charset="0"/>
                          </a:rPr>
                        </m:ctrlPr>
                      </m:dPr>
                      <m:e>
                        <m:sSubSup>
                          <m:sSubSupPr>
                            <m:ctrlPr>
                              <a:rPr lang="en-US" sz="2000" i="1">
                                <a:latin typeface="Cambria Math" panose="02040503050406030204" pitchFamily="18" charset="0"/>
                              </a:rPr>
                            </m:ctrlPr>
                          </m:sSubSupPr>
                          <m:e>
                            <m:r>
                              <m:rPr>
                                <m:sty m:val="p"/>
                              </m:rPr>
                              <a:rPr lang="en-US" sz="2000" b="0" i="0" smtClean="0">
                                <a:latin typeface="Cambria Math"/>
                              </a:rPr>
                              <m:t>B</m:t>
                            </m:r>
                          </m:e>
                          <m:sub>
                            <m:r>
                              <m:rPr>
                                <m:sty m:val="p"/>
                              </m:rPr>
                              <a:rPr lang="en-US" sz="2000">
                                <a:latin typeface="Cambria Math"/>
                              </a:rPr>
                              <m:t>it</m:t>
                            </m:r>
                            <m:r>
                              <a:rPr lang="en-US" sz="2000" i="1">
                                <a:latin typeface="Cambria Math"/>
                              </a:rPr>
                              <m:t>−</m:t>
                            </m:r>
                            <m:r>
                              <m:rPr>
                                <m:sty m:val="p"/>
                              </m:rPr>
                              <a:rPr lang="en-US" sz="2000">
                                <a:latin typeface="Cambria Math"/>
                              </a:rPr>
                              <m:t>k</m:t>
                            </m:r>
                          </m:sub>
                          <m:sup>
                            <m:r>
                              <a:rPr lang="en-US" sz="2000" i="1">
                                <a:latin typeface="Cambria Math"/>
                              </a:rPr>
                              <m:t>′</m:t>
                            </m:r>
                          </m:sup>
                        </m:sSubSup>
                        <m:r>
                          <m:rPr>
                            <m:sty m:val="p"/>
                          </m:rPr>
                          <a:rPr lang="en-US" sz="2000">
                            <a:latin typeface="Cambria Math"/>
                          </a:rPr>
                          <m:t>Δ</m:t>
                        </m:r>
                        <m:sSup>
                          <m:sSupPr>
                            <m:ctrlPr>
                              <a:rPr lang="en-US" sz="2000" i="1">
                                <a:latin typeface="Cambria Math" panose="02040503050406030204" pitchFamily="18" charset="0"/>
                              </a:rPr>
                            </m:ctrlPr>
                          </m:sSupPr>
                          <m:e>
                            <m:sSub>
                              <m:sSubPr>
                                <m:ctrlPr>
                                  <a:rPr lang="en-US" sz="2000" i="1">
                                    <a:latin typeface="Cambria Math" panose="02040503050406030204" pitchFamily="18" charset="0"/>
                                  </a:rPr>
                                </m:ctrlPr>
                              </m:sSubPr>
                              <m:e>
                                <m:r>
                                  <m:rPr>
                                    <m:sty m:val="p"/>
                                  </m:rPr>
                                  <a:rPr lang="en-US" sz="2000">
                                    <a:latin typeface="Cambria Math"/>
                                  </a:rPr>
                                  <m:t>ϵ</m:t>
                                </m:r>
                              </m:e>
                              <m:sub>
                                <m:r>
                                  <m:rPr>
                                    <m:sty m:val="p"/>
                                  </m:rPr>
                                  <a:rPr lang="en-US" sz="2000">
                                    <a:latin typeface="Cambria Math"/>
                                  </a:rPr>
                                  <m:t>it</m:t>
                                </m:r>
                              </m:sub>
                            </m:sSub>
                          </m:e>
                          <m:sup>
                            <m:r>
                              <m:rPr>
                                <m:sty m:val="p"/>
                              </m:rPr>
                              <a:rPr lang="en-US" sz="2000" b="0" i="0" smtClean="0">
                                <a:latin typeface="Cambria Math"/>
                              </a:rPr>
                              <m:t>B</m:t>
                            </m:r>
                          </m:sup>
                        </m:sSup>
                      </m:e>
                    </m:d>
                    <m:r>
                      <a:rPr lang="en-US" sz="2000">
                        <a:latin typeface="Cambria Math"/>
                      </a:rPr>
                      <m:t>=0</m:t>
                    </m:r>
                  </m:oMath>
                </a14:m>
                <a:r>
                  <a:rPr lang="en-US" sz="2000" dirty="0"/>
                  <a:t> for t&gt;=3 and all 2&lt;=k&lt;=</a:t>
                </a:r>
                <a:r>
                  <a:rPr lang="en-US" sz="2000" dirty="0" smtClean="0"/>
                  <a:t>t-1</a:t>
                </a:r>
              </a:p>
              <a:p>
                <a:pPr marL="0" indent="0" algn="ctr">
                  <a:buNone/>
                </a:pPr>
                <a:r>
                  <a:rPr lang="en-US" sz="2000" dirty="0" smtClean="0"/>
                  <a:t>                        </a:t>
                </a:r>
                <a14:m>
                  <m:oMath xmlns:m="http://schemas.openxmlformats.org/officeDocument/2006/math">
                    <m:d>
                      <m:dPr>
                        <m:begChr m:val="["/>
                        <m:endChr m:val="]"/>
                        <m:ctrlPr>
                          <a:rPr lang="en-US" sz="2000" i="1">
                            <a:latin typeface="Cambria Math" panose="02040503050406030204" pitchFamily="18" charset="0"/>
                          </a:rPr>
                        </m:ctrlPr>
                      </m:dPr>
                      <m:e>
                        <m:sSubSup>
                          <m:sSubSupPr>
                            <m:ctrlPr>
                              <a:rPr lang="en-US" sz="2000" i="1">
                                <a:latin typeface="Cambria Math" panose="02040503050406030204" pitchFamily="18" charset="0"/>
                              </a:rPr>
                            </m:ctrlPr>
                          </m:sSubSupPr>
                          <m:e>
                            <m:r>
                              <m:rPr>
                                <m:sty m:val="p"/>
                              </m:rPr>
                              <a:rPr lang="en-US" sz="2000">
                                <a:latin typeface="Cambria Math"/>
                              </a:rPr>
                              <m:t>R</m:t>
                            </m:r>
                          </m:e>
                          <m:sub>
                            <m:r>
                              <m:rPr>
                                <m:sty m:val="p"/>
                              </m:rPr>
                              <a:rPr lang="en-US" sz="2000">
                                <a:latin typeface="Cambria Math"/>
                              </a:rPr>
                              <m:t>it</m:t>
                            </m:r>
                            <m:r>
                              <a:rPr lang="en-US" sz="2000" i="1">
                                <a:latin typeface="Cambria Math"/>
                              </a:rPr>
                              <m:t>−</m:t>
                            </m:r>
                            <m:r>
                              <m:rPr>
                                <m:sty m:val="p"/>
                              </m:rPr>
                              <a:rPr lang="en-US" sz="2000">
                                <a:latin typeface="Cambria Math"/>
                              </a:rPr>
                              <m:t>k</m:t>
                            </m:r>
                          </m:sub>
                          <m:sup>
                            <m:r>
                              <a:rPr lang="en-US" sz="2000" i="1">
                                <a:latin typeface="Cambria Math"/>
                              </a:rPr>
                              <m:t>′</m:t>
                            </m:r>
                          </m:sup>
                        </m:sSubSup>
                        <m:r>
                          <m:rPr>
                            <m:sty m:val="p"/>
                          </m:rPr>
                          <a:rPr lang="en-US" sz="2000">
                            <a:latin typeface="Cambria Math"/>
                          </a:rPr>
                          <m:t>Δ</m:t>
                        </m:r>
                        <m:sSup>
                          <m:sSupPr>
                            <m:ctrlPr>
                              <a:rPr lang="en-US" sz="2000" i="1">
                                <a:latin typeface="Cambria Math" panose="02040503050406030204" pitchFamily="18" charset="0"/>
                              </a:rPr>
                            </m:ctrlPr>
                          </m:sSupPr>
                          <m:e>
                            <m:sSub>
                              <m:sSubPr>
                                <m:ctrlPr>
                                  <a:rPr lang="en-US" sz="2000" i="1">
                                    <a:latin typeface="Cambria Math" panose="02040503050406030204" pitchFamily="18" charset="0"/>
                                  </a:rPr>
                                </m:ctrlPr>
                              </m:sSubPr>
                              <m:e>
                                <m:r>
                                  <m:rPr>
                                    <m:sty m:val="p"/>
                                  </m:rPr>
                                  <a:rPr lang="en-US" sz="2000">
                                    <a:latin typeface="Cambria Math"/>
                                  </a:rPr>
                                  <m:t>ϵ</m:t>
                                </m:r>
                              </m:e>
                              <m:sub>
                                <m:r>
                                  <m:rPr>
                                    <m:sty m:val="p"/>
                                  </m:rPr>
                                  <a:rPr lang="en-US" sz="2000">
                                    <a:latin typeface="Cambria Math"/>
                                  </a:rPr>
                                  <m:t>it</m:t>
                                </m:r>
                              </m:sub>
                            </m:sSub>
                          </m:e>
                          <m:sup>
                            <m:r>
                              <m:rPr>
                                <m:sty m:val="p"/>
                              </m:rPr>
                              <a:rPr lang="en-US" sz="2000">
                                <a:latin typeface="Cambria Math"/>
                              </a:rPr>
                              <m:t>j</m:t>
                            </m:r>
                          </m:sup>
                        </m:sSup>
                      </m:e>
                    </m:d>
                    <m:r>
                      <a:rPr lang="en-US" sz="2000">
                        <a:latin typeface="Cambria Math"/>
                      </a:rPr>
                      <m:t>=0</m:t>
                    </m:r>
                  </m:oMath>
                </a14:m>
                <a:r>
                  <a:rPr lang="en-US" sz="2000" dirty="0"/>
                  <a:t> for t&gt;=3 and all 2&lt;=k&lt;=t-1 and </a:t>
                </a:r>
                <a:r>
                  <a:rPr lang="en-US" sz="2000" dirty="0" smtClean="0"/>
                  <a:t>j=</a:t>
                </a:r>
                <a:r>
                  <a:rPr lang="en-US" sz="2000" dirty="0" err="1" smtClean="0"/>
                  <a:t>H,Q,B,b</a:t>
                </a:r>
                <a:r>
                  <a:rPr lang="en-US" sz="2000" dirty="0" smtClean="0"/>
                  <a:t> </a:t>
                </a:r>
                <a:endParaRPr lang="en-US" sz="2000" dirty="0"/>
              </a:p>
              <a:p>
                <a:pPr marL="0" indent="0" algn="ctr">
                  <a:buNone/>
                </a:pPr>
                <a:endParaRPr lang="en-US" sz="2000" dirty="0"/>
              </a:p>
              <a:p>
                <a:pPr marL="0" indent="0" algn="ctr">
                  <a:buNone/>
                </a:pPr>
                <a:endParaRPr lang="en-US" sz="2000" dirty="0"/>
              </a:p>
              <a:p>
                <a:pPr marL="0" indent="0" algn="ctr">
                  <a:buNone/>
                </a:pPr>
                <a:endParaRPr lang="en-US" sz="2000" dirty="0"/>
              </a:p>
              <a:p>
                <a:pPr marL="0" indent="0" algn="ctr">
                  <a:buNone/>
                </a:pPr>
                <a:endParaRPr lang="en-US" sz="2000" dirty="0"/>
              </a:p>
            </p:txBody>
          </p:sp>
        </mc:Choice>
        <mc:Fallback xmlns="">
          <p:sp>
            <p:nvSpPr>
              <p:cNvPr id="9" name="Content Placeholder 3"/>
              <p:cNvSpPr txBox="1">
                <a:spLocks noRot="1" noChangeAspect="1" noMove="1" noResize="1" noEditPoints="1" noAdjustHandles="1" noChangeArrowheads="1" noChangeShapeType="1" noTextEdit="1"/>
              </p:cNvSpPr>
              <p:nvPr/>
            </p:nvSpPr>
            <p:spPr>
              <a:xfrm>
                <a:off x="1131983" y="1448968"/>
                <a:ext cx="9144000" cy="2432641"/>
              </a:xfrm>
              <a:prstGeom prst="rect">
                <a:avLst/>
              </a:prstGeom>
              <a:blipFill rotWithShape="0">
                <a:blip r:embed="rId2"/>
                <a:stretch>
                  <a:fillRect t="-1504"/>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5" name="Content Placeholder 3"/>
              <p:cNvSpPr txBox="1">
                <a:spLocks/>
              </p:cNvSpPr>
              <p:nvPr/>
            </p:nvSpPr>
            <p:spPr>
              <a:xfrm>
                <a:off x="838200" y="4070296"/>
                <a:ext cx="9067800" cy="2267639"/>
              </a:xfrm>
              <a:prstGeom prst="rect">
                <a:avLst/>
              </a:prstGeom>
            </p:spPr>
            <p:txBody>
              <a:bodyPr vert="horz" lIns="91440" tIns="45720" rIns="91440" bIns="45720" rtlCol="0">
                <a:noAutofit/>
              </a:bodyPr>
              <a:lst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a:lstStyle>
              <a:p>
                <a:pPr marL="0" indent="0" algn="ctr">
                  <a:buNone/>
                </a:pPr>
                <a:r>
                  <a:rPr lang="en-US" sz="2000" dirty="0" smtClean="0"/>
                  <a:t>Moment </a:t>
                </a:r>
                <a:r>
                  <a:rPr lang="en-US" sz="2000" dirty="0"/>
                  <a:t>conditions for </a:t>
                </a:r>
                <a:r>
                  <a:rPr lang="en-US" sz="2000" dirty="0" smtClean="0"/>
                  <a:t>model in levels:</a:t>
                </a:r>
                <a:endParaRPr lang="en-US" sz="2000" dirty="0"/>
              </a:p>
              <a:p>
                <a:pPr marL="0" indent="0" algn="ctr">
                  <a:buNone/>
                </a:pPr>
                <a14:m>
                  <m:oMath xmlns:m="http://schemas.openxmlformats.org/officeDocument/2006/math">
                    <m:d>
                      <m:dPr>
                        <m:begChr m:val="["/>
                        <m:endChr m:val="]"/>
                        <m:ctrlPr>
                          <a:rPr lang="en-US" sz="2000" i="1">
                            <a:latin typeface="Cambria Math" panose="02040503050406030204" pitchFamily="18" charset="0"/>
                          </a:rPr>
                        </m:ctrlPr>
                      </m:dPr>
                      <m:e>
                        <m:sSubSup>
                          <m:sSubSupPr>
                            <m:ctrlPr>
                              <a:rPr lang="en-US" sz="2000" i="1">
                                <a:latin typeface="Cambria Math" panose="02040503050406030204" pitchFamily="18" charset="0"/>
                              </a:rPr>
                            </m:ctrlPr>
                          </m:sSubSupPr>
                          <m:e>
                            <m:r>
                              <m:rPr>
                                <m:sty m:val="p"/>
                              </m:rPr>
                              <a:rPr lang="en-US" sz="2000">
                                <a:latin typeface="Cambria Math"/>
                              </a:rPr>
                              <m:t>ΔH</m:t>
                            </m:r>
                          </m:e>
                          <m:sub>
                            <m:r>
                              <m:rPr>
                                <m:sty m:val="p"/>
                              </m:rPr>
                              <a:rPr lang="en-US" sz="2000">
                                <a:latin typeface="Cambria Math"/>
                              </a:rPr>
                              <m:t>it</m:t>
                            </m:r>
                            <m:r>
                              <a:rPr lang="en-US" sz="2000" i="1">
                                <a:latin typeface="Cambria Math"/>
                              </a:rPr>
                              <m:t>−</m:t>
                            </m:r>
                            <m:r>
                              <a:rPr lang="en-US" sz="2000">
                                <a:latin typeface="Cambria Math"/>
                              </a:rPr>
                              <m:t>1</m:t>
                            </m:r>
                          </m:sub>
                          <m:sup>
                            <m:r>
                              <a:rPr lang="en-US" sz="2000" i="1">
                                <a:latin typeface="Cambria Math"/>
                              </a:rPr>
                              <m:t>′</m:t>
                            </m:r>
                          </m:sup>
                        </m:sSubSup>
                        <m:sSub>
                          <m:sSubPr>
                            <m:ctrlPr>
                              <a:rPr lang="en-US" sz="2000" i="1">
                                <a:latin typeface="Cambria Math" panose="02040503050406030204" pitchFamily="18" charset="0"/>
                              </a:rPr>
                            </m:ctrlPr>
                          </m:sSubPr>
                          <m:e>
                            <m:r>
                              <a:rPr lang="en-US" sz="2000">
                                <a:latin typeface="Cambria Math"/>
                              </a:rPr>
                              <m:t>(</m:t>
                            </m:r>
                            <m:r>
                              <m:rPr>
                                <m:sty m:val="p"/>
                              </m:rPr>
                              <a:rPr lang="en-US" sz="2000">
                                <a:latin typeface="Cambria Math"/>
                              </a:rPr>
                              <m:t>μ</m:t>
                            </m:r>
                          </m:e>
                          <m:sub>
                            <m:r>
                              <m:rPr>
                                <m:sty m:val="p"/>
                              </m:rPr>
                              <a:rPr lang="en-US" sz="2000">
                                <a:latin typeface="Cambria Math"/>
                              </a:rPr>
                              <m:t>i</m:t>
                            </m:r>
                          </m:sub>
                        </m:sSub>
                        <m:r>
                          <a:rPr lang="en-US" sz="2000">
                            <a:latin typeface="Cambria Math"/>
                          </a:rPr>
                          <m:t>+</m:t>
                        </m:r>
                        <m:sSup>
                          <m:sSupPr>
                            <m:ctrlPr>
                              <a:rPr lang="en-US" sz="2000" i="1">
                                <a:latin typeface="Cambria Math" panose="02040503050406030204" pitchFamily="18" charset="0"/>
                              </a:rPr>
                            </m:ctrlPr>
                          </m:sSupPr>
                          <m:e>
                            <m:sSub>
                              <m:sSubPr>
                                <m:ctrlPr>
                                  <a:rPr lang="en-US" sz="2000" i="1">
                                    <a:latin typeface="Cambria Math" panose="02040503050406030204" pitchFamily="18" charset="0"/>
                                  </a:rPr>
                                </m:ctrlPr>
                              </m:sSubPr>
                              <m:e>
                                <m:r>
                                  <m:rPr>
                                    <m:sty m:val="p"/>
                                  </m:rPr>
                                  <a:rPr lang="en-US" sz="2000">
                                    <a:latin typeface="Cambria Math"/>
                                  </a:rPr>
                                  <m:t>ϵ</m:t>
                                </m:r>
                              </m:e>
                              <m:sub>
                                <m:r>
                                  <m:rPr>
                                    <m:sty m:val="p"/>
                                  </m:rPr>
                                  <a:rPr lang="en-US" sz="2000">
                                    <a:latin typeface="Cambria Math"/>
                                  </a:rPr>
                                  <m:t>it</m:t>
                                </m:r>
                              </m:sub>
                            </m:sSub>
                          </m:e>
                          <m:sup>
                            <m:r>
                              <m:rPr>
                                <m:sty m:val="p"/>
                              </m:rPr>
                              <a:rPr lang="en-US" sz="2000">
                                <a:latin typeface="Cambria Math"/>
                              </a:rPr>
                              <m:t>H</m:t>
                            </m:r>
                          </m:sup>
                        </m:sSup>
                        <m:r>
                          <a:rPr lang="en-US" sz="2000" i="1">
                            <a:latin typeface="Cambria Math"/>
                          </a:rPr>
                          <m:t>)</m:t>
                        </m:r>
                      </m:e>
                    </m:d>
                    <m:r>
                      <a:rPr lang="en-US" sz="2000">
                        <a:latin typeface="Cambria Math"/>
                      </a:rPr>
                      <m:t>=0</m:t>
                    </m:r>
                  </m:oMath>
                </a14:m>
                <a:r>
                  <a:rPr lang="en-US" sz="2000" dirty="0"/>
                  <a:t> for t&gt;=3 </a:t>
                </a:r>
              </a:p>
              <a:p>
                <a:pPr marL="0" indent="0" algn="ctr">
                  <a:buNone/>
                </a:pPr>
                <a14:m>
                  <m:oMath xmlns:m="http://schemas.openxmlformats.org/officeDocument/2006/math">
                    <m:d>
                      <m:dPr>
                        <m:begChr m:val="["/>
                        <m:endChr m:val="]"/>
                        <m:ctrlPr>
                          <a:rPr lang="en-US" sz="2000" i="1">
                            <a:latin typeface="Cambria Math" panose="02040503050406030204" pitchFamily="18" charset="0"/>
                          </a:rPr>
                        </m:ctrlPr>
                      </m:dPr>
                      <m:e>
                        <m:r>
                          <m:rPr>
                            <m:sty m:val="p"/>
                          </m:rPr>
                          <a:rPr lang="en-US" sz="2000">
                            <a:latin typeface="Cambria Math"/>
                          </a:rPr>
                          <m:t>Δ</m:t>
                        </m:r>
                        <m:sSubSup>
                          <m:sSubSupPr>
                            <m:ctrlPr>
                              <a:rPr lang="en-US" sz="2000" i="1">
                                <a:latin typeface="Cambria Math" panose="02040503050406030204" pitchFamily="18" charset="0"/>
                              </a:rPr>
                            </m:ctrlPr>
                          </m:sSubSupPr>
                          <m:e>
                            <m:r>
                              <m:rPr>
                                <m:sty m:val="p"/>
                              </m:rPr>
                              <a:rPr lang="en-US" sz="2000">
                                <a:latin typeface="Cambria Math"/>
                              </a:rPr>
                              <m:t>Q</m:t>
                            </m:r>
                          </m:e>
                          <m:sub>
                            <m:r>
                              <m:rPr>
                                <m:sty m:val="p"/>
                              </m:rPr>
                              <a:rPr lang="en-US" sz="2000">
                                <a:latin typeface="Cambria Math"/>
                              </a:rPr>
                              <m:t>it</m:t>
                            </m:r>
                            <m:r>
                              <a:rPr lang="en-US" sz="2000" i="1">
                                <a:latin typeface="Cambria Math"/>
                              </a:rPr>
                              <m:t>−</m:t>
                            </m:r>
                            <m:r>
                              <a:rPr lang="en-US" sz="2000">
                                <a:latin typeface="Cambria Math"/>
                              </a:rPr>
                              <m:t>1</m:t>
                            </m:r>
                          </m:sub>
                          <m:sup>
                            <m:r>
                              <a:rPr lang="en-US" sz="2000" i="1">
                                <a:latin typeface="Cambria Math"/>
                              </a:rPr>
                              <m:t>′</m:t>
                            </m:r>
                          </m:sup>
                        </m:sSubSup>
                        <m:sSub>
                          <m:sSubPr>
                            <m:ctrlPr>
                              <a:rPr lang="en-US" sz="2000" i="1">
                                <a:latin typeface="Cambria Math" panose="02040503050406030204" pitchFamily="18" charset="0"/>
                              </a:rPr>
                            </m:ctrlPr>
                          </m:sSubPr>
                          <m:e>
                            <m:r>
                              <a:rPr lang="en-US" sz="2000">
                                <a:latin typeface="Cambria Math"/>
                              </a:rPr>
                              <m:t>(</m:t>
                            </m:r>
                            <m:r>
                              <m:rPr>
                                <m:sty m:val="p"/>
                              </m:rPr>
                              <a:rPr lang="en-US" sz="2000">
                                <a:latin typeface="Cambria Math"/>
                              </a:rPr>
                              <m:t>μ</m:t>
                            </m:r>
                          </m:e>
                          <m:sub>
                            <m:r>
                              <m:rPr>
                                <m:sty m:val="p"/>
                              </m:rPr>
                              <a:rPr lang="en-US" sz="2000">
                                <a:latin typeface="Cambria Math"/>
                              </a:rPr>
                              <m:t>i</m:t>
                            </m:r>
                          </m:sub>
                        </m:sSub>
                        <m:r>
                          <a:rPr lang="en-US" sz="2000">
                            <a:latin typeface="Cambria Math"/>
                          </a:rPr>
                          <m:t>+</m:t>
                        </m:r>
                        <m:sSup>
                          <m:sSupPr>
                            <m:ctrlPr>
                              <a:rPr lang="en-US" sz="2000" i="1">
                                <a:latin typeface="Cambria Math" panose="02040503050406030204" pitchFamily="18" charset="0"/>
                              </a:rPr>
                            </m:ctrlPr>
                          </m:sSupPr>
                          <m:e>
                            <m:sSub>
                              <m:sSubPr>
                                <m:ctrlPr>
                                  <a:rPr lang="en-US" sz="2000" i="1">
                                    <a:latin typeface="Cambria Math" panose="02040503050406030204" pitchFamily="18" charset="0"/>
                                  </a:rPr>
                                </m:ctrlPr>
                              </m:sSubPr>
                              <m:e>
                                <m:r>
                                  <m:rPr>
                                    <m:sty m:val="p"/>
                                  </m:rPr>
                                  <a:rPr lang="en-US" sz="2000">
                                    <a:latin typeface="Cambria Math"/>
                                  </a:rPr>
                                  <m:t>ϵ</m:t>
                                </m:r>
                              </m:e>
                              <m:sub>
                                <m:r>
                                  <m:rPr>
                                    <m:sty m:val="p"/>
                                  </m:rPr>
                                  <a:rPr lang="en-US" sz="2000">
                                    <a:latin typeface="Cambria Math"/>
                                  </a:rPr>
                                  <m:t>it</m:t>
                                </m:r>
                              </m:sub>
                            </m:sSub>
                          </m:e>
                          <m:sup>
                            <m:r>
                              <m:rPr>
                                <m:sty m:val="p"/>
                              </m:rPr>
                              <a:rPr lang="en-US" sz="2000">
                                <a:latin typeface="Cambria Math"/>
                              </a:rPr>
                              <m:t>Q</m:t>
                            </m:r>
                          </m:sup>
                        </m:sSup>
                        <m:r>
                          <a:rPr lang="en-US" sz="2000" i="1">
                            <a:latin typeface="Cambria Math"/>
                          </a:rPr>
                          <m:t>)</m:t>
                        </m:r>
                      </m:e>
                    </m:d>
                    <m:r>
                      <a:rPr lang="en-US" sz="2000">
                        <a:latin typeface="Cambria Math"/>
                      </a:rPr>
                      <m:t>=0</m:t>
                    </m:r>
                  </m:oMath>
                </a14:m>
                <a:r>
                  <a:rPr lang="en-US" sz="2000" dirty="0"/>
                  <a:t> for t&gt;=</a:t>
                </a:r>
                <a:r>
                  <a:rPr lang="en-US" sz="2000" dirty="0" smtClean="0"/>
                  <a:t>3</a:t>
                </a:r>
              </a:p>
              <a:p>
                <a:pPr marL="0" indent="0" algn="ctr">
                  <a:buNone/>
                </a:pPr>
                <a14:m>
                  <m:oMath xmlns:m="http://schemas.openxmlformats.org/officeDocument/2006/math">
                    <m:d>
                      <m:dPr>
                        <m:begChr m:val="["/>
                        <m:endChr m:val="]"/>
                        <m:ctrlPr>
                          <a:rPr lang="en-US" sz="2000" i="1">
                            <a:latin typeface="Cambria Math" panose="02040503050406030204" pitchFamily="18" charset="0"/>
                          </a:rPr>
                        </m:ctrlPr>
                      </m:dPr>
                      <m:e>
                        <m:r>
                          <m:rPr>
                            <m:sty m:val="p"/>
                          </m:rPr>
                          <a:rPr lang="en-US" sz="2000">
                            <a:latin typeface="Cambria Math"/>
                          </a:rPr>
                          <m:t>Δ</m:t>
                        </m:r>
                        <m:sSubSup>
                          <m:sSubSupPr>
                            <m:ctrlPr>
                              <a:rPr lang="en-US" sz="2000" i="1">
                                <a:latin typeface="Cambria Math" panose="02040503050406030204" pitchFamily="18" charset="0"/>
                              </a:rPr>
                            </m:ctrlPr>
                          </m:sSubSupPr>
                          <m:e>
                            <m:r>
                              <m:rPr>
                                <m:sty m:val="p"/>
                              </m:rPr>
                              <a:rPr lang="en-US" sz="2000" b="0" i="0" smtClean="0">
                                <a:latin typeface="Cambria Math"/>
                              </a:rPr>
                              <m:t>B</m:t>
                            </m:r>
                          </m:e>
                          <m:sub>
                            <m:r>
                              <m:rPr>
                                <m:sty m:val="p"/>
                              </m:rPr>
                              <a:rPr lang="en-US" sz="2000">
                                <a:latin typeface="Cambria Math"/>
                              </a:rPr>
                              <m:t>it</m:t>
                            </m:r>
                            <m:r>
                              <a:rPr lang="en-US" sz="2000" i="1">
                                <a:latin typeface="Cambria Math"/>
                              </a:rPr>
                              <m:t>−</m:t>
                            </m:r>
                            <m:r>
                              <a:rPr lang="en-US" sz="2000">
                                <a:latin typeface="Cambria Math"/>
                              </a:rPr>
                              <m:t>1</m:t>
                            </m:r>
                          </m:sub>
                          <m:sup>
                            <m:r>
                              <a:rPr lang="en-US" sz="2000" i="1">
                                <a:latin typeface="Cambria Math"/>
                              </a:rPr>
                              <m:t>′</m:t>
                            </m:r>
                          </m:sup>
                        </m:sSubSup>
                        <m:sSub>
                          <m:sSubPr>
                            <m:ctrlPr>
                              <a:rPr lang="en-US" sz="2000" i="1">
                                <a:latin typeface="Cambria Math" panose="02040503050406030204" pitchFamily="18" charset="0"/>
                              </a:rPr>
                            </m:ctrlPr>
                          </m:sSubPr>
                          <m:e>
                            <m:r>
                              <a:rPr lang="en-US" sz="2000">
                                <a:latin typeface="Cambria Math"/>
                              </a:rPr>
                              <m:t>(</m:t>
                            </m:r>
                            <m:r>
                              <m:rPr>
                                <m:sty m:val="p"/>
                              </m:rPr>
                              <a:rPr lang="en-US" sz="2000">
                                <a:latin typeface="Cambria Math"/>
                              </a:rPr>
                              <m:t>μ</m:t>
                            </m:r>
                          </m:e>
                          <m:sub>
                            <m:r>
                              <m:rPr>
                                <m:sty m:val="p"/>
                              </m:rPr>
                              <a:rPr lang="en-US" sz="2000">
                                <a:latin typeface="Cambria Math"/>
                              </a:rPr>
                              <m:t>i</m:t>
                            </m:r>
                          </m:sub>
                        </m:sSub>
                        <m:r>
                          <a:rPr lang="en-US" sz="2000">
                            <a:latin typeface="Cambria Math"/>
                          </a:rPr>
                          <m:t>+</m:t>
                        </m:r>
                        <m:sSup>
                          <m:sSupPr>
                            <m:ctrlPr>
                              <a:rPr lang="en-US" sz="2000" i="1">
                                <a:latin typeface="Cambria Math" panose="02040503050406030204" pitchFamily="18" charset="0"/>
                              </a:rPr>
                            </m:ctrlPr>
                          </m:sSupPr>
                          <m:e>
                            <m:sSub>
                              <m:sSubPr>
                                <m:ctrlPr>
                                  <a:rPr lang="en-US" sz="2000" i="1">
                                    <a:latin typeface="Cambria Math" panose="02040503050406030204" pitchFamily="18" charset="0"/>
                                  </a:rPr>
                                </m:ctrlPr>
                              </m:sSubPr>
                              <m:e>
                                <m:r>
                                  <m:rPr>
                                    <m:sty m:val="p"/>
                                  </m:rPr>
                                  <a:rPr lang="en-US" sz="2000">
                                    <a:latin typeface="Cambria Math"/>
                                  </a:rPr>
                                  <m:t>ϵ</m:t>
                                </m:r>
                              </m:e>
                              <m:sub>
                                <m:r>
                                  <m:rPr>
                                    <m:sty m:val="p"/>
                                  </m:rPr>
                                  <a:rPr lang="en-US" sz="2000">
                                    <a:latin typeface="Cambria Math"/>
                                  </a:rPr>
                                  <m:t>it</m:t>
                                </m:r>
                              </m:sub>
                            </m:sSub>
                          </m:e>
                          <m:sup>
                            <m:r>
                              <m:rPr>
                                <m:sty m:val="p"/>
                              </m:rPr>
                              <a:rPr lang="en-US" sz="2000" b="0" i="0" smtClean="0">
                                <a:latin typeface="Cambria Math"/>
                              </a:rPr>
                              <m:t>B</m:t>
                            </m:r>
                          </m:sup>
                        </m:sSup>
                        <m:r>
                          <a:rPr lang="en-US" sz="2000" i="1">
                            <a:latin typeface="Cambria Math"/>
                          </a:rPr>
                          <m:t>)</m:t>
                        </m:r>
                      </m:e>
                    </m:d>
                    <m:r>
                      <a:rPr lang="en-US" sz="2000">
                        <a:latin typeface="Cambria Math"/>
                      </a:rPr>
                      <m:t>=0</m:t>
                    </m:r>
                  </m:oMath>
                </a14:m>
                <a:r>
                  <a:rPr lang="en-US" sz="2000" dirty="0"/>
                  <a:t> for t&gt;=</a:t>
                </a:r>
                <a:r>
                  <a:rPr lang="en-US" sz="2000" dirty="0" smtClean="0"/>
                  <a:t>3</a:t>
                </a:r>
              </a:p>
              <a:p>
                <a:pPr marL="0" indent="0" algn="ctr">
                  <a:buNone/>
                </a:pPr>
                <a:r>
                  <a:rPr lang="en-US" sz="2000" dirty="0" smtClean="0"/>
                  <a:t>                      </a:t>
                </a:r>
                <a14:m>
                  <m:oMath xmlns:m="http://schemas.openxmlformats.org/officeDocument/2006/math">
                    <m:r>
                      <a:rPr lang="en-US" sz="2000" b="0" i="0" smtClean="0">
                        <a:latin typeface="Cambria Math" panose="02040503050406030204" pitchFamily="18" charset="0"/>
                      </a:rPr>
                      <m:t>   </m:t>
                    </m:r>
                    <m:d>
                      <m:dPr>
                        <m:begChr m:val="["/>
                        <m:endChr m:val="]"/>
                        <m:ctrlPr>
                          <a:rPr lang="en-US" sz="2000" i="1">
                            <a:latin typeface="Cambria Math" panose="02040503050406030204" pitchFamily="18" charset="0"/>
                          </a:rPr>
                        </m:ctrlPr>
                      </m:dPr>
                      <m:e>
                        <m:r>
                          <m:rPr>
                            <m:sty m:val="p"/>
                          </m:rPr>
                          <a:rPr lang="en-US" sz="2000">
                            <a:latin typeface="Cambria Math"/>
                          </a:rPr>
                          <m:t>Δ</m:t>
                        </m:r>
                        <m:sSubSup>
                          <m:sSubSupPr>
                            <m:ctrlPr>
                              <a:rPr lang="en-US" sz="2000" i="1">
                                <a:latin typeface="Cambria Math" panose="02040503050406030204" pitchFamily="18" charset="0"/>
                              </a:rPr>
                            </m:ctrlPr>
                          </m:sSubSupPr>
                          <m:e>
                            <m:r>
                              <m:rPr>
                                <m:sty m:val="p"/>
                              </m:rPr>
                              <a:rPr lang="en-US" sz="2000">
                                <a:latin typeface="Cambria Math"/>
                              </a:rPr>
                              <m:t>R</m:t>
                            </m:r>
                          </m:e>
                          <m:sub>
                            <m:r>
                              <m:rPr>
                                <m:sty m:val="p"/>
                              </m:rPr>
                              <a:rPr lang="en-US" sz="2000">
                                <a:latin typeface="Cambria Math"/>
                              </a:rPr>
                              <m:t>it</m:t>
                            </m:r>
                            <m:r>
                              <a:rPr lang="en-US" sz="2000" i="1">
                                <a:latin typeface="Cambria Math"/>
                              </a:rPr>
                              <m:t>−</m:t>
                            </m:r>
                            <m:r>
                              <a:rPr lang="en-US" sz="2000">
                                <a:latin typeface="Cambria Math"/>
                              </a:rPr>
                              <m:t>1</m:t>
                            </m:r>
                          </m:sub>
                          <m:sup>
                            <m:r>
                              <a:rPr lang="en-US" sz="2000" i="1">
                                <a:latin typeface="Cambria Math"/>
                              </a:rPr>
                              <m:t>′</m:t>
                            </m:r>
                          </m:sup>
                        </m:sSubSup>
                        <m:sSup>
                          <m:sSupPr>
                            <m:ctrlPr>
                              <a:rPr lang="en-US" sz="2000" i="1">
                                <a:latin typeface="Cambria Math" panose="02040503050406030204" pitchFamily="18" charset="0"/>
                              </a:rPr>
                            </m:ctrlPr>
                          </m:sSupPr>
                          <m:e>
                            <m:r>
                              <a:rPr lang="en-US" sz="2000" i="1">
                                <a:latin typeface="Cambria Math"/>
                              </a:rPr>
                              <m:t>(</m:t>
                            </m:r>
                            <m:sSub>
                              <m:sSubPr>
                                <m:ctrlPr>
                                  <a:rPr lang="en-US" sz="2000" i="1">
                                    <a:latin typeface="Cambria Math" panose="02040503050406030204" pitchFamily="18" charset="0"/>
                                  </a:rPr>
                                </m:ctrlPr>
                              </m:sSubPr>
                              <m:e>
                                <m:r>
                                  <m:rPr>
                                    <m:sty m:val="p"/>
                                  </m:rPr>
                                  <a:rPr lang="en-US" sz="2000">
                                    <a:latin typeface="Cambria Math"/>
                                  </a:rPr>
                                  <m:t>μ</m:t>
                                </m:r>
                              </m:e>
                              <m:sub>
                                <m:r>
                                  <m:rPr>
                                    <m:sty m:val="p"/>
                                  </m:rPr>
                                  <a:rPr lang="en-US" sz="2000">
                                    <a:latin typeface="Cambria Math"/>
                                  </a:rPr>
                                  <m:t>i</m:t>
                                </m:r>
                              </m:sub>
                            </m:sSub>
                          </m:e>
                          <m:sup>
                            <m:r>
                              <m:rPr>
                                <m:sty m:val="p"/>
                              </m:rPr>
                              <a:rPr lang="en-US" sz="2000">
                                <a:latin typeface="Cambria Math"/>
                              </a:rPr>
                              <m:t>j</m:t>
                            </m:r>
                          </m:sup>
                        </m:sSup>
                        <m:r>
                          <a:rPr lang="en-US" sz="2000">
                            <a:latin typeface="Cambria Math"/>
                          </a:rPr>
                          <m:t>+</m:t>
                        </m:r>
                        <m:sSup>
                          <m:sSupPr>
                            <m:ctrlPr>
                              <a:rPr lang="en-US" sz="2000" i="1">
                                <a:latin typeface="Cambria Math" panose="02040503050406030204" pitchFamily="18" charset="0"/>
                              </a:rPr>
                            </m:ctrlPr>
                          </m:sSupPr>
                          <m:e>
                            <m:sSub>
                              <m:sSubPr>
                                <m:ctrlPr>
                                  <a:rPr lang="en-US" sz="2000" i="1">
                                    <a:latin typeface="Cambria Math" panose="02040503050406030204" pitchFamily="18" charset="0"/>
                                  </a:rPr>
                                </m:ctrlPr>
                              </m:sSubPr>
                              <m:e>
                                <m:r>
                                  <m:rPr>
                                    <m:sty m:val="p"/>
                                  </m:rPr>
                                  <a:rPr lang="en-US" sz="2000">
                                    <a:latin typeface="Cambria Math"/>
                                  </a:rPr>
                                  <m:t>ϵ</m:t>
                                </m:r>
                              </m:e>
                              <m:sub>
                                <m:r>
                                  <m:rPr>
                                    <m:sty m:val="p"/>
                                  </m:rPr>
                                  <a:rPr lang="en-US" sz="2000">
                                    <a:latin typeface="Cambria Math"/>
                                  </a:rPr>
                                  <m:t>it</m:t>
                                </m:r>
                              </m:sub>
                            </m:sSub>
                          </m:e>
                          <m:sup>
                            <m:r>
                              <m:rPr>
                                <m:sty m:val="p"/>
                              </m:rPr>
                              <a:rPr lang="en-US" sz="2000">
                                <a:latin typeface="Cambria Math"/>
                              </a:rPr>
                              <m:t>j</m:t>
                            </m:r>
                          </m:sup>
                        </m:sSup>
                        <m:r>
                          <a:rPr lang="en-US" sz="2000" i="1">
                            <a:latin typeface="Cambria Math"/>
                          </a:rPr>
                          <m:t>)</m:t>
                        </m:r>
                      </m:e>
                    </m:d>
                    <m:r>
                      <a:rPr lang="en-US" sz="2000">
                        <a:latin typeface="Cambria Math"/>
                      </a:rPr>
                      <m:t>=0</m:t>
                    </m:r>
                  </m:oMath>
                </a14:m>
                <a:r>
                  <a:rPr lang="en-US" sz="2000" dirty="0"/>
                  <a:t> for t&gt;=3 and </a:t>
                </a:r>
                <a:r>
                  <a:rPr lang="en-US" sz="2000" dirty="0" smtClean="0"/>
                  <a:t>j=</a:t>
                </a:r>
                <a:r>
                  <a:rPr lang="en-US" sz="2000" dirty="0" err="1" smtClean="0"/>
                  <a:t>H,Q,B,b</a:t>
                </a:r>
                <a:endParaRPr lang="en-US" sz="2000" dirty="0"/>
              </a:p>
              <a:p>
                <a:pPr marL="0" indent="0" algn="ctr">
                  <a:buNone/>
                </a:pPr>
                <a:endParaRPr lang="en-US" sz="2000" dirty="0"/>
              </a:p>
              <a:p>
                <a:pPr marL="0" indent="0" algn="ctr">
                  <a:buNone/>
                </a:pPr>
                <a:endParaRPr lang="en-US" sz="2000" dirty="0"/>
              </a:p>
              <a:p>
                <a:pPr marL="0" indent="0" algn="ctr">
                  <a:buNone/>
                </a:pPr>
                <a:endParaRPr lang="en-US" sz="2000" dirty="0"/>
              </a:p>
              <a:p>
                <a:pPr marL="0" indent="0" algn="ctr">
                  <a:buNone/>
                </a:pPr>
                <a:endParaRPr lang="en-US" sz="2000" dirty="0"/>
              </a:p>
            </p:txBody>
          </p:sp>
        </mc:Choice>
        <mc:Fallback xmlns="">
          <p:sp>
            <p:nvSpPr>
              <p:cNvPr id="5" name="Content Placeholder 3"/>
              <p:cNvSpPr txBox="1">
                <a:spLocks noRot="1" noChangeAspect="1" noMove="1" noResize="1" noEditPoints="1" noAdjustHandles="1" noChangeArrowheads="1" noChangeShapeType="1" noTextEdit="1"/>
              </p:cNvSpPr>
              <p:nvPr/>
            </p:nvSpPr>
            <p:spPr>
              <a:xfrm>
                <a:off x="838200" y="4070296"/>
                <a:ext cx="9067800" cy="2267639"/>
              </a:xfrm>
              <a:prstGeom prst="rect">
                <a:avLst/>
              </a:prstGeom>
              <a:blipFill rotWithShape="0">
                <a:blip r:embed="rId3"/>
                <a:stretch>
                  <a:fillRect t="-1613"/>
                </a:stretch>
              </a:blipFill>
            </p:spPr>
            <p:txBody>
              <a:bodyPr/>
              <a:lstStyle/>
              <a:p>
                <a:r>
                  <a:rPr lang="en-US">
                    <a:noFill/>
                  </a:rPr>
                  <a:t> </a:t>
                </a:r>
              </a:p>
            </p:txBody>
          </p:sp>
        </mc:Fallback>
      </mc:AlternateContent>
      <p:sp>
        <p:nvSpPr>
          <p:cNvPr id="8" name="Title 1"/>
          <p:cNvSpPr>
            <a:spLocks noGrp="1"/>
          </p:cNvSpPr>
          <p:nvPr>
            <p:ph type="title"/>
          </p:nvPr>
        </p:nvSpPr>
        <p:spPr>
          <a:xfrm>
            <a:off x="609600" y="531380"/>
            <a:ext cx="10515600" cy="653184"/>
          </a:xfrm>
        </p:spPr>
        <p:txBody>
          <a:bodyPr>
            <a:normAutofit/>
          </a:bodyPr>
          <a:lstStyle/>
          <a:p>
            <a:r>
              <a:rPr lang="en-US" sz="3200" b="1" dirty="0" smtClean="0"/>
              <a:t>Empirical Model: </a:t>
            </a:r>
            <a:r>
              <a:rPr lang="en-US" sz="3200" b="1" dirty="0"/>
              <a:t>Estimation using Two-step system GMM</a:t>
            </a:r>
          </a:p>
        </p:txBody>
      </p:sp>
    </p:spTree>
    <p:extLst>
      <p:ext uri="{BB962C8B-B14F-4D97-AF65-F5344CB8AC3E}">
        <p14:creationId xmlns:p14="http://schemas.microsoft.com/office/powerpoint/2010/main" val="7458939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5"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p:txBody>
          <a:bodyPr>
            <a:normAutofit/>
          </a:bodyPr>
          <a:lstStyle/>
          <a:p>
            <a:endParaRPr lang="en-US" dirty="0" smtClean="0"/>
          </a:p>
          <a:p>
            <a:endParaRPr lang="en-US" dirty="0"/>
          </a:p>
          <a:p>
            <a:endParaRPr lang="en-US" dirty="0"/>
          </a:p>
          <a:p>
            <a:pPr marL="0" indent="0">
              <a:buNone/>
            </a:pPr>
            <a:endParaRPr lang="en-US" i="1" dirty="0" smtClean="0"/>
          </a:p>
        </p:txBody>
      </p:sp>
      <p:sp>
        <p:nvSpPr>
          <p:cNvPr id="9" name="Content Placeholder 3"/>
          <p:cNvSpPr txBox="1">
            <a:spLocks/>
          </p:cNvSpPr>
          <p:nvPr/>
        </p:nvSpPr>
        <p:spPr>
          <a:xfrm>
            <a:off x="838200" y="1309422"/>
            <a:ext cx="10101549" cy="5267648"/>
          </a:xfrm>
          <a:prstGeom prst="rect">
            <a:avLst/>
          </a:prstGeom>
        </p:spPr>
        <p:txBody>
          <a:bodyPr vert="horz" lIns="91440" tIns="45720" rIns="91440" bIns="45720" rtlCol="0">
            <a:noAutofit/>
          </a:bodyPr>
          <a:lst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a:lstStyle>
          <a:p>
            <a:pPr marL="0" indent="0">
              <a:buNone/>
            </a:pPr>
            <a:r>
              <a:rPr lang="en-US" sz="2200" b="1" dirty="0"/>
              <a:t>Two step system </a:t>
            </a:r>
            <a:r>
              <a:rPr lang="en-US" sz="2200" b="1" dirty="0" smtClean="0"/>
              <a:t>GMM</a:t>
            </a:r>
            <a:endParaRPr lang="en-US" sz="2200" i="1" dirty="0"/>
          </a:p>
          <a:p>
            <a:pPr>
              <a:buClrTx/>
            </a:pPr>
            <a:r>
              <a:rPr lang="en-US" sz="2200" dirty="0" smtClean="0"/>
              <a:t>Estimate the model in differences </a:t>
            </a:r>
            <a:r>
              <a:rPr lang="en-US" sz="2200" dirty="0"/>
              <a:t>and </a:t>
            </a:r>
            <a:r>
              <a:rPr lang="en-US" sz="2200" dirty="0" smtClean="0"/>
              <a:t>levels jointly, for each outcome, using </a:t>
            </a:r>
            <a:r>
              <a:rPr lang="en-US" sz="2200" dirty="0"/>
              <a:t>moment conditions of lagged differences as instruments for the level equation </a:t>
            </a:r>
            <a:r>
              <a:rPr lang="en-US" sz="2200" dirty="0" smtClean="0"/>
              <a:t>and moment </a:t>
            </a:r>
            <a:r>
              <a:rPr lang="en-US" sz="2200" dirty="0"/>
              <a:t>conditions of lagged levels as instruments for the first difference equation. </a:t>
            </a:r>
          </a:p>
          <a:p>
            <a:pPr marL="0" indent="0">
              <a:spcBef>
                <a:spcPts val="0"/>
              </a:spcBef>
              <a:buNone/>
            </a:pPr>
            <a:endParaRPr lang="en-US" sz="2200" dirty="0"/>
          </a:p>
          <a:p>
            <a:pPr>
              <a:buClrTx/>
            </a:pPr>
            <a:r>
              <a:rPr lang="en-US" sz="2200" dirty="0" smtClean="0"/>
              <a:t>Address any additional correlation </a:t>
            </a:r>
            <a:r>
              <a:rPr lang="en-US" sz="2200" dirty="0"/>
              <a:t>between explanatory variables and the error term </a:t>
            </a:r>
            <a:r>
              <a:rPr lang="en-US" sz="2200" dirty="0" smtClean="0"/>
              <a:t>(e.g. time-invariant </a:t>
            </a:r>
            <a:r>
              <a:rPr lang="en-US" sz="2200" dirty="0"/>
              <a:t>in level eqn. and time varying in first difference eqn.) </a:t>
            </a:r>
            <a:r>
              <a:rPr lang="en-US" sz="2200" dirty="0" smtClean="0">
                <a:sym typeface="Symbol"/>
              </a:rPr>
              <a:t>using </a:t>
            </a:r>
            <a:r>
              <a:rPr lang="en-US" sz="2200" dirty="0" smtClean="0"/>
              <a:t>exogenous instruments, in </a:t>
            </a:r>
            <a:r>
              <a:rPr lang="en-US" sz="2200" dirty="0"/>
              <a:t>addition to the GMM style </a:t>
            </a:r>
            <a:r>
              <a:rPr lang="en-US" sz="2200" dirty="0" smtClean="0"/>
              <a:t>instruments, to improve identification.</a:t>
            </a:r>
            <a:endParaRPr lang="en-US" sz="2200" dirty="0"/>
          </a:p>
          <a:p>
            <a:pPr marL="0" indent="0">
              <a:spcBef>
                <a:spcPts val="0"/>
              </a:spcBef>
              <a:buNone/>
            </a:pPr>
            <a:endParaRPr lang="en-US" sz="2200" dirty="0"/>
          </a:p>
          <a:p>
            <a:pPr marL="0" indent="0">
              <a:buNone/>
            </a:pPr>
            <a:r>
              <a:rPr lang="en-US" sz="2200" b="1" dirty="0"/>
              <a:t>Specification </a:t>
            </a:r>
            <a:r>
              <a:rPr lang="en-US" sz="2200" b="1" dirty="0" smtClean="0"/>
              <a:t>tests</a:t>
            </a:r>
            <a:endParaRPr lang="en-US" sz="2200" u="sng" dirty="0"/>
          </a:p>
          <a:p>
            <a:pPr>
              <a:buClrTx/>
            </a:pPr>
            <a:r>
              <a:rPr lang="en-US" sz="2200" dirty="0"/>
              <a:t>Check if second-order autocorrelation exists in the first-differenced errors </a:t>
            </a:r>
          </a:p>
          <a:p>
            <a:pPr>
              <a:buClrTx/>
            </a:pPr>
            <a:r>
              <a:rPr lang="en-US" sz="2200" dirty="0"/>
              <a:t>Check </a:t>
            </a:r>
            <a:r>
              <a:rPr lang="en-US" sz="2200" dirty="0" err="1"/>
              <a:t>Overidentification</a:t>
            </a:r>
            <a:r>
              <a:rPr lang="en-US" sz="2200" dirty="0"/>
              <a:t> (</a:t>
            </a:r>
            <a:r>
              <a:rPr lang="en-US" sz="2200" dirty="0" err="1"/>
              <a:t>Sargan</a:t>
            </a:r>
            <a:r>
              <a:rPr lang="en-US" sz="2200" dirty="0"/>
              <a:t> test)</a:t>
            </a:r>
          </a:p>
          <a:p>
            <a:pPr marL="0" indent="0">
              <a:buNone/>
            </a:pPr>
            <a:endParaRPr lang="en-US" sz="2200" dirty="0"/>
          </a:p>
        </p:txBody>
      </p:sp>
      <p:sp>
        <p:nvSpPr>
          <p:cNvPr id="6" name="Title 1"/>
          <p:cNvSpPr>
            <a:spLocks noGrp="1"/>
          </p:cNvSpPr>
          <p:nvPr>
            <p:ph type="title"/>
          </p:nvPr>
        </p:nvSpPr>
        <p:spPr>
          <a:xfrm>
            <a:off x="609600" y="531380"/>
            <a:ext cx="10515600" cy="653184"/>
          </a:xfrm>
        </p:spPr>
        <p:txBody>
          <a:bodyPr>
            <a:normAutofit/>
          </a:bodyPr>
          <a:lstStyle/>
          <a:p>
            <a:r>
              <a:rPr lang="en-US" sz="3200" b="1" dirty="0" smtClean="0"/>
              <a:t>Empirical Implementation</a:t>
            </a:r>
            <a:endParaRPr lang="en-US" sz="3200" b="1" dirty="0"/>
          </a:p>
        </p:txBody>
      </p:sp>
    </p:spTree>
    <p:extLst>
      <p:ext uri="{BB962C8B-B14F-4D97-AF65-F5344CB8AC3E}">
        <p14:creationId xmlns:p14="http://schemas.microsoft.com/office/powerpoint/2010/main" val="67049984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9">
                                            <p:txEl>
                                              <p:pRg st="1" end="1"/>
                                            </p:txEl>
                                          </p:spTgt>
                                        </p:tgtEl>
                                        <p:attrNameLst>
                                          <p:attrName>style.visibility</p:attrName>
                                        </p:attrNameLst>
                                      </p:cBhvr>
                                      <p:to>
                                        <p:strVal val="visible"/>
                                      </p:to>
                                    </p:set>
                                    <p:animEffect transition="in" filter="fade">
                                      <p:cBhvr>
                                        <p:cTn id="7" dur="500"/>
                                        <p:tgtEl>
                                          <p:spTgt spid="9">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9">
                                            <p:txEl>
                                              <p:pRg st="3" end="3"/>
                                            </p:txEl>
                                          </p:spTgt>
                                        </p:tgtEl>
                                        <p:attrNameLst>
                                          <p:attrName>style.visibility</p:attrName>
                                        </p:attrNameLst>
                                      </p:cBhvr>
                                      <p:to>
                                        <p:strVal val="visible"/>
                                      </p:to>
                                    </p:set>
                                    <p:animEffect transition="in" filter="fade">
                                      <p:cBhvr>
                                        <p:cTn id="12" dur="500"/>
                                        <p:tgtEl>
                                          <p:spTgt spid="9">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9">
                                            <p:txEl>
                                              <p:pRg st="5" end="5"/>
                                            </p:txEl>
                                          </p:spTgt>
                                        </p:tgtEl>
                                        <p:attrNameLst>
                                          <p:attrName>style.visibility</p:attrName>
                                        </p:attrNameLst>
                                      </p:cBhvr>
                                      <p:to>
                                        <p:strVal val="visible"/>
                                      </p:to>
                                    </p:set>
                                    <p:animEffect transition="in" filter="fade">
                                      <p:cBhvr>
                                        <p:cTn id="17" dur="500"/>
                                        <p:tgtEl>
                                          <p:spTgt spid="9">
                                            <p:txEl>
                                              <p:pRg st="5" end="5"/>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9">
                                            <p:txEl>
                                              <p:pRg st="6" end="6"/>
                                            </p:txEl>
                                          </p:spTgt>
                                        </p:tgtEl>
                                        <p:attrNameLst>
                                          <p:attrName>style.visibility</p:attrName>
                                        </p:attrNameLst>
                                      </p:cBhvr>
                                      <p:to>
                                        <p:strVal val="visible"/>
                                      </p:to>
                                    </p:set>
                                    <p:animEffect transition="in" filter="fade">
                                      <p:cBhvr>
                                        <p:cTn id="22" dur="500"/>
                                        <p:tgtEl>
                                          <p:spTgt spid="9">
                                            <p:txEl>
                                              <p:pRg st="6" end="6"/>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9">
                                            <p:txEl>
                                              <p:pRg st="7" end="7"/>
                                            </p:txEl>
                                          </p:spTgt>
                                        </p:tgtEl>
                                        <p:attrNameLst>
                                          <p:attrName>style.visibility</p:attrName>
                                        </p:attrNameLst>
                                      </p:cBhvr>
                                      <p:to>
                                        <p:strVal val="visible"/>
                                      </p:to>
                                    </p:set>
                                    <p:animEffect transition="in" filter="fade">
                                      <p:cBhvr>
                                        <p:cTn id="27" dur="500"/>
                                        <p:tgtEl>
                                          <p:spTgt spid="9">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Content Placeholder 4"/>
          <p:cNvGraphicFramePr>
            <a:graphicFrameLocks noGrp="1"/>
          </p:cNvGraphicFramePr>
          <p:nvPr>
            <p:ph idx="1"/>
            <p:extLst>
              <p:ext uri="{D42A27DB-BD31-4B8C-83A1-F6EECF244321}">
                <p14:modId xmlns:p14="http://schemas.microsoft.com/office/powerpoint/2010/main" val="306088550"/>
              </p:ext>
            </p:extLst>
          </p:nvPr>
        </p:nvGraphicFramePr>
        <p:xfrm>
          <a:off x="345688" y="938772"/>
          <a:ext cx="11653926" cy="4956097"/>
        </p:xfrm>
        <a:graphic>
          <a:graphicData uri="http://schemas.openxmlformats.org/drawingml/2006/table">
            <a:tbl>
              <a:tblPr firstRow="1" firstCol="1" bandRow="1">
                <a:tableStyleId>{5C22544A-7EE6-4342-B048-85BDC9FD1C3A}</a:tableStyleId>
              </a:tblPr>
              <a:tblGrid>
                <a:gridCol w="2090137"/>
                <a:gridCol w="1140740"/>
                <a:gridCol w="1400697"/>
                <a:gridCol w="1145324"/>
                <a:gridCol w="1155284"/>
                <a:gridCol w="1158292"/>
                <a:gridCol w="1075608"/>
                <a:gridCol w="1243922"/>
                <a:gridCol w="1243922"/>
              </a:tblGrid>
              <a:tr h="668785">
                <a:tc>
                  <a:txBody>
                    <a:bodyPr/>
                    <a:lstStyle/>
                    <a:p>
                      <a:pPr marL="0" marR="0" indent="0" algn="l" defTabSz="914400" rtl="0" eaLnBrk="1" fontAlgn="auto" latinLnBrk="0" hangingPunct="1">
                        <a:lnSpc>
                          <a:spcPct val="107000"/>
                        </a:lnSpc>
                        <a:spcBef>
                          <a:spcPts val="0"/>
                        </a:spcBef>
                        <a:spcAft>
                          <a:spcPts val="0"/>
                        </a:spcAft>
                        <a:buClrTx/>
                        <a:buSzTx/>
                        <a:buFontTx/>
                        <a:buNone/>
                        <a:tabLst/>
                        <a:defRPr/>
                      </a:pPr>
                      <a:endParaRPr lang="en-US" sz="1500" dirty="0" smtClean="0">
                        <a:effectLst/>
                        <a:latin typeface="+mn-lt"/>
                      </a:endParaRPr>
                    </a:p>
                    <a:p>
                      <a:pPr marL="0" marR="0" indent="0" algn="l" defTabSz="914400" rtl="0" eaLnBrk="1" fontAlgn="auto" latinLnBrk="0" hangingPunct="1">
                        <a:lnSpc>
                          <a:spcPct val="107000"/>
                        </a:lnSpc>
                        <a:spcBef>
                          <a:spcPts val="0"/>
                        </a:spcBef>
                        <a:spcAft>
                          <a:spcPts val="0"/>
                        </a:spcAft>
                        <a:buClrTx/>
                        <a:buSzTx/>
                        <a:buFontTx/>
                        <a:buNone/>
                        <a:tabLst/>
                        <a:defRPr/>
                      </a:pPr>
                      <a:r>
                        <a:rPr lang="en-US" sz="1500" dirty="0" smtClean="0">
                          <a:effectLst/>
                          <a:latin typeface="+mn-lt"/>
                        </a:rPr>
                        <a:t>Variables</a:t>
                      </a:r>
                      <a:endParaRPr lang="en-US" sz="1500" dirty="0" smtClean="0">
                        <a:effectLst/>
                        <a:latin typeface="+mn-lt"/>
                        <a:ea typeface="Calibri" panose="020F0502020204030204" pitchFamily="34" charset="0"/>
                        <a:cs typeface="Times New Roman" panose="02020603050405020304" pitchFamily="18" charset="0"/>
                      </a:endParaRPr>
                    </a:p>
                  </a:txBody>
                  <a:tcPr marL="48429" marR="48429" marT="0" marB="0" anchor="b">
                    <a:solidFill>
                      <a:schemeClr val="accent1">
                        <a:lumMod val="75000"/>
                      </a:schemeClr>
                    </a:solidFill>
                  </a:tcPr>
                </a:tc>
                <a:tc>
                  <a:txBody>
                    <a:bodyPr/>
                    <a:lstStyle/>
                    <a:p>
                      <a:pPr marL="0" marR="0" algn="ctr">
                        <a:lnSpc>
                          <a:spcPct val="115000"/>
                        </a:lnSpc>
                        <a:spcBef>
                          <a:spcPts val="0"/>
                        </a:spcBef>
                        <a:spcAft>
                          <a:spcPts val="0"/>
                        </a:spcAft>
                      </a:pPr>
                      <a:r>
                        <a:rPr lang="en-US" sz="1500" dirty="0" smtClean="0">
                          <a:effectLst/>
                          <a:latin typeface="+mn-lt"/>
                        </a:rPr>
                        <a:t>RE</a:t>
                      </a:r>
                      <a:r>
                        <a:rPr lang="en-US" sz="1500" baseline="0" dirty="0" smtClean="0">
                          <a:effectLst/>
                          <a:latin typeface="+mn-lt"/>
                        </a:rPr>
                        <a:t> </a:t>
                      </a:r>
                    </a:p>
                    <a:p>
                      <a:pPr marL="0" marR="0" algn="ctr">
                        <a:lnSpc>
                          <a:spcPct val="115000"/>
                        </a:lnSpc>
                        <a:spcBef>
                          <a:spcPts val="0"/>
                        </a:spcBef>
                        <a:spcAft>
                          <a:spcPts val="0"/>
                        </a:spcAft>
                      </a:pPr>
                      <a:r>
                        <a:rPr lang="en-US" sz="1500" baseline="0" dirty="0" smtClean="0">
                          <a:effectLst/>
                          <a:latin typeface="+mn-lt"/>
                        </a:rPr>
                        <a:t>Model 1</a:t>
                      </a:r>
                      <a:endParaRPr lang="en-US" sz="1500" dirty="0">
                        <a:effectLst/>
                        <a:latin typeface="+mn-lt"/>
                        <a:ea typeface="Calibri" panose="020F0502020204030204" pitchFamily="34" charset="0"/>
                        <a:cs typeface="Times New Roman" panose="02020603050405020304" pitchFamily="18" charset="0"/>
                      </a:endParaRPr>
                    </a:p>
                  </a:txBody>
                  <a:tcPr marL="48429" marR="48429" marT="0" marB="0">
                    <a:solidFill>
                      <a:schemeClr val="accent1">
                        <a:lumMod val="75000"/>
                      </a:schemeClr>
                    </a:solidFill>
                  </a:tcPr>
                </a:tc>
                <a:tc>
                  <a:txBody>
                    <a:bodyPr/>
                    <a:lstStyle/>
                    <a:p>
                      <a:pPr marL="0" marR="0" algn="ctr">
                        <a:lnSpc>
                          <a:spcPct val="115000"/>
                        </a:lnSpc>
                        <a:spcBef>
                          <a:spcPts val="0"/>
                        </a:spcBef>
                        <a:spcAft>
                          <a:spcPts val="0"/>
                        </a:spcAft>
                      </a:pPr>
                      <a:r>
                        <a:rPr lang="en-US" sz="1500" dirty="0" smtClean="0">
                          <a:effectLst/>
                          <a:latin typeface="+mn-lt"/>
                        </a:rPr>
                        <a:t>RE</a:t>
                      </a:r>
                      <a:r>
                        <a:rPr lang="en-US" sz="1500" baseline="0" dirty="0" smtClean="0">
                          <a:effectLst/>
                          <a:latin typeface="+mn-lt"/>
                        </a:rPr>
                        <a:t> </a:t>
                      </a:r>
                    </a:p>
                    <a:p>
                      <a:pPr marL="0" marR="0" algn="ctr">
                        <a:lnSpc>
                          <a:spcPct val="115000"/>
                        </a:lnSpc>
                        <a:spcBef>
                          <a:spcPts val="0"/>
                        </a:spcBef>
                        <a:spcAft>
                          <a:spcPts val="0"/>
                        </a:spcAft>
                      </a:pPr>
                      <a:r>
                        <a:rPr lang="en-US" sz="1500" baseline="0" dirty="0" smtClean="0">
                          <a:effectLst/>
                          <a:latin typeface="+mn-lt"/>
                        </a:rPr>
                        <a:t>Model 2</a:t>
                      </a:r>
                      <a:endParaRPr lang="en-US" sz="1500" dirty="0">
                        <a:effectLst/>
                        <a:latin typeface="+mn-lt"/>
                        <a:ea typeface="Calibri" panose="020F0502020204030204" pitchFamily="34" charset="0"/>
                        <a:cs typeface="Times New Roman" panose="02020603050405020304" pitchFamily="18" charset="0"/>
                      </a:endParaRPr>
                    </a:p>
                  </a:txBody>
                  <a:tcPr marL="48429" marR="48429" marT="0" marB="0">
                    <a:solidFill>
                      <a:schemeClr val="accent1">
                        <a:lumMod val="75000"/>
                      </a:schemeClr>
                    </a:solidFill>
                  </a:tcPr>
                </a:tc>
                <a:tc>
                  <a:txBody>
                    <a:bodyPr/>
                    <a:lstStyle/>
                    <a:p>
                      <a:pPr marL="0" marR="0" algn="ctr">
                        <a:lnSpc>
                          <a:spcPct val="115000"/>
                        </a:lnSpc>
                        <a:spcBef>
                          <a:spcPts val="0"/>
                        </a:spcBef>
                        <a:spcAft>
                          <a:spcPts val="0"/>
                        </a:spcAft>
                      </a:pPr>
                      <a:r>
                        <a:rPr lang="en-US" sz="1500" dirty="0" smtClean="0">
                          <a:effectLst/>
                          <a:latin typeface="+mn-lt"/>
                        </a:rPr>
                        <a:t>RE</a:t>
                      </a:r>
                      <a:r>
                        <a:rPr lang="en-US" sz="1500" baseline="0" dirty="0" smtClean="0">
                          <a:effectLst/>
                          <a:latin typeface="+mn-lt"/>
                        </a:rPr>
                        <a:t> </a:t>
                      </a:r>
                    </a:p>
                    <a:p>
                      <a:pPr marL="0" marR="0" algn="ctr">
                        <a:lnSpc>
                          <a:spcPct val="115000"/>
                        </a:lnSpc>
                        <a:spcBef>
                          <a:spcPts val="0"/>
                        </a:spcBef>
                        <a:spcAft>
                          <a:spcPts val="0"/>
                        </a:spcAft>
                      </a:pPr>
                      <a:r>
                        <a:rPr lang="en-US" sz="1500" baseline="0" dirty="0" smtClean="0">
                          <a:effectLst/>
                          <a:latin typeface="+mn-lt"/>
                        </a:rPr>
                        <a:t>Model 3</a:t>
                      </a:r>
                      <a:endParaRPr lang="en-US" sz="1500" dirty="0">
                        <a:effectLst/>
                        <a:latin typeface="+mn-lt"/>
                        <a:ea typeface="Calibri" panose="020F0502020204030204" pitchFamily="34" charset="0"/>
                        <a:cs typeface="Times New Roman" panose="02020603050405020304" pitchFamily="18" charset="0"/>
                      </a:endParaRPr>
                    </a:p>
                  </a:txBody>
                  <a:tcPr marL="48429" marR="48429" marT="0" marB="0">
                    <a:solidFill>
                      <a:schemeClr val="accent1">
                        <a:lumMod val="75000"/>
                      </a:schemeClr>
                    </a:solidFill>
                  </a:tcPr>
                </a:tc>
                <a:tc>
                  <a:txBody>
                    <a:bodyPr/>
                    <a:lstStyle/>
                    <a:p>
                      <a:pPr marL="0" marR="0" algn="ctr">
                        <a:lnSpc>
                          <a:spcPct val="115000"/>
                        </a:lnSpc>
                        <a:spcBef>
                          <a:spcPts val="0"/>
                        </a:spcBef>
                        <a:spcAft>
                          <a:spcPts val="0"/>
                        </a:spcAft>
                      </a:pPr>
                      <a:r>
                        <a:rPr lang="en-US" sz="1500" dirty="0" smtClean="0">
                          <a:effectLst/>
                          <a:latin typeface="+mn-lt"/>
                        </a:rPr>
                        <a:t>FE</a:t>
                      </a:r>
                      <a:r>
                        <a:rPr lang="en-US" sz="1500" baseline="0" dirty="0" smtClean="0">
                          <a:effectLst/>
                          <a:latin typeface="+mn-lt"/>
                        </a:rPr>
                        <a:t> </a:t>
                      </a:r>
                    </a:p>
                    <a:p>
                      <a:pPr marL="0" marR="0" algn="ctr">
                        <a:lnSpc>
                          <a:spcPct val="115000"/>
                        </a:lnSpc>
                        <a:spcBef>
                          <a:spcPts val="0"/>
                        </a:spcBef>
                        <a:spcAft>
                          <a:spcPts val="0"/>
                        </a:spcAft>
                      </a:pPr>
                      <a:r>
                        <a:rPr lang="en-US" sz="1500" baseline="0" dirty="0" smtClean="0">
                          <a:effectLst/>
                          <a:latin typeface="+mn-lt"/>
                        </a:rPr>
                        <a:t>Model 1</a:t>
                      </a:r>
                      <a:endParaRPr lang="en-US" sz="1500" dirty="0">
                        <a:effectLst/>
                        <a:latin typeface="+mn-lt"/>
                        <a:ea typeface="Calibri" panose="020F0502020204030204" pitchFamily="34" charset="0"/>
                        <a:cs typeface="Times New Roman" panose="02020603050405020304" pitchFamily="18" charset="0"/>
                      </a:endParaRPr>
                    </a:p>
                  </a:txBody>
                  <a:tcPr marL="48429" marR="48429" marT="0" marB="0">
                    <a:solidFill>
                      <a:schemeClr val="accent1">
                        <a:lumMod val="75000"/>
                      </a:schemeClr>
                    </a:solidFill>
                  </a:tcPr>
                </a:tc>
                <a:tc>
                  <a:txBody>
                    <a:bodyPr/>
                    <a:lstStyle/>
                    <a:p>
                      <a:pPr marL="0" marR="0" algn="ctr">
                        <a:lnSpc>
                          <a:spcPct val="115000"/>
                        </a:lnSpc>
                        <a:spcBef>
                          <a:spcPts val="0"/>
                        </a:spcBef>
                        <a:spcAft>
                          <a:spcPts val="0"/>
                        </a:spcAft>
                      </a:pPr>
                      <a:r>
                        <a:rPr lang="en-US" sz="1500" dirty="0" smtClean="0">
                          <a:effectLst/>
                          <a:latin typeface="+mn-lt"/>
                        </a:rPr>
                        <a:t>FE</a:t>
                      </a:r>
                      <a:r>
                        <a:rPr lang="en-US" sz="1500" baseline="0" dirty="0" smtClean="0">
                          <a:effectLst/>
                          <a:latin typeface="+mn-lt"/>
                        </a:rPr>
                        <a:t> </a:t>
                      </a:r>
                    </a:p>
                    <a:p>
                      <a:pPr marL="0" marR="0" algn="ctr">
                        <a:lnSpc>
                          <a:spcPct val="115000"/>
                        </a:lnSpc>
                        <a:spcBef>
                          <a:spcPts val="0"/>
                        </a:spcBef>
                        <a:spcAft>
                          <a:spcPts val="0"/>
                        </a:spcAft>
                      </a:pPr>
                      <a:r>
                        <a:rPr lang="en-US" sz="1500" baseline="0" dirty="0" smtClean="0">
                          <a:effectLst/>
                          <a:latin typeface="+mn-lt"/>
                        </a:rPr>
                        <a:t>Model 2</a:t>
                      </a:r>
                      <a:endParaRPr lang="en-US" sz="1500" dirty="0">
                        <a:effectLst/>
                        <a:latin typeface="+mn-lt"/>
                        <a:ea typeface="Calibri" panose="020F0502020204030204" pitchFamily="34" charset="0"/>
                        <a:cs typeface="Times New Roman" panose="02020603050405020304" pitchFamily="18" charset="0"/>
                      </a:endParaRPr>
                    </a:p>
                  </a:txBody>
                  <a:tcPr marL="48429" marR="48429" marT="0" marB="0">
                    <a:solidFill>
                      <a:schemeClr val="accent1">
                        <a:lumMod val="75000"/>
                      </a:schemeClr>
                    </a:solidFill>
                  </a:tcPr>
                </a:tc>
                <a:tc>
                  <a:txBody>
                    <a:bodyPr/>
                    <a:lstStyle/>
                    <a:p>
                      <a:pPr marL="0" marR="0" algn="ctr">
                        <a:lnSpc>
                          <a:spcPct val="115000"/>
                        </a:lnSpc>
                        <a:spcBef>
                          <a:spcPts val="0"/>
                        </a:spcBef>
                        <a:spcAft>
                          <a:spcPts val="0"/>
                        </a:spcAft>
                      </a:pPr>
                      <a:r>
                        <a:rPr lang="en-US" sz="1500" dirty="0" smtClean="0">
                          <a:effectLst/>
                          <a:latin typeface="+mn-lt"/>
                        </a:rPr>
                        <a:t>FE</a:t>
                      </a:r>
                      <a:r>
                        <a:rPr lang="en-US" sz="1500" baseline="0" dirty="0" smtClean="0">
                          <a:effectLst/>
                          <a:latin typeface="+mn-lt"/>
                        </a:rPr>
                        <a:t> </a:t>
                      </a:r>
                    </a:p>
                    <a:p>
                      <a:pPr marL="0" marR="0" algn="ctr">
                        <a:lnSpc>
                          <a:spcPct val="115000"/>
                        </a:lnSpc>
                        <a:spcBef>
                          <a:spcPts val="0"/>
                        </a:spcBef>
                        <a:spcAft>
                          <a:spcPts val="0"/>
                        </a:spcAft>
                      </a:pPr>
                      <a:r>
                        <a:rPr lang="en-US" sz="1500" baseline="0" dirty="0" smtClean="0">
                          <a:effectLst/>
                          <a:latin typeface="+mn-lt"/>
                        </a:rPr>
                        <a:t>Model 3</a:t>
                      </a:r>
                      <a:endParaRPr lang="en-US" sz="1500" dirty="0">
                        <a:effectLst/>
                        <a:latin typeface="+mn-lt"/>
                        <a:ea typeface="Calibri" panose="020F0502020204030204" pitchFamily="34" charset="0"/>
                        <a:cs typeface="Times New Roman" panose="02020603050405020304" pitchFamily="18" charset="0"/>
                      </a:endParaRPr>
                    </a:p>
                  </a:txBody>
                  <a:tcPr marL="48429" marR="48429" marT="0" marB="0">
                    <a:solidFill>
                      <a:schemeClr val="accent1">
                        <a:lumMod val="75000"/>
                      </a:schemeClr>
                    </a:solidFill>
                  </a:tcPr>
                </a:tc>
                <a:tc>
                  <a:txBody>
                    <a:bodyPr/>
                    <a:lstStyle/>
                    <a:p>
                      <a:pPr marL="0" marR="0" algn="ctr">
                        <a:lnSpc>
                          <a:spcPct val="115000"/>
                        </a:lnSpc>
                        <a:spcBef>
                          <a:spcPts val="0"/>
                        </a:spcBef>
                        <a:spcAft>
                          <a:spcPts val="0"/>
                        </a:spcAft>
                      </a:pPr>
                      <a:r>
                        <a:rPr lang="en-US" sz="1500" dirty="0" smtClean="0">
                          <a:effectLst/>
                          <a:latin typeface="+mn-lt"/>
                        </a:rPr>
                        <a:t>GMM </a:t>
                      </a:r>
                    </a:p>
                    <a:p>
                      <a:pPr marL="0" marR="0" algn="ctr">
                        <a:lnSpc>
                          <a:spcPct val="115000"/>
                        </a:lnSpc>
                        <a:spcBef>
                          <a:spcPts val="0"/>
                        </a:spcBef>
                        <a:spcAft>
                          <a:spcPts val="0"/>
                        </a:spcAft>
                      </a:pPr>
                      <a:r>
                        <a:rPr lang="en-US" sz="1500" dirty="0" smtClean="0">
                          <a:effectLst/>
                          <a:latin typeface="+mn-lt"/>
                        </a:rPr>
                        <a:t>Model 1</a:t>
                      </a:r>
                      <a:endParaRPr lang="en-US" sz="1500" dirty="0">
                        <a:effectLst/>
                        <a:latin typeface="+mn-lt"/>
                        <a:ea typeface="Calibri" panose="020F0502020204030204" pitchFamily="34" charset="0"/>
                        <a:cs typeface="Times New Roman" panose="02020603050405020304" pitchFamily="18" charset="0"/>
                      </a:endParaRPr>
                    </a:p>
                  </a:txBody>
                  <a:tcPr marL="48429" marR="48429" marT="0" marB="0">
                    <a:solidFill>
                      <a:schemeClr val="accent1">
                        <a:lumMod val="75000"/>
                      </a:schemeClr>
                    </a:solidFill>
                  </a:tcPr>
                </a:tc>
                <a:tc>
                  <a:txBody>
                    <a:bodyPr/>
                    <a:lstStyle/>
                    <a:p>
                      <a:pPr marL="0" marR="0" algn="ctr">
                        <a:lnSpc>
                          <a:spcPct val="115000"/>
                        </a:lnSpc>
                        <a:spcBef>
                          <a:spcPts val="0"/>
                        </a:spcBef>
                        <a:spcAft>
                          <a:spcPts val="0"/>
                        </a:spcAft>
                      </a:pPr>
                      <a:r>
                        <a:rPr lang="en-US" sz="1500" dirty="0" smtClean="0">
                          <a:effectLst/>
                          <a:latin typeface="+mn-lt"/>
                          <a:ea typeface="Calibri" panose="020F0502020204030204" pitchFamily="34" charset="0"/>
                          <a:cs typeface="Times New Roman" panose="02020603050405020304" pitchFamily="18" charset="0"/>
                        </a:rPr>
                        <a:t>GMM</a:t>
                      </a:r>
                    </a:p>
                    <a:p>
                      <a:pPr marL="0" marR="0" algn="ctr">
                        <a:lnSpc>
                          <a:spcPct val="115000"/>
                        </a:lnSpc>
                        <a:spcBef>
                          <a:spcPts val="0"/>
                        </a:spcBef>
                        <a:spcAft>
                          <a:spcPts val="0"/>
                        </a:spcAft>
                      </a:pPr>
                      <a:r>
                        <a:rPr lang="en-US" sz="1500" dirty="0" smtClean="0">
                          <a:effectLst/>
                          <a:latin typeface="+mn-lt"/>
                          <a:ea typeface="Calibri" panose="020F0502020204030204" pitchFamily="34" charset="0"/>
                          <a:cs typeface="Times New Roman" panose="02020603050405020304" pitchFamily="18" charset="0"/>
                        </a:rPr>
                        <a:t>Model 2</a:t>
                      </a:r>
                      <a:endParaRPr lang="en-US" sz="1500" dirty="0">
                        <a:effectLst/>
                        <a:latin typeface="+mn-lt"/>
                        <a:ea typeface="Calibri" panose="020F0502020204030204" pitchFamily="34" charset="0"/>
                        <a:cs typeface="Times New Roman" panose="02020603050405020304" pitchFamily="18" charset="0"/>
                      </a:endParaRPr>
                    </a:p>
                  </a:txBody>
                  <a:tcPr marL="48429" marR="48429" marT="0" marB="0">
                    <a:solidFill>
                      <a:schemeClr val="accent1">
                        <a:lumMod val="75000"/>
                      </a:schemeClr>
                    </a:solidFill>
                  </a:tcPr>
                </a:tc>
              </a:tr>
              <a:tr h="366209">
                <a:tc>
                  <a:txBody>
                    <a:bodyPr/>
                    <a:lstStyle/>
                    <a:p>
                      <a:pPr marL="0" marR="0" algn="l">
                        <a:lnSpc>
                          <a:spcPct val="115000"/>
                        </a:lnSpc>
                        <a:spcBef>
                          <a:spcPts val="0"/>
                        </a:spcBef>
                        <a:spcAft>
                          <a:spcPts val="0"/>
                        </a:spcAft>
                      </a:pPr>
                      <a:r>
                        <a:rPr lang="en-US" sz="1500" dirty="0" smtClean="0">
                          <a:effectLst/>
                          <a:latin typeface="+mn-lt"/>
                          <a:ea typeface="Calibri" panose="020F0502020204030204" pitchFamily="34" charset="0"/>
                          <a:cs typeface="Times New Roman" panose="02020603050405020304" pitchFamily="18" charset="0"/>
                        </a:rPr>
                        <a:t>Hours</a:t>
                      </a:r>
                      <a:r>
                        <a:rPr lang="en-US" sz="1500" baseline="0" dirty="0" smtClean="0">
                          <a:effectLst/>
                          <a:latin typeface="+mn-lt"/>
                          <a:ea typeface="Calibri" panose="020F0502020204030204" pitchFamily="34" charset="0"/>
                          <a:cs typeface="Times New Roman" panose="02020603050405020304" pitchFamily="18" charset="0"/>
                        </a:rPr>
                        <a:t> of work</a:t>
                      </a:r>
                      <a:endParaRPr lang="en-US" sz="1500" dirty="0">
                        <a:effectLst/>
                        <a:latin typeface="+mn-lt"/>
                        <a:ea typeface="Calibri" panose="020F0502020204030204" pitchFamily="34" charset="0"/>
                        <a:cs typeface="Times New Roman" panose="02020603050405020304" pitchFamily="18" charset="0"/>
                      </a:endParaRPr>
                    </a:p>
                  </a:txBody>
                  <a:tcPr marL="48429" marR="48429" marT="0" marB="0" anchor="ctr">
                    <a:solidFill>
                      <a:schemeClr val="accent1">
                        <a:lumMod val="75000"/>
                      </a:schemeClr>
                    </a:solidFill>
                  </a:tcPr>
                </a:tc>
                <a:tc>
                  <a:txBody>
                    <a:bodyPr/>
                    <a:lstStyle/>
                    <a:p>
                      <a:pPr marL="0" marR="0" algn="ctr">
                        <a:lnSpc>
                          <a:spcPct val="115000"/>
                        </a:lnSpc>
                        <a:spcBef>
                          <a:spcPts val="0"/>
                        </a:spcBef>
                        <a:spcAft>
                          <a:spcPts val="0"/>
                        </a:spcAft>
                      </a:pPr>
                      <a:r>
                        <a:rPr lang="en-US" sz="1600" dirty="0" smtClean="0">
                          <a:effectLst/>
                          <a:latin typeface="+mn-lt"/>
                        </a:rPr>
                        <a:t>0.006</a:t>
                      </a:r>
                    </a:p>
                  </a:txBody>
                  <a:tcPr marL="48429" marR="48429" marT="0" marB="0"/>
                </a:tc>
                <a:tc>
                  <a:txBody>
                    <a:bodyPr/>
                    <a:lstStyle/>
                    <a:p>
                      <a:pPr marL="0" marR="0" algn="ctr">
                        <a:lnSpc>
                          <a:spcPct val="115000"/>
                        </a:lnSpc>
                        <a:spcBef>
                          <a:spcPts val="0"/>
                        </a:spcBef>
                        <a:spcAft>
                          <a:spcPts val="0"/>
                        </a:spcAft>
                      </a:pPr>
                      <a:r>
                        <a:rPr lang="en-US" sz="1600" dirty="0" smtClean="0">
                          <a:solidFill>
                            <a:srgbClr val="FF0000"/>
                          </a:solidFill>
                          <a:effectLst/>
                          <a:latin typeface="+mn-lt"/>
                        </a:rPr>
                        <a:t>0.009</a:t>
                      </a:r>
                    </a:p>
                  </a:txBody>
                  <a:tcPr marL="48429" marR="48429" marT="0" marB="0"/>
                </a:tc>
                <a:tc>
                  <a:txBody>
                    <a:bodyPr/>
                    <a:lstStyle/>
                    <a:p>
                      <a:pPr marL="0" marR="0" algn="ctr">
                        <a:lnSpc>
                          <a:spcPct val="115000"/>
                        </a:lnSpc>
                        <a:spcBef>
                          <a:spcPts val="0"/>
                        </a:spcBef>
                        <a:spcAft>
                          <a:spcPts val="0"/>
                        </a:spcAft>
                      </a:pPr>
                      <a:r>
                        <a:rPr lang="en-US" sz="1600" dirty="0" smtClean="0">
                          <a:solidFill>
                            <a:srgbClr val="FF0000"/>
                          </a:solidFill>
                          <a:effectLst/>
                          <a:latin typeface="+mn-lt"/>
                        </a:rPr>
                        <a:t>0.008</a:t>
                      </a:r>
                    </a:p>
                  </a:txBody>
                  <a:tcPr marL="48429" marR="48429" marT="0" marB="0"/>
                </a:tc>
                <a:tc>
                  <a:txBody>
                    <a:bodyPr/>
                    <a:lstStyle/>
                    <a:p>
                      <a:pPr marL="0" marR="0" algn="ctr">
                        <a:lnSpc>
                          <a:spcPct val="115000"/>
                        </a:lnSpc>
                        <a:spcBef>
                          <a:spcPts val="0"/>
                        </a:spcBef>
                        <a:spcAft>
                          <a:spcPts val="0"/>
                        </a:spcAft>
                      </a:pPr>
                      <a:r>
                        <a:rPr lang="en-US" sz="1600" dirty="0" smtClean="0">
                          <a:effectLst/>
                          <a:latin typeface="+mn-lt"/>
                        </a:rPr>
                        <a:t>0.000</a:t>
                      </a:r>
                    </a:p>
                  </a:txBody>
                  <a:tcPr marL="48429" marR="48429" marT="0" marB="0"/>
                </a:tc>
                <a:tc>
                  <a:txBody>
                    <a:bodyPr/>
                    <a:lstStyle/>
                    <a:p>
                      <a:pPr marL="0" marR="0" algn="ctr">
                        <a:lnSpc>
                          <a:spcPct val="115000"/>
                        </a:lnSpc>
                        <a:spcBef>
                          <a:spcPts val="0"/>
                        </a:spcBef>
                        <a:spcAft>
                          <a:spcPts val="0"/>
                        </a:spcAft>
                      </a:pPr>
                      <a:r>
                        <a:rPr lang="en-US" sz="1600" dirty="0" smtClean="0">
                          <a:effectLst/>
                          <a:latin typeface="+mn-lt"/>
                          <a:ea typeface="Calibri" panose="020F0502020204030204" pitchFamily="34" charset="0"/>
                          <a:cs typeface="Times New Roman" panose="02020603050405020304" pitchFamily="18" charset="0"/>
                        </a:rPr>
                        <a:t>0.003</a:t>
                      </a:r>
                    </a:p>
                  </a:txBody>
                  <a:tcPr marL="48429" marR="48429" marT="0" marB="0"/>
                </a:tc>
                <a:tc>
                  <a:txBody>
                    <a:bodyPr/>
                    <a:lstStyle/>
                    <a:p>
                      <a:pPr marL="0" marR="0" algn="ctr">
                        <a:lnSpc>
                          <a:spcPct val="115000"/>
                        </a:lnSpc>
                        <a:spcBef>
                          <a:spcPts val="0"/>
                        </a:spcBef>
                        <a:spcAft>
                          <a:spcPts val="0"/>
                        </a:spcAft>
                      </a:pPr>
                      <a:r>
                        <a:rPr lang="en-US" sz="1600" dirty="0" smtClean="0">
                          <a:effectLst/>
                          <a:latin typeface="+mn-lt"/>
                          <a:ea typeface="Calibri" panose="020F0502020204030204" pitchFamily="34" charset="0"/>
                          <a:cs typeface="Times New Roman" panose="02020603050405020304" pitchFamily="18" charset="0"/>
                        </a:rPr>
                        <a:t>0.004</a:t>
                      </a:r>
                    </a:p>
                  </a:txBody>
                  <a:tcPr marL="48429" marR="48429" marT="0" marB="0"/>
                </a:tc>
                <a:tc>
                  <a:txBody>
                    <a:bodyPr/>
                    <a:lstStyle/>
                    <a:p>
                      <a:pPr algn="ctr"/>
                      <a:r>
                        <a:rPr lang="en-US" sz="1600" dirty="0" smtClean="0"/>
                        <a:t>0.047</a:t>
                      </a:r>
                    </a:p>
                  </a:txBody>
                  <a:tcPr marL="48429" marR="48429" marT="0" marB="0"/>
                </a:tc>
                <a:tc>
                  <a:txBody>
                    <a:bodyPr/>
                    <a:lstStyle/>
                    <a:p>
                      <a:pPr marL="0" marR="0" algn="ctr">
                        <a:lnSpc>
                          <a:spcPct val="115000"/>
                        </a:lnSpc>
                        <a:spcBef>
                          <a:spcPts val="0"/>
                        </a:spcBef>
                        <a:spcAft>
                          <a:spcPts val="0"/>
                        </a:spcAft>
                      </a:pPr>
                      <a:r>
                        <a:rPr lang="en-US" sz="1600" dirty="0" smtClean="0">
                          <a:solidFill>
                            <a:schemeClr val="tx1"/>
                          </a:solidFill>
                          <a:effectLst/>
                          <a:latin typeface="+mn-lt"/>
                          <a:ea typeface="Calibri" panose="020F0502020204030204" pitchFamily="34" charset="0"/>
                          <a:cs typeface="Times New Roman" panose="02020603050405020304" pitchFamily="18" charset="0"/>
                        </a:rPr>
                        <a:t>0.071</a:t>
                      </a:r>
                    </a:p>
                  </a:txBody>
                  <a:tcPr marL="48429" marR="48429" marT="0" marB="0"/>
                </a:tc>
              </a:tr>
              <a:tr h="248419">
                <a:tc>
                  <a:txBody>
                    <a:bodyPr/>
                    <a:lstStyle/>
                    <a:p>
                      <a:pPr marL="0" marR="0" algn="l">
                        <a:lnSpc>
                          <a:spcPct val="115000"/>
                        </a:lnSpc>
                        <a:spcBef>
                          <a:spcPts val="0"/>
                        </a:spcBef>
                        <a:spcAft>
                          <a:spcPts val="0"/>
                        </a:spcAft>
                      </a:pPr>
                      <a:r>
                        <a:rPr lang="en-US" sz="1500" dirty="0" smtClean="0">
                          <a:effectLst/>
                          <a:latin typeface="+mn-lt"/>
                          <a:ea typeface="+mn-ea"/>
                          <a:cs typeface="+mn-cs"/>
                        </a:rPr>
                        <a:t>Hours</a:t>
                      </a:r>
                      <a:r>
                        <a:rPr lang="en-US" sz="1500" baseline="0" dirty="0" smtClean="0">
                          <a:effectLst/>
                          <a:latin typeface="+mn-lt"/>
                          <a:ea typeface="+mn-ea"/>
                          <a:cs typeface="+mn-cs"/>
                        </a:rPr>
                        <a:t> of child care</a:t>
                      </a:r>
                      <a:endParaRPr lang="en-US" sz="1500" dirty="0">
                        <a:effectLst/>
                        <a:latin typeface="+mn-lt"/>
                        <a:ea typeface="Calibri" panose="020F0502020204030204" pitchFamily="34" charset="0"/>
                        <a:cs typeface="Times New Roman" panose="02020603050405020304" pitchFamily="18" charset="0"/>
                      </a:endParaRPr>
                    </a:p>
                  </a:txBody>
                  <a:tcPr marL="48429" marR="48429" marT="0" marB="0" anchor="ctr">
                    <a:solidFill>
                      <a:schemeClr val="accent1">
                        <a:lumMod val="75000"/>
                      </a:schemeClr>
                    </a:solidFill>
                  </a:tcPr>
                </a:tc>
                <a:tc>
                  <a:txBody>
                    <a:bodyPr/>
                    <a:lstStyle/>
                    <a:p>
                      <a:endParaRPr lang="en-US" sz="1600" dirty="0"/>
                    </a:p>
                  </a:txBody>
                  <a:tcPr marL="48429" marR="48429" marT="0" marB="0"/>
                </a:tc>
                <a:tc>
                  <a:txBody>
                    <a:bodyPr/>
                    <a:lstStyle/>
                    <a:p>
                      <a:endParaRPr lang="en-US" sz="1600" dirty="0"/>
                    </a:p>
                  </a:txBody>
                  <a:tcPr marL="48429" marR="48429" marT="0" marB="0"/>
                </a:tc>
                <a:tc>
                  <a:txBody>
                    <a:bodyPr/>
                    <a:lstStyle/>
                    <a:p>
                      <a:endParaRPr lang="en-US" sz="1600"/>
                    </a:p>
                  </a:txBody>
                  <a:tcPr marL="48429" marR="48429" marT="0" marB="0"/>
                </a:tc>
                <a:tc>
                  <a:txBody>
                    <a:bodyPr/>
                    <a:lstStyle/>
                    <a:p>
                      <a:endParaRPr lang="en-US" sz="1600"/>
                    </a:p>
                  </a:txBody>
                  <a:tcPr marL="48429" marR="48429" marT="0" marB="0"/>
                </a:tc>
                <a:tc>
                  <a:txBody>
                    <a:bodyPr/>
                    <a:lstStyle/>
                    <a:p>
                      <a:endParaRPr lang="en-US" sz="1600"/>
                    </a:p>
                  </a:txBody>
                  <a:tcPr marL="48429" marR="48429" marT="0" marB="0"/>
                </a:tc>
                <a:tc>
                  <a:txBody>
                    <a:bodyPr/>
                    <a:lstStyle/>
                    <a:p>
                      <a:endParaRPr lang="en-US" sz="1600" dirty="0"/>
                    </a:p>
                  </a:txBody>
                  <a:tcPr marL="48429" marR="48429" marT="0" marB="0"/>
                </a:tc>
                <a:tc>
                  <a:txBody>
                    <a:bodyPr/>
                    <a:lstStyle/>
                    <a:p>
                      <a:endParaRPr lang="en-US" sz="1600" dirty="0"/>
                    </a:p>
                  </a:txBody>
                  <a:tcPr marL="48429" marR="48429" marT="0" marB="0"/>
                </a:tc>
                <a:tc>
                  <a:txBody>
                    <a:bodyPr/>
                    <a:lstStyle/>
                    <a:p>
                      <a:endParaRPr lang="en-US" sz="1600" dirty="0"/>
                    </a:p>
                  </a:txBody>
                  <a:tcPr marL="48429" marR="48429" marT="0" marB="0"/>
                </a:tc>
              </a:tr>
              <a:tr h="367854">
                <a:tc>
                  <a:txBody>
                    <a:bodyPr/>
                    <a:lstStyle/>
                    <a:p>
                      <a:pPr marL="0" marR="0" algn="l">
                        <a:lnSpc>
                          <a:spcPct val="115000"/>
                        </a:lnSpc>
                        <a:spcBef>
                          <a:spcPts val="0"/>
                        </a:spcBef>
                        <a:spcAft>
                          <a:spcPts val="0"/>
                        </a:spcAft>
                      </a:pPr>
                      <a:r>
                        <a:rPr lang="en-US" sz="1500" dirty="0" smtClean="0">
                          <a:effectLst/>
                          <a:latin typeface="+mn-lt"/>
                          <a:ea typeface="Calibri" panose="020F0502020204030204" pitchFamily="34" charset="0"/>
                          <a:cs typeface="Times New Roman" panose="02020603050405020304" pitchFamily="18" charset="0"/>
                        </a:rPr>
                        <a:t>   center based</a:t>
                      </a:r>
                      <a:endParaRPr lang="en-US" sz="1500" dirty="0">
                        <a:effectLst/>
                        <a:latin typeface="+mn-lt"/>
                        <a:ea typeface="Calibri" panose="020F0502020204030204" pitchFamily="34" charset="0"/>
                        <a:cs typeface="Times New Roman" panose="02020603050405020304" pitchFamily="18" charset="0"/>
                      </a:endParaRPr>
                    </a:p>
                  </a:txBody>
                  <a:tcPr marL="48429" marR="48429" marT="0" marB="0" anchor="ctr">
                    <a:solidFill>
                      <a:schemeClr val="accent1">
                        <a:lumMod val="75000"/>
                      </a:schemeClr>
                    </a:solidFill>
                  </a:tcPr>
                </a:tc>
                <a:tc>
                  <a:txBody>
                    <a:bodyPr/>
                    <a:lstStyle/>
                    <a:p>
                      <a:pPr marL="0" marR="0" algn="ctr">
                        <a:lnSpc>
                          <a:spcPct val="115000"/>
                        </a:lnSpc>
                        <a:spcBef>
                          <a:spcPts val="0"/>
                        </a:spcBef>
                        <a:spcAft>
                          <a:spcPts val="0"/>
                        </a:spcAft>
                      </a:pPr>
                      <a:r>
                        <a:rPr lang="en-US" sz="1600" baseline="0" dirty="0" smtClean="0">
                          <a:solidFill>
                            <a:srgbClr val="FF0000"/>
                          </a:solidFill>
                          <a:effectLst/>
                          <a:latin typeface="+mn-lt"/>
                        </a:rPr>
                        <a:t>0.030</a:t>
                      </a:r>
                    </a:p>
                  </a:txBody>
                  <a:tcPr marL="48429" marR="48429" marT="0" marB="0"/>
                </a:tc>
                <a:tc>
                  <a:txBody>
                    <a:bodyPr/>
                    <a:lstStyle/>
                    <a:p>
                      <a:pPr marL="0" marR="0" algn="ctr">
                        <a:lnSpc>
                          <a:spcPct val="115000"/>
                        </a:lnSpc>
                        <a:spcBef>
                          <a:spcPts val="0"/>
                        </a:spcBef>
                        <a:spcAft>
                          <a:spcPts val="0"/>
                        </a:spcAft>
                      </a:pPr>
                      <a:r>
                        <a:rPr lang="en-US" sz="1600" dirty="0" smtClean="0">
                          <a:solidFill>
                            <a:srgbClr val="FF0000"/>
                          </a:solidFill>
                          <a:effectLst/>
                          <a:latin typeface="+mn-lt"/>
                        </a:rPr>
                        <a:t>0.034</a:t>
                      </a:r>
                    </a:p>
                  </a:txBody>
                  <a:tcPr marL="48429" marR="48429" marT="0" marB="0"/>
                </a:tc>
                <a:tc>
                  <a:txBody>
                    <a:bodyPr/>
                    <a:lstStyle/>
                    <a:p>
                      <a:pPr marL="0" marR="0" algn="ctr">
                        <a:lnSpc>
                          <a:spcPct val="115000"/>
                        </a:lnSpc>
                        <a:spcBef>
                          <a:spcPts val="0"/>
                        </a:spcBef>
                        <a:spcAft>
                          <a:spcPts val="0"/>
                        </a:spcAft>
                      </a:pPr>
                      <a:r>
                        <a:rPr lang="en-US" sz="1600" dirty="0" smtClean="0">
                          <a:solidFill>
                            <a:srgbClr val="FF0000"/>
                          </a:solidFill>
                          <a:effectLst/>
                          <a:latin typeface="+mn-lt"/>
                        </a:rPr>
                        <a:t>0.034</a:t>
                      </a:r>
                    </a:p>
                  </a:txBody>
                  <a:tcPr marL="48429" marR="48429" marT="0" marB="0"/>
                </a:tc>
                <a:tc>
                  <a:txBody>
                    <a:bodyPr/>
                    <a:lstStyle/>
                    <a:p>
                      <a:pPr marL="0" marR="0" algn="ctr">
                        <a:lnSpc>
                          <a:spcPct val="115000"/>
                        </a:lnSpc>
                        <a:spcBef>
                          <a:spcPts val="0"/>
                        </a:spcBef>
                        <a:spcAft>
                          <a:spcPts val="0"/>
                        </a:spcAft>
                      </a:pPr>
                      <a:r>
                        <a:rPr lang="en-US" sz="1600" dirty="0" smtClean="0">
                          <a:solidFill>
                            <a:srgbClr val="FF0000"/>
                          </a:solidFill>
                          <a:effectLst/>
                          <a:latin typeface="+mn-lt"/>
                        </a:rPr>
                        <a:t>0.028</a:t>
                      </a:r>
                    </a:p>
                  </a:txBody>
                  <a:tcPr marL="48429" marR="48429" marT="0" marB="0"/>
                </a:tc>
                <a:tc>
                  <a:txBody>
                    <a:bodyPr/>
                    <a:lstStyle/>
                    <a:p>
                      <a:pPr marL="0" marR="0" algn="ctr">
                        <a:lnSpc>
                          <a:spcPct val="115000"/>
                        </a:lnSpc>
                        <a:spcBef>
                          <a:spcPts val="0"/>
                        </a:spcBef>
                        <a:spcAft>
                          <a:spcPts val="0"/>
                        </a:spcAft>
                      </a:pPr>
                      <a:r>
                        <a:rPr lang="en-US" sz="1600" dirty="0" smtClean="0">
                          <a:solidFill>
                            <a:srgbClr val="FF0000"/>
                          </a:solidFill>
                          <a:effectLst/>
                          <a:latin typeface="+mn-lt"/>
                          <a:ea typeface="Calibri" panose="020F0502020204030204" pitchFamily="34" charset="0"/>
                          <a:cs typeface="Times New Roman" panose="02020603050405020304" pitchFamily="18" charset="0"/>
                        </a:rPr>
                        <a:t>0.027</a:t>
                      </a:r>
                    </a:p>
                  </a:txBody>
                  <a:tcPr marL="48429" marR="48429" marT="0" marB="0"/>
                </a:tc>
                <a:tc>
                  <a:txBody>
                    <a:bodyPr/>
                    <a:lstStyle/>
                    <a:p>
                      <a:pPr marL="0" marR="0" algn="ctr">
                        <a:lnSpc>
                          <a:spcPct val="115000"/>
                        </a:lnSpc>
                        <a:spcBef>
                          <a:spcPts val="0"/>
                        </a:spcBef>
                        <a:spcAft>
                          <a:spcPts val="0"/>
                        </a:spcAft>
                      </a:pPr>
                      <a:r>
                        <a:rPr lang="en-US" sz="1600" dirty="0" smtClean="0">
                          <a:solidFill>
                            <a:srgbClr val="FF0000"/>
                          </a:solidFill>
                          <a:effectLst/>
                          <a:latin typeface="+mn-lt"/>
                          <a:ea typeface="Calibri" panose="020F0502020204030204" pitchFamily="34" charset="0"/>
                          <a:cs typeface="Times New Roman" panose="02020603050405020304" pitchFamily="18" charset="0"/>
                        </a:rPr>
                        <a:t>0.023</a:t>
                      </a:r>
                    </a:p>
                  </a:txBody>
                  <a:tcPr marL="48429" marR="48429" marT="0" marB="0"/>
                </a:tc>
                <a:tc>
                  <a:txBody>
                    <a:bodyPr/>
                    <a:lstStyle/>
                    <a:p>
                      <a:pPr algn="ctr"/>
                      <a:r>
                        <a:rPr lang="en-US" sz="1600" dirty="0" smtClean="0">
                          <a:solidFill>
                            <a:srgbClr val="00B050"/>
                          </a:solidFill>
                        </a:rPr>
                        <a:t>0.282</a:t>
                      </a:r>
                      <a:endParaRPr lang="en-US" sz="1600" dirty="0">
                        <a:solidFill>
                          <a:srgbClr val="00B050"/>
                        </a:solidFill>
                      </a:endParaRPr>
                    </a:p>
                  </a:txBody>
                  <a:tcPr marL="48429" marR="48429" marT="0" marB="0"/>
                </a:tc>
                <a:tc>
                  <a:txBody>
                    <a:bodyPr/>
                    <a:lstStyle/>
                    <a:p>
                      <a:pPr marL="0" marR="0" algn="ctr">
                        <a:lnSpc>
                          <a:spcPct val="115000"/>
                        </a:lnSpc>
                        <a:spcBef>
                          <a:spcPts val="0"/>
                        </a:spcBef>
                        <a:spcAft>
                          <a:spcPts val="0"/>
                        </a:spcAft>
                      </a:pPr>
                      <a:r>
                        <a:rPr lang="en-US" sz="1600" dirty="0" smtClean="0">
                          <a:solidFill>
                            <a:srgbClr val="00B050"/>
                          </a:solidFill>
                          <a:effectLst/>
                          <a:latin typeface="+mn-lt"/>
                          <a:ea typeface="Calibri" panose="020F0502020204030204" pitchFamily="34" charset="0"/>
                          <a:cs typeface="Times New Roman" panose="02020603050405020304" pitchFamily="18" charset="0"/>
                        </a:rPr>
                        <a:t>0.303</a:t>
                      </a:r>
                    </a:p>
                  </a:txBody>
                  <a:tcPr marL="48429" marR="48429" marT="0" marB="0"/>
                </a:tc>
              </a:tr>
              <a:tr h="269132">
                <a:tc>
                  <a:txBody>
                    <a:bodyPr/>
                    <a:lstStyle/>
                    <a:p>
                      <a:pPr marL="0" marR="0" algn="l">
                        <a:lnSpc>
                          <a:spcPct val="115000"/>
                        </a:lnSpc>
                        <a:spcBef>
                          <a:spcPts val="0"/>
                        </a:spcBef>
                        <a:spcAft>
                          <a:spcPts val="0"/>
                        </a:spcAft>
                      </a:pPr>
                      <a:r>
                        <a:rPr lang="en-US" sz="1500" dirty="0" smtClean="0">
                          <a:effectLst/>
                          <a:latin typeface="+mn-lt"/>
                        </a:rPr>
                        <a:t>   home based</a:t>
                      </a:r>
                      <a:r>
                        <a:rPr lang="en-US" sz="1500" baseline="0" dirty="0" smtClean="0">
                          <a:effectLst/>
                          <a:latin typeface="+mn-lt"/>
                        </a:rPr>
                        <a:t> </a:t>
                      </a:r>
                      <a:endParaRPr lang="en-US" sz="1500" dirty="0">
                        <a:effectLst/>
                        <a:latin typeface="+mn-lt"/>
                        <a:ea typeface="Calibri" panose="020F0502020204030204" pitchFamily="34" charset="0"/>
                        <a:cs typeface="Times New Roman" panose="02020603050405020304" pitchFamily="18" charset="0"/>
                      </a:endParaRPr>
                    </a:p>
                  </a:txBody>
                  <a:tcPr marL="48429" marR="48429" marT="0" marB="0" anchor="ctr">
                    <a:solidFill>
                      <a:schemeClr val="accent1">
                        <a:lumMod val="75000"/>
                      </a:schemeClr>
                    </a:solidFill>
                  </a:tcPr>
                </a:tc>
                <a:tc>
                  <a:txBody>
                    <a:bodyPr/>
                    <a:lstStyle/>
                    <a:p>
                      <a:pPr marL="0" marR="0" algn="ctr">
                        <a:lnSpc>
                          <a:spcPct val="115000"/>
                        </a:lnSpc>
                        <a:spcBef>
                          <a:spcPts val="0"/>
                        </a:spcBef>
                        <a:spcAft>
                          <a:spcPts val="0"/>
                        </a:spcAft>
                      </a:pPr>
                      <a:r>
                        <a:rPr lang="en-US" sz="1600" dirty="0" smtClean="0">
                          <a:effectLst/>
                          <a:latin typeface="+mn-lt"/>
                        </a:rPr>
                        <a:t>0.002</a:t>
                      </a:r>
                    </a:p>
                  </a:txBody>
                  <a:tcPr marL="48429" marR="48429" marT="0" marB="0"/>
                </a:tc>
                <a:tc>
                  <a:txBody>
                    <a:bodyPr/>
                    <a:lstStyle/>
                    <a:p>
                      <a:pPr marL="0" marR="0" algn="ctr">
                        <a:lnSpc>
                          <a:spcPct val="115000"/>
                        </a:lnSpc>
                        <a:spcBef>
                          <a:spcPts val="0"/>
                        </a:spcBef>
                        <a:spcAft>
                          <a:spcPts val="0"/>
                        </a:spcAft>
                      </a:pPr>
                      <a:r>
                        <a:rPr lang="en-US" sz="1600" dirty="0" smtClean="0">
                          <a:effectLst/>
                          <a:latin typeface="+mn-lt"/>
                        </a:rPr>
                        <a:t>0.005</a:t>
                      </a:r>
                    </a:p>
                  </a:txBody>
                  <a:tcPr marL="48429" marR="48429" marT="0" marB="0"/>
                </a:tc>
                <a:tc>
                  <a:txBody>
                    <a:bodyPr/>
                    <a:lstStyle/>
                    <a:p>
                      <a:pPr marL="0" marR="0" algn="ctr">
                        <a:lnSpc>
                          <a:spcPct val="115000"/>
                        </a:lnSpc>
                        <a:spcBef>
                          <a:spcPts val="0"/>
                        </a:spcBef>
                        <a:spcAft>
                          <a:spcPts val="0"/>
                        </a:spcAft>
                      </a:pPr>
                      <a:r>
                        <a:rPr lang="en-US" sz="1600" dirty="0" smtClean="0">
                          <a:effectLst/>
                          <a:latin typeface="+mn-lt"/>
                        </a:rPr>
                        <a:t>0.007</a:t>
                      </a:r>
                    </a:p>
                  </a:txBody>
                  <a:tcPr marL="48429" marR="48429" marT="0" marB="0"/>
                </a:tc>
                <a:tc>
                  <a:txBody>
                    <a:bodyPr/>
                    <a:lstStyle/>
                    <a:p>
                      <a:pPr marL="0" marR="0" algn="ctr">
                        <a:lnSpc>
                          <a:spcPct val="115000"/>
                        </a:lnSpc>
                        <a:spcBef>
                          <a:spcPts val="0"/>
                        </a:spcBef>
                        <a:spcAft>
                          <a:spcPts val="0"/>
                        </a:spcAft>
                      </a:pPr>
                      <a:r>
                        <a:rPr lang="en-US" sz="1600" dirty="0" smtClean="0">
                          <a:effectLst/>
                          <a:latin typeface="+mn-lt"/>
                        </a:rPr>
                        <a:t>-0.008</a:t>
                      </a:r>
                    </a:p>
                  </a:txBody>
                  <a:tcPr marL="48429" marR="48429" marT="0" marB="0"/>
                </a:tc>
                <a:tc>
                  <a:txBody>
                    <a:bodyPr/>
                    <a:lstStyle/>
                    <a:p>
                      <a:pPr marL="0" marR="0" algn="ctr">
                        <a:lnSpc>
                          <a:spcPct val="115000"/>
                        </a:lnSpc>
                        <a:spcBef>
                          <a:spcPts val="0"/>
                        </a:spcBef>
                        <a:spcAft>
                          <a:spcPts val="0"/>
                        </a:spcAft>
                      </a:pPr>
                      <a:r>
                        <a:rPr lang="en-US" sz="1600" dirty="0" smtClean="0">
                          <a:solidFill>
                            <a:srgbClr val="0070C0"/>
                          </a:solidFill>
                          <a:effectLst/>
                          <a:latin typeface="+mn-lt"/>
                          <a:ea typeface="Calibri" panose="020F0502020204030204" pitchFamily="34" charset="0"/>
                          <a:cs typeface="Times New Roman" panose="02020603050405020304" pitchFamily="18" charset="0"/>
                        </a:rPr>
                        <a:t>-0.010</a:t>
                      </a:r>
                    </a:p>
                  </a:txBody>
                  <a:tcPr marL="48429" marR="48429" marT="0" marB="0"/>
                </a:tc>
                <a:tc>
                  <a:txBody>
                    <a:bodyPr/>
                    <a:lstStyle/>
                    <a:p>
                      <a:pPr marL="0" marR="0" algn="ctr">
                        <a:lnSpc>
                          <a:spcPct val="115000"/>
                        </a:lnSpc>
                        <a:spcBef>
                          <a:spcPts val="0"/>
                        </a:spcBef>
                        <a:spcAft>
                          <a:spcPts val="0"/>
                        </a:spcAft>
                      </a:pPr>
                      <a:r>
                        <a:rPr lang="en-US" sz="1600" dirty="0" smtClean="0">
                          <a:solidFill>
                            <a:srgbClr val="0070C0"/>
                          </a:solidFill>
                          <a:effectLst/>
                          <a:latin typeface="+mn-lt"/>
                          <a:ea typeface="Calibri" panose="020F0502020204030204" pitchFamily="34" charset="0"/>
                          <a:cs typeface="Times New Roman" panose="02020603050405020304" pitchFamily="18" charset="0"/>
                        </a:rPr>
                        <a:t>-0.010</a:t>
                      </a:r>
                    </a:p>
                  </a:txBody>
                  <a:tcPr marL="48429" marR="48429" marT="0" marB="0"/>
                </a:tc>
                <a:tc>
                  <a:txBody>
                    <a:bodyPr/>
                    <a:lstStyle/>
                    <a:p>
                      <a:pPr algn="ctr"/>
                      <a:r>
                        <a:rPr lang="en-US" sz="1600" dirty="0" smtClean="0"/>
                        <a:t>0.102</a:t>
                      </a:r>
                      <a:endParaRPr lang="en-US" sz="1600" dirty="0"/>
                    </a:p>
                  </a:txBody>
                  <a:tcPr marL="48429" marR="48429" marT="0" marB="0"/>
                </a:tc>
                <a:tc>
                  <a:txBody>
                    <a:bodyPr/>
                    <a:lstStyle/>
                    <a:p>
                      <a:pPr marL="0" marR="0" algn="ctr">
                        <a:lnSpc>
                          <a:spcPct val="115000"/>
                        </a:lnSpc>
                        <a:spcBef>
                          <a:spcPts val="0"/>
                        </a:spcBef>
                        <a:spcAft>
                          <a:spcPts val="0"/>
                        </a:spcAft>
                      </a:pPr>
                      <a:r>
                        <a:rPr lang="en-US" sz="1600" dirty="0" smtClean="0">
                          <a:effectLst/>
                          <a:latin typeface="+mn-lt"/>
                          <a:ea typeface="Calibri" panose="020F0502020204030204" pitchFamily="34" charset="0"/>
                          <a:cs typeface="Times New Roman" panose="02020603050405020304" pitchFamily="18" charset="0"/>
                        </a:rPr>
                        <a:t>0.075</a:t>
                      </a:r>
                    </a:p>
                  </a:txBody>
                  <a:tcPr marL="48429" marR="48429" marT="0" marB="0"/>
                </a:tc>
              </a:tr>
              <a:tr h="299580">
                <a:tc>
                  <a:txBody>
                    <a:bodyPr/>
                    <a:lstStyle/>
                    <a:p>
                      <a:pPr marL="0" marR="0" algn="l">
                        <a:lnSpc>
                          <a:spcPct val="115000"/>
                        </a:lnSpc>
                        <a:spcBef>
                          <a:spcPts val="0"/>
                        </a:spcBef>
                        <a:spcAft>
                          <a:spcPts val="0"/>
                        </a:spcAft>
                      </a:pPr>
                      <a:r>
                        <a:rPr lang="en-US" sz="1500" dirty="0" smtClean="0">
                          <a:effectLst/>
                          <a:latin typeface="+mn-lt"/>
                        </a:rPr>
                        <a:t>Quality index</a:t>
                      </a:r>
                      <a:endParaRPr lang="en-US" sz="1500" dirty="0">
                        <a:effectLst/>
                        <a:latin typeface="+mn-lt"/>
                        <a:ea typeface="Calibri" panose="020F0502020204030204" pitchFamily="34" charset="0"/>
                        <a:cs typeface="Times New Roman" panose="02020603050405020304" pitchFamily="18" charset="0"/>
                      </a:endParaRPr>
                    </a:p>
                  </a:txBody>
                  <a:tcPr marL="48429" marR="48429" marT="0" marB="0" anchor="ctr">
                    <a:solidFill>
                      <a:schemeClr val="accent1">
                        <a:lumMod val="75000"/>
                      </a:schemeClr>
                    </a:solidFill>
                  </a:tcPr>
                </a:tc>
                <a:tc>
                  <a:txBody>
                    <a:bodyPr/>
                    <a:lstStyle/>
                    <a:p>
                      <a:pPr marL="0" marR="0" algn="ctr">
                        <a:lnSpc>
                          <a:spcPct val="115000"/>
                        </a:lnSpc>
                        <a:spcBef>
                          <a:spcPts val="0"/>
                        </a:spcBef>
                        <a:spcAft>
                          <a:spcPts val="0"/>
                        </a:spcAft>
                      </a:pPr>
                      <a:endParaRPr lang="en-US" sz="1600" dirty="0">
                        <a:effectLst/>
                        <a:latin typeface="+mn-lt"/>
                        <a:ea typeface="Calibri" panose="020F0502020204030204" pitchFamily="34" charset="0"/>
                        <a:cs typeface="Times New Roman" panose="02020603050405020304" pitchFamily="18" charset="0"/>
                      </a:endParaRPr>
                    </a:p>
                  </a:txBody>
                  <a:tcPr marL="48429" marR="48429" marT="0" marB="0"/>
                </a:tc>
                <a:tc>
                  <a:txBody>
                    <a:bodyPr/>
                    <a:lstStyle/>
                    <a:p>
                      <a:pPr algn="ctr"/>
                      <a:endParaRPr lang="en-US" sz="1600"/>
                    </a:p>
                  </a:txBody>
                  <a:tcPr marL="48429" marR="48429" marT="0" marB="0"/>
                </a:tc>
                <a:tc>
                  <a:txBody>
                    <a:bodyPr/>
                    <a:lstStyle/>
                    <a:p>
                      <a:pPr algn="ctr"/>
                      <a:endParaRPr lang="en-US" sz="1600" dirty="0"/>
                    </a:p>
                  </a:txBody>
                  <a:tcPr marL="48429" marR="48429" marT="0" marB="0"/>
                </a:tc>
                <a:tc>
                  <a:txBody>
                    <a:bodyPr/>
                    <a:lstStyle/>
                    <a:p>
                      <a:pPr algn="ctr"/>
                      <a:endParaRPr lang="en-US" sz="1600" dirty="0"/>
                    </a:p>
                  </a:txBody>
                  <a:tcPr marL="48429" marR="48429" marT="0" marB="0"/>
                </a:tc>
                <a:tc>
                  <a:txBody>
                    <a:bodyPr/>
                    <a:lstStyle/>
                    <a:p>
                      <a:pPr algn="ctr"/>
                      <a:endParaRPr lang="en-US" sz="1600" dirty="0"/>
                    </a:p>
                  </a:txBody>
                  <a:tcPr marL="48429" marR="48429" marT="0" marB="0"/>
                </a:tc>
                <a:tc>
                  <a:txBody>
                    <a:bodyPr/>
                    <a:lstStyle/>
                    <a:p>
                      <a:pPr algn="ctr"/>
                      <a:endParaRPr lang="en-US" sz="1600" dirty="0"/>
                    </a:p>
                  </a:txBody>
                  <a:tcPr marL="48429" marR="48429" marT="0" marB="0"/>
                </a:tc>
                <a:tc>
                  <a:txBody>
                    <a:bodyPr/>
                    <a:lstStyle/>
                    <a:p>
                      <a:pPr algn="ctr"/>
                      <a:endParaRPr lang="en-US" sz="1600" dirty="0"/>
                    </a:p>
                  </a:txBody>
                  <a:tcPr marL="48429" marR="48429" marT="0" marB="0"/>
                </a:tc>
                <a:tc>
                  <a:txBody>
                    <a:bodyPr/>
                    <a:lstStyle/>
                    <a:p>
                      <a:pPr algn="ctr"/>
                      <a:endParaRPr lang="en-US" sz="1600" dirty="0"/>
                    </a:p>
                  </a:txBody>
                  <a:tcPr marL="48429" marR="48429" marT="0" marB="0"/>
                </a:tc>
              </a:tr>
              <a:tr h="325865">
                <a:tc>
                  <a:txBody>
                    <a:bodyPr/>
                    <a:lstStyle/>
                    <a:p>
                      <a:pPr marL="0" marR="0" algn="l">
                        <a:lnSpc>
                          <a:spcPct val="115000"/>
                        </a:lnSpc>
                        <a:spcBef>
                          <a:spcPts val="0"/>
                        </a:spcBef>
                        <a:spcAft>
                          <a:spcPts val="0"/>
                        </a:spcAft>
                      </a:pPr>
                      <a:r>
                        <a:rPr lang="en-US" sz="1500" dirty="0" smtClean="0">
                          <a:effectLst/>
                          <a:latin typeface="+mn-lt"/>
                          <a:ea typeface="Calibri" panose="020F0502020204030204" pitchFamily="34" charset="0"/>
                          <a:cs typeface="Times New Roman" panose="02020603050405020304" pitchFamily="18" charset="0"/>
                        </a:rPr>
                        <a:t>   home </a:t>
                      </a:r>
                      <a:endParaRPr lang="en-US" sz="1500" dirty="0">
                        <a:effectLst/>
                        <a:latin typeface="+mn-lt"/>
                        <a:ea typeface="Calibri" panose="020F0502020204030204" pitchFamily="34" charset="0"/>
                        <a:cs typeface="Times New Roman" panose="02020603050405020304" pitchFamily="18" charset="0"/>
                      </a:endParaRPr>
                    </a:p>
                  </a:txBody>
                  <a:tcPr marL="48429" marR="48429" marT="0" marB="0" anchor="ctr">
                    <a:solidFill>
                      <a:schemeClr val="accent1">
                        <a:lumMod val="75000"/>
                      </a:schemeClr>
                    </a:solidFill>
                  </a:tcPr>
                </a:tc>
                <a:tc>
                  <a:txBody>
                    <a:bodyPr/>
                    <a:lstStyle/>
                    <a:p>
                      <a:pPr marL="0" marR="0" algn="ctr">
                        <a:lnSpc>
                          <a:spcPct val="115000"/>
                        </a:lnSpc>
                        <a:spcBef>
                          <a:spcPts val="0"/>
                        </a:spcBef>
                        <a:spcAft>
                          <a:spcPts val="0"/>
                        </a:spcAft>
                      </a:pPr>
                      <a:endParaRPr lang="en-US" sz="1600" dirty="0">
                        <a:effectLst/>
                        <a:latin typeface="+mn-lt"/>
                        <a:ea typeface="Calibri" panose="020F0502020204030204" pitchFamily="34" charset="0"/>
                        <a:cs typeface="Times New Roman" panose="02020603050405020304" pitchFamily="18" charset="0"/>
                      </a:endParaRPr>
                    </a:p>
                  </a:txBody>
                  <a:tcPr marL="48429" marR="48429" marT="0" marB="0"/>
                </a:tc>
                <a:tc>
                  <a:txBody>
                    <a:bodyPr/>
                    <a:lstStyle/>
                    <a:p>
                      <a:pPr marL="0" marR="0" algn="ctr">
                        <a:lnSpc>
                          <a:spcPct val="115000"/>
                        </a:lnSpc>
                        <a:spcBef>
                          <a:spcPts val="0"/>
                        </a:spcBef>
                        <a:spcAft>
                          <a:spcPts val="0"/>
                        </a:spcAft>
                      </a:pPr>
                      <a:r>
                        <a:rPr lang="en-US" sz="1600" dirty="0" smtClean="0">
                          <a:solidFill>
                            <a:srgbClr val="FF0000"/>
                          </a:solidFill>
                          <a:effectLst/>
                          <a:latin typeface="+mn-lt"/>
                        </a:rPr>
                        <a:t>0.082</a:t>
                      </a:r>
                    </a:p>
                  </a:txBody>
                  <a:tcPr marL="48429" marR="48429" marT="0" marB="0"/>
                </a:tc>
                <a:tc>
                  <a:txBody>
                    <a:bodyPr/>
                    <a:lstStyle/>
                    <a:p>
                      <a:pPr marL="0" marR="0" algn="ctr">
                        <a:lnSpc>
                          <a:spcPct val="115000"/>
                        </a:lnSpc>
                        <a:spcBef>
                          <a:spcPts val="0"/>
                        </a:spcBef>
                        <a:spcAft>
                          <a:spcPts val="0"/>
                        </a:spcAft>
                      </a:pPr>
                      <a:r>
                        <a:rPr lang="en-US" sz="1600" dirty="0" smtClean="0">
                          <a:solidFill>
                            <a:srgbClr val="FF0000"/>
                          </a:solidFill>
                          <a:effectLst/>
                          <a:latin typeface="+mn-lt"/>
                        </a:rPr>
                        <a:t>0.074</a:t>
                      </a:r>
                    </a:p>
                  </a:txBody>
                  <a:tcPr marL="48429" marR="48429" marT="0" marB="0"/>
                </a:tc>
                <a:tc>
                  <a:txBody>
                    <a:bodyPr/>
                    <a:lstStyle/>
                    <a:p>
                      <a:pPr marL="0" marR="0" algn="ctr">
                        <a:lnSpc>
                          <a:spcPct val="115000"/>
                        </a:lnSpc>
                        <a:spcBef>
                          <a:spcPts val="0"/>
                        </a:spcBef>
                        <a:spcAft>
                          <a:spcPts val="0"/>
                        </a:spcAft>
                      </a:pPr>
                      <a:endParaRPr lang="en-US" sz="1600" dirty="0">
                        <a:effectLst/>
                        <a:latin typeface="+mn-lt"/>
                        <a:ea typeface="Calibri" panose="020F0502020204030204" pitchFamily="34" charset="0"/>
                        <a:cs typeface="Times New Roman" panose="02020603050405020304" pitchFamily="18" charset="0"/>
                      </a:endParaRPr>
                    </a:p>
                  </a:txBody>
                  <a:tcPr marL="48429" marR="48429" marT="0" marB="0"/>
                </a:tc>
                <a:tc>
                  <a:txBody>
                    <a:bodyPr/>
                    <a:lstStyle/>
                    <a:p>
                      <a:pPr marL="0" marR="0" algn="ctr">
                        <a:lnSpc>
                          <a:spcPct val="115000"/>
                        </a:lnSpc>
                        <a:spcBef>
                          <a:spcPts val="0"/>
                        </a:spcBef>
                        <a:spcAft>
                          <a:spcPts val="0"/>
                        </a:spcAft>
                      </a:pPr>
                      <a:r>
                        <a:rPr lang="en-US" sz="1600" dirty="0" smtClean="0">
                          <a:solidFill>
                            <a:srgbClr val="FF0000"/>
                          </a:solidFill>
                          <a:effectLst/>
                          <a:latin typeface="+mn-lt"/>
                          <a:ea typeface="Calibri" panose="020F0502020204030204" pitchFamily="34" charset="0"/>
                          <a:cs typeface="Times New Roman" panose="02020603050405020304" pitchFamily="18" charset="0"/>
                        </a:rPr>
                        <a:t>0.056</a:t>
                      </a:r>
                    </a:p>
                  </a:txBody>
                  <a:tcPr marL="48429" marR="48429" marT="0" marB="0"/>
                </a:tc>
                <a:tc>
                  <a:txBody>
                    <a:bodyPr/>
                    <a:lstStyle/>
                    <a:p>
                      <a:pPr marL="0" marR="0" algn="ctr">
                        <a:lnSpc>
                          <a:spcPct val="115000"/>
                        </a:lnSpc>
                        <a:spcBef>
                          <a:spcPts val="0"/>
                        </a:spcBef>
                        <a:spcAft>
                          <a:spcPts val="0"/>
                        </a:spcAft>
                      </a:pPr>
                      <a:r>
                        <a:rPr lang="en-US" sz="1600" dirty="0" smtClean="0">
                          <a:solidFill>
                            <a:srgbClr val="FF0000"/>
                          </a:solidFill>
                          <a:effectLst/>
                          <a:latin typeface="+mn-lt"/>
                          <a:ea typeface="Calibri" panose="020F0502020204030204" pitchFamily="34" charset="0"/>
                          <a:cs typeface="Times New Roman" panose="02020603050405020304" pitchFamily="18" charset="0"/>
                        </a:rPr>
                        <a:t>0.057</a:t>
                      </a:r>
                    </a:p>
                  </a:txBody>
                  <a:tcPr marL="48429" marR="48429" marT="0" marB="0"/>
                </a:tc>
                <a:tc>
                  <a:txBody>
                    <a:bodyPr/>
                    <a:lstStyle/>
                    <a:p>
                      <a:pPr algn="ctr"/>
                      <a:endParaRPr lang="en-US" sz="1600" dirty="0"/>
                    </a:p>
                  </a:txBody>
                  <a:tcPr marL="48429" marR="48429" marT="0" marB="0"/>
                </a:tc>
                <a:tc>
                  <a:txBody>
                    <a:bodyPr/>
                    <a:lstStyle/>
                    <a:p>
                      <a:pPr marL="0" marR="0" algn="ctr">
                        <a:lnSpc>
                          <a:spcPct val="115000"/>
                        </a:lnSpc>
                        <a:spcBef>
                          <a:spcPts val="0"/>
                        </a:spcBef>
                        <a:spcAft>
                          <a:spcPts val="0"/>
                        </a:spcAft>
                      </a:pPr>
                      <a:r>
                        <a:rPr lang="en-US" sz="1600" dirty="0" smtClean="0">
                          <a:solidFill>
                            <a:srgbClr val="00B050"/>
                          </a:solidFill>
                          <a:effectLst/>
                          <a:latin typeface="+mn-lt"/>
                          <a:ea typeface="Calibri" panose="020F0502020204030204" pitchFamily="34" charset="0"/>
                          <a:cs typeface="Times New Roman" panose="02020603050405020304" pitchFamily="18" charset="0"/>
                        </a:rPr>
                        <a:t>0.104</a:t>
                      </a:r>
                    </a:p>
                  </a:txBody>
                  <a:tcPr marL="48429" marR="48429" marT="0" marB="0"/>
                </a:tc>
              </a:tr>
              <a:tr h="345687">
                <a:tc>
                  <a:txBody>
                    <a:bodyPr/>
                    <a:lstStyle/>
                    <a:p>
                      <a:pPr marL="0" marR="0" algn="l">
                        <a:lnSpc>
                          <a:spcPct val="115000"/>
                        </a:lnSpc>
                        <a:spcBef>
                          <a:spcPts val="0"/>
                        </a:spcBef>
                        <a:spcAft>
                          <a:spcPts val="0"/>
                        </a:spcAft>
                      </a:pPr>
                      <a:r>
                        <a:rPr lang="en-US" sz="1500" dirty="0" smtClean="0">
                          <a:effectLst/>
                          <a:latin typeface="+mn-lt"/>
                        </a:rPr>
                        <a:t>   In-home child care</a:t>
                      </a:r>
                      <a:endParaRPr lang="en-US" sz="1500" dirty="0">
                        <a:effectLst/>
                        <a:latin typeface="+mn-lt"/>
                        <a:ea typeface="Calibri" panose="020F0502020204030204" pitchFamily="34" charset="0"/>
                        <a:cs typeface="Times New Roman" panose="02020603050405020304" pitchFamily="18" charset="0"/>
                      </a:endParaRPr>
                    </a:p>
                  </a:txBody>
                  <a:tcPr marL="48429" marR="48429" marT="0" marB="0" anchor="ctr">
                    <a:solidFill>
                      <a:schemeClr val="accent1">
                        <a:lumMod val="75000"/>
                      </a:schemeClr>
                    </a:solidFill>
                  </a:tcPr>
                </a:tc>
                <a:tc>
                  <a:txBody>
                    <a:bodyPr/>
                    <a:lstStyle/>
                    <a:p>
                      <a:pPr marL="0" marR="0" algn="ctr">
                        <a:lnSpc>
                          <a:spcPct val="115000"/>
                        </a:lnSpc>
                        <a:spcBef>
                          <a:spcPts val="0"/>
                        </a:spcBef>
                        <a:spcAft>
                          <a:spcPts val="0"/>
                        </a:spcAft>
                      </a:pPr>
                      <a:endParaRPr lang="en-US" sz="1600" dirty="0">
                        <a:effectLst/>
                        <a:latin typeface="+mn-lt"/>
                        <a:ea typeface="Calibri" panose="020F0502020204030204" pitchFamily="34" charset="0"/>
                        <a:cs typeface="Times New Roman" panose="02020603050405020304" pitchFamily="18" charset="0"/>
                      </a:endParaRPr>
                    </a:p>
                  </a:txBody>
                  <a:tcPr marL="48429" marR="48429" marT="0" marB="0"/>
                </a:tc>
                <a:tc>
                  <a:txBody>
                    <a:bodyPr/>
                    <a:lstStyle/>
                    <a:p>
                      <a:pPr marL="0" marR="0" algn="ctr">
                        <a:lnSpc>
                          <a:spcPct val="115000"/>
                        </a:lnSpc>
                        <a:spcBef>
                          <a:spcPts val="0"/>
                        </a:spcBef>
                        <a:spcAft>
                          <a:spcPts val="0"/>
                        </a:spcAft>
                      </a:pPr>
                      <a:r>
                        <a:rPr lang="en-US" sz="1600" dirty="0" smtClean="0">
                          <a:effectLst/>
                          <a:latin typeface="+mn-lt"/>
                        </a:rPr>
                        <a:t>0.024</a:t>
                      </a:r>
                    </a:p>
                  </a:txBody>
                  <a:tcPr marL="48429" marR="48429" marT="0" marB="0"/>
                </a:tc>
                <a:tc>
                  <a:txBody>
                    <a:bodyPr/>
                    <a:lstStyle/>
                    <a:p>
                      <a:pPr marL="0" marR="0" algn="ctr">
                        <a:lnSpc>
                          <a:spcPct val="115000"/>
                        </a:lnSpc>
                        <a:spcBef>
                          <a:spcPts val="0"/>
                        </a:spcBef>
                        <a:spcAft>
                          <a:spcPts val="0"/>
                        </a:spcAft>
                      </a:pPr>
                      <a:r>
                        <a:rPr lang="en-US" sz="1600" dirty="0" smtClean="0">
                          <a:effectLst/>
                          <a:latin typeface="+mn-lt"/>
                        </a:rPr>
                        <a:t>0.017</a:t>
                      </a:r>
                    </a:p>
                  </a:txBody>
                  <a:tcPr marL="48429" marR="48429" marT="0" marB="0"/>
                </a:tc>
                <a:tc>
                  <a:txBody>
                    <a:bodyPr/>
                    <a:lstStyle/>
                    <a:p>
                      <a:pPr marL="0" marR="0" algn="ctr">
                        <a:lnSpc>
                          <a:spcPct val="115000"/>
                        </a:lnSpc>
                        <a:spcBef>
                          <a:spcPts val="0"/>
                        </a:spcBef>
                        <a:spcAft>
                          <a:spcPts val="0"/>
                        </a:spcAft>
                      </a:pPr>
                      <a:endParaRPr lang="en-US" sz="1600" dirty="0">
                        <a:effectLst/>
                        <a:latin typeface="+mn-lt"/>
                        <a:ea typeface="Calibri" panose="020F0502020204030204" pitchFamily="34" charset="0"/>
                        <a:cs typeface="Times New Roman" panose="02020603050405020304" pitchFamily="18" charset="0"/>
                      </a:endParaRPr>
                    </a:p>
                  </a:txBody>
                  <a:tcPr marL="48429" marR="48429" marT="0" marB="0"/>
                </a:tc>
                <a:tc>
                  <a:txBody>
                    <a:bodyPr/>
                    <a:lstStyle/>
                    <a:p>
                      <a:pPr marL="0" marR="0" algn="ctr">
                        <a:lnSpc>
                          <a:spcPct val="115000"/>
                        </a:lnSpc>
                        <a:spcBef>
                          <a:spcPts val="0"/>
                        </a:spcBef>
                        <a:spcAft>
                          <a:spcPts val="0"/>
                        </a:spcAft>
                      </a:pPr>
                      <a:r>
                        <a:rPr lang="en-US" sz="1600" dirty="0" smtClean="0">
                          <a:effectLst/>
                          <a:latin typeface="+mn-lt"/>
                          <a:ea typeface="Calibri" panose="020F0502020204030204" pitchFamily="34" charset="0"/>
                          <a:cs typeface="Times New Roman" panose="02020603050405020304" pitchFamily="18" charset="0"/>
                        </a:rPr>
                        <a:t>0.009</a:t>
                      </a:r>
                    </a:p>
                  </a:txBody>
                  <a:tcPr marL="48429" marR="48429" marT="0" marB="0"/>
                </a:tc>
                <a:tc>
                  <a:txBody>
                    <a:bodyPr/>
                    <a:lstStyle/>
                    <a:p>
                      <a:pPr marL="0" marR="0" algn="ctr">
                        <a:lnSpc>
                          <a:spcPct val="115000"/>
                        </a:lnSpc>
                        <a:spcBef>
                          <a:spcPts val="0"/>
                        </a:spcBef>
                        <a:spcAft>
                          <a:spcPts val="0"/>
                        </a:spcAft>
                      </a:pPr>
                      <a:r>
                        <a:rPr lang="en-US" sz="1600" dirty="0" smtClean="0">
                          <a:effectLst/>
                          <a:latin typeface="+mn-lt"/>
                          <a:ea typeface="Calibri" panose="020F0502020204030204" pitchFamily="34" charset="0"/>
                          <a:cs typeface="Times New Roman" panose="02020603050405020304" pitchFamily="18" charset="0"/>
                        </a:rPr>
                        <a:t>0.006</a:t>
                      </a:r>
                    </a:p>
                  </a:txBody>
                  <a:tcPr marL="48429" marR="48429" marT="0" marB="0"/>
                </a:tc>
                <a:tc>
                  <a:txBody>
                    <a:bodyPr/>
                    <a:lstStyle/>
                    <a:p>
                      <a:pPr algn="ctr"/>
                      <a:endParaRPr lang="en-US" sz="1600"/>
                    </a:p>
                  </a:txBody>
                  <a:tcPr marL="48429" marR="48429" marT="0" marB="0"/>
                </a:tc>
                <a:tc>
                  <a:txBody>
                    <a:bodyPr/>
                    <a:lstStyle/>
                    <a:p>
                      <a:pPr marL="0" marR="0" algn="ctr">
                        <a:lnSpc>
                          <a:spcPct val="115000"/>
                        </a:lnSpc>
                        <a:spcBef>
                          <a:spcPts val="0"/>
                        </a:spcBef>
                        <a:spcAft>
                          <a:spcPts val="0"/>
                        </a:spcAft>
                      </a:pPr>
                      <a:r>
                        <a:rPr lang="en-US" sz="1600" dirty="0" smtClean="0">
                          <a:effectLst/>
                          <a:latin typeface="+mn-lt"/>
                          <a:ea typeface="Calibri" panose="020F0502020204030204" pitchFamily="34" charset="0"/>
                          <a:cs typeface="Times New Roman" panose="02020603050405020304" pitchFamily="18" charset="0"/>
                        </a:rPr>
                        <a:t>0.040</a:t>
                      </a:r>
                    </a:p>
                  </a:txBody>
                  <a:tcPr marL="48429" marR="48429" marT="0" marB="0"/>
                </a:tc>
              </a:tr>
              <a:tr h="312235">
                <a:tc>
                  <a:txBody>
                    <a:bodyPr/>
                    <a:lstStyle/>
                    <a:p>
                      <a:pPr marL="91440" marR="0" lvl="0" algn="l">
                        <a:lnSpc>
                          <a:spcPct val="115000"/>
                        </a:lnSpc>
                        <a:spcBef>
                          <a:spcPts val="0"/>
                        </a:spcBef>
                        <a:spcAft>
                          <a:spcPts val="0"/>
                        </a:spcAft>
                      </a:pPr>
                      <a:r>
                        <a:rPr lang="en-US" sz="1500" dirty="0" smtClean="0">
                          <a:effectLst/>
                          <a:latin typeface="+mn-lt"/>
                        </a:rPr>
                        <a:t> out-of-home child care</a:t>
                      </a:r>
                      <a:endParaRPr lang="en-US" sz="1500" dirty="0">
                        <a:effectLst/>
                        <a:latin typeface="+mn-lt"/>
                        <a:ea typeface="Calibri" panose="020F0502020204030204" pitchFamily="34" charset="0"/>
                        <a:cs typeface="Times New Roman" panose="02020603050405020304" pitchFamily="18" charset="0"/>
                      </a:endParaRPr>
                    </a:p>
                  </a:txBody>
                  <a:tcPr marL="48429" marR="48429" marT="0" marB="0" anchor="ctr">
                    <a:solidFill>
                      <a:schemeClr val="accent1">
                        <a:lumMod val="75000"/>
                      </a:schemeClr>
                    </a:solidFill>
                  </a:tcPr>
                </a:tc>
                <a:tc>
                  <a:txBody>
                    <a:bodyPr/>
                    <a:lstStyle/>
                    <a:p>
                      <a:pPr marL="0" marR="0" algn="ctr">
                        <a:lnSpc>
                          <a:spcPct val="115000"/>
                        </a:lnSpc>
                        <a:spcBef>
                          <a:spcPts val="0"/>
                        </a:spcBef>
                        <a:spcAft>
                          <a:spcPts val="0"/>
                        </a:spcAft>
                      </a:pPr>
                      <a:endParaRPr lang="en-US" sz="1600" dirty="0">
                        <a:effectLst/>
                        <a:latin typeface="+mn-lt"/>
                        <a:ea typeface="Calibri" panose="020F0502020204030204" pitchFamily="34" charset="0"/>
                        <a:cs typeface="Times New Roman" panose="02020603050405020304" pitchFamily="18" charset="0"/>
                      </a:endParaRPr>
                    </a:p>
                  </a:txBody>
                  <a:tcPr marL="48429" marR="48429" marT="0" marB="0"/>
                </a:tc>
                <a:tc>
                  <a:txBody>
                    <a:bodyPr/>
                    <a:lstStyle/>
                    <a:p>
                      <a:pPr marL="0" marR="0" algn="ctr">
                        <a:lnSpc>
                          <a:spcPct val="115000"/>
                        </a:lnSpc>
                        <a:spcBef>
                          <a:spcPts val="0"/>
                        </a:spcBef>
                        <a:spcAft>
                          <a:spcPts val="0"/>
                        </a:spcAft>
                      </a:pPr>
                      <a:r>
                        <a:rPr lang="en-US" sz="1600" dirty="0" smtClean="0">
                          <a:effectLst/>
                          <a:latin typeface="+mn-lt"/>
                        </a:rPr>
                        <a:t>0.009</a:t>
                      </a:r>
                    </a:p>
                  </a:txBody>
                  <a:tcPr marL="48429" marR="48429" marT="0" marB="0"/>
                </a:tc>
                <a:tc>
                  <a:txBody>
                    <a:bodyPr/>
                    <a:lstStyle/>
                    <a:p>
                      <a:pPr marL="0" marR="0" algn="ctr">
                        <a:lnSpc>
                          <a:spcPct val="115000"/>
                        </a:lnSpc>
                        <a:spcBef>
                          <a:spcPts val="0"/>
                        </a:spcBef>
                        <a:spcAft>
                          <a:spcPts val="0"/>
                        </a:spcAft>
                      </a:pPr>
                      <a:r>
                        <a:rPr lang="en-US" sz="1600" dirty="0" smtClean="0">
                          <a:effectLst/>
                          <a:latin typeface="+mn-lt"/>
                        </a:rPr>
                        <a:t>0.011</a:t>
                      </a:r>
                    </a:p>
                  </a:txBody>
                  <a:tcPr marL="48429" marR="48429" marT="0" marB="0"/>
                </a:tc>
                <a:tc>
                  <a:txBody>
                    <a:bodyPr/>
                    <a:lstStyle/>
                    <a:p>
                      <a:pPr marL="0" marR="0" algn="ctr">
                        <a:lnSpc>
                          <a:spcPct val="115000"/>
                        </a:lnSpc>
                        <a:spcBef>
                          <a:spcPts val="0"/>
                        </a:spcBef>
                        <a:spcAft>
                          <a:spcPts val="0"/>
                        </a:spcAft>
                      </a:pPr>
                      <a:endParaRPr lang="en-US" sz="1600" dirty="0">
                        <a:effectLst/>
                        <a:latin typeface="+mn-lt"/>
                        <a:ea typeface="Calibri" panose="020F0502020204030204" pitchFamily="34" charset="0"/>
                        <a:cs typeface="Times New Roman" panose="02020603050405020304" pitchFamily="18" charset="0"/>
                      </a:endParaRPr>
                    </a:p>
                  </a:txBody>
                  <a:tcPr marL="48429" marR="48429" marT="0" marB="0"/>
                </a:tc>
                <a:tc>
                  <a:txBody>
                    <a:bodyPr/>
                    <a:lstStyle/>
                    <a:p>
                      <a:pPr marL="0" marR="0" algn="ctr">
                        <a:lnSpc>
                          <a:spcPct val="115000"/>
                        </a:lnSpc>
                        <a:spcBef>
                          <a:spcPts val="0"/>
                        </a:spcBef>
                        <a:spcAft>
                          <a:spcPts val="0"/>
                        </a:spcAft>
                      </a:pPr>
                      <a:r>
                        <a:rPr lang="en-US" sz="1600" dirty="0" smtClean="0">
                          <a:effectLst/>
                          <a:latin typeface="+mn-lt"/>
                          <a:ea typeface="Calibri" panose="020F0502020204030204" pitchFamily="34" charset="0"/>
                          <a:cs typeface="Times New Roman" panose="02020603050405020304" pitchFamily="18" charset="0"/>
                        </a:rPr>
                        <a:t>-0.001</a:t>
                      </a:r>
                    </a:p>
                  </a:txBody>
                  <a:tcPr marL="48429" marR="48429" marT="0" marB="0"/>
                </a:tc>
                <a:tc>
                  <a:txBody>
                    <a:bodyPr/>
                    <a:lstStyle/>
                    <a:p>
                      <a:pPr marL="0" marR="0" algn="ctr">
                        <a:lnSpc>
                          <a:spcPct val="115000"/>
                        </a:lnSpc>
                        <a:spcBef>
                          <a:spcPts val="0"/>
                        </a:spcBef>
                        <a:spcAft>
                          <a:spcPts val="0"/>
                        </a:spcAft>
                      </a:pPr>
                      <a:r>
                        <a:rPr lang="en-US" sz="1600" dirty="0" smtClean="0">
                          <a:effectLst/>
                          <a:latin typeface="+mn-lt"/>
                          <a:ea typeface="Calibri" panose="020F0502020204030204" pitchFamily="34" charset="0"/>
                          <a:cs typeface="Times New Roman" panose="02020603050405020304" pitchFamily="18" charset="0"/>
                        </a:rPr>
                        <a:t>-0.003</a:t>
                      </a:r>
                    </a:p>
                  </a:txBody>
                  <a:tcPr marL="48429" marR="48429" marT="0" marB="0"/>
                </a:tc>
                <a:tc>
                  <a:txBody>
                    <a:bodyPr/>
                    <a:lstStyle/>
                    <a:p>
                      <a:pPr algn="ctr"/>
                      <a:endParaRPr lang="en-US" sz="1600" dirty="0"/>
                    </a:p>
                  </a:txBody>
                  <a:tcPr marL="48429" marR="48429" marT="0" marB="0"/>
                </a:tc>
                <a:tc>
                  <a:txBody>
                    <a:bodyPr/>
                    <a:lstStyle/>
                    <a:p>
                      <a:pPr marL="0" marR="0" algn="ctr">
                        <a:lnSpc>
                          <a:spcPct val="115000"/>
                        </a:lnSpc>
                        <a:spcBef>
                          <a:spcPts val="0"/>
                        </a:spcBef>
                        <a:spcAft>
                          <a:spcPts val="0"/>
                        </a:spcAft>
                      </a:pPr>
                      <a:r>
                        <a:rPr lang="en-US" sz="1600" dirty="0" smtClean="0">
                          <a:solidFill>
                            <a:srgbClr val="00B050"/>
                          </a:solidFill>
                          <a:effectLst/>
                          <a:latin typeface="+mn-lt"/>
                          <a:ea typeface="Calibri" panose="020F0502020204030204" pitchFamily="34" charset="0"/>
                          <a:cs typeface="Times New Roman" panose="02020603050405020304" pitchFamily="18" charset="0"/>
                        </a:rPr>
                        <a:t>0.346</a:t>
                      </a:r>
                    </a:p>
                  </a:txBody>
                  <a:tcPr marL="48429" marR="48429" marT="0" marB="0"/>
                </a:tc>
              </a:tr>
              <a:tr h="312235">
                <a:tc>
                  <a:txBody>
                    <a:bodyPr/>
                    <a:lstStyle/>
                    <a:p>
                      <a:pPr marL="0" marR="0" lvl="0" algn="l">
                        <a:lnSpc>
                          <a:spcPct val="115000"/>
                        </a:lnSpc>
                        <a:spcBef>
                          <a:spcPts val="0"/>
                        </a:spcBef>
                        <a:spcAft>
                          <a:spcPts val="0"/>
                        </a:spcAft>
                      </a:pPr>
                      <a:r>
                        <a:rPr lang="en-US" sz="1500" dirty="0" smtClean="0">
                          <a:effectLst/>
                          <a:latin typeface="+mn-lt"/>
                          <a:ea typeface="Calibri" panose="020F0502020204030204" pitchFamily="34" charset="0"/>
                          <a:cs typeface="Times New Roman" panose="02020603050405020304" pitchFamily="18" charset="0"/>
                        </a:rPr>
                        <a:t>Obese</a:t>
                      </a:r>
                      <a:endParaRPr lang="en-US" sz="1500" dirty="0">
                        <a:effectLst/>
                        <a:latin typeface="+mn-lt"/>
                        <a:ea typeface="Calibri" panose="020F0502020204030204" pitchFamily="34" charset="0"/>
                        <a:cs typeface="Times New Roman" panose="02020603050405020304" pitchFamily="18" charset="0"/>
                      </a:endParaRPr>
                    </a:p>
                  </a:txBody>
                  <a:tcPr marL="48429" marR="48429" marT="0" marB="0" anchor="ctr">
                    <a:solidFill>
                      <a:schemeClr val="accent1">
                        <a:lumMod val="75000"/>
                      </a:schemeClr>
                    </a:solidFill>
                  </a:tcPr>
                </a:tc>
                <a:tc>
                  <a:txBody>
                    <a:bodyPr/>
                    <a:lstStyle/>
                    <a:p>
                      <a:pPr marL="0" marR="0" algn="ctr">
                        <a:lnSpc>
                          <a:spcPct val="115000"/>
                        </a:lnSpc>
                        <a:spcBef>
                          <a:spcPts val="0"/>
                        </a:spcBef>
                        <a:spcAft>
                          <a:spcPts val="0"/>
                        </a:spcAft>
                      </a:pPr>
                      <a:r>
                        <a:rPr lang="en-US" sz="1600" dirty="0" smtClean="0">
                          <a:solidFill>
                            <a:srgbClr val="00B050"/>
                          </a:solidFill>
                          <a:effectLst/>
                          <a:latin typeface="+mn-lt"/>
                        </a:rPr>
                        <a:t>-0.065</a:t>
                      </a:r>
                    </a:p>
                  </a:txBody>
                  <a:tcPr marL="48429" marR="48429" marT="0" marB="0"/>
                </a:tc>
                <a:tc>
                  <a:txBody>
                    <a:bodyPr/>
                    <a:lstStyle/>
                    <a:p>
                      <a:pPr marL="0" marR="0" algn="ctr">
                        <a:lnSpc>
                          <a:spcPct val="115000"/>
                        </a:lnSpc>
                        <a:spcBef>
                          <a:spcPts val="0"/>
                        </a:spcBef>
                        <a:spcAft>
                          <a:spcPts val="0"/>
                        </a:spcAft>
                      </a:pPr>
                      <a:r>
                        <a:rPr lang="en-US" sz="1600" dirty="0" smtClean="0">
                          <a:solidFill>
                            <a:srgbClr val="00B050"/>
                          </a:solidFill>
                          <a:effectLst/>
                          <a:latin typeface="+mn-lt"/>
                        </a:rPr>
                        <a:t>-0.064</a:t>
                      </a:r>
                    </a:p>
                  </a:txBody>
                  <a:tcPr marL="48429" marR="48429" marT="0" marB="0"/>
                </a:tc>
                <a:tc>
                  <a:txBody>
                    <a:bodyPr/>
                    <a:lstStyle/>
                    <a:p>
                      <a:pPr marL="0" marR="0" algn="ctr">
                        <a:lnSpc>
                          <a:spcPct val="115000"/>
                        </a:lnSpc>
                        <a:spcBef>
                          <a:spcPts val="0"/>
                        </a:spcBef>
                        <a:spcAft>
                          <a:spcPts val="0"/>
                        </a:spcAft>
                      </a:pPr>
                      <a:r>
                        <a:rPr lang="en-US" sz="1600" dirty="0" smtClean="0">
                          <a:solidFill>
                            <a:srgbClr val="00B050"/>
                          </a:solidFill>
                          <a:effectLst/>
                          <a:latin typeface="+mn-lt"/>
                        </a:rPr>
                        <a:t>-0.062</a:t>
                      </a:r>
                    </a:p>
                  </a:txBody>
                  <a:tcPr marL="48429" marR="48429" marT="0" marB="0"/>
                </a:tc>
                <a:tc>
                  <a:txBody>
                    <a:bodyPr/>
                    <a:lstStyle/>
                    <a:p>
                      <a:pPr marL="0" marR="0" algn="ctr">
                        <a:lnSpc>
                          <a:spcPct val="115000"/>
                        </a:lnSpc>
                        <a:spcBef>
                          <a:spcPts val="0"/>
                        </a:spcBef>
                        <a:spcAft>
                          <a:spcPts val="0"/>
                        </a:spcAft>
                      </a:pPr>
                      <a:r>
                        <a:rPr lang="en-US" sz="1600" dirty="0">
                          <a:solidFill>
                            <a:srgbClr val="00B050"/>
                          </a:solidFill>
                          <a:effectLst/>
                          <a:latin typeface="+mn-lt"/>
                        </a:rPr>
                        <a:t>-</a:t>
                      </a:r>
                      <a:r>
                        <a:rPr lang="en-US" sz="1600" dirty="0" smtClean="0">
                          <a:solidFill>
                            <a:srgbClr val="00B050"/>
                          </a:solidFill>
                          <a:effectLst/>
                          <a:latin typeface="+mn-lt"/>
                        </a:rPr>
                        <a:t>0.084</a:t>
                      </a:r>
                    </a:p>
                  </a:txBody>
                  <a:tcPr marL="48429" marR="48429" marT="0" marB="0"/>
                </a:tc>
                <a:tc>
                  <a:txBody>
                    <a:bodyPr/>
                    <a:lstStyle/>
                    <a:p>
                      <a:pPr marL="0" marR="0" algn="ctr">
                        <a:lnSpc>
                          <a:spcPct val="115000"/>
                        </a:lnSpc>
                        <a:spcBef>
                          <a:spcPts val="0"/>
                        </a:spcBef>
                        <a:spcAft>
                          <a:spcPts val="0"/>
                        </a:spcAft>
                      </a:pPr>
                      <a:r>
                        <a:rPr lang="en-US" sz="1600" dirty="0" smtClean="0">
                          <a:solidFill>
                            <a:srgbClr val="00B050"/>
                          </a:solidFill>
                          <a:effectLst/>
                          <a:latin typeface="+mn-lt"/>
                          <a:ea typeface="Calibri" panose="020F0502020204030204" pitchFamily="34" charset="0"/>
                          <a:cs typeface="Times New Roman" panose="02020603050405020304" pitchFamily="18" charset="0"/>
                        </a:rPr>
                        <a:t>-0.083</a:t>
                      </a:r>
                    </a:p>
                  </a:txBody>
                  <a:tcPr marL="48429" marR="48429" marT="0" marB="0"/>
                </a:tc>
                <a:tc>
                  <a:txBody>
                    <a:bodyPr/>
                    <a:lstStyle/>
                    <a:p>
                      <a:pPr marL="0" marR="0" algn="ctr">
                        <a:lnSpc>
                          <a:spcPct val="115000"/>
                        </a:lnSpc>
                        <a:spcBef>
                          <a:spcPts val="0"/>
                        </a:spcBef>
                        <a:spcAft>
                          <a:spcPts val="0"/>
                        </a:spcAft>
                      </a:pPr>
                      <a:r>
                        <a:rPr lang="en-US" sz="1600" dirty="0" smtClean="0">
                          <a:solidFill>
                            <a:srgbClr val="00B050"/>
                          </a:solidFill>
                          <a:effectLst/>
                          <a:latin typeface="+mn-lt"/>
                          <a:ea typeface="Calibri" panose="020F0502020204030204" pitchFamily="34" charset="0"/>
                          <a:cs typeface="Times New Roman" panose="02020603050405020304" pitchFamily="18" charset="0"/>
                        </a:rPr>
                        <a:t>-0.083</a:t>
                      </a:r>
                    </a:p>
                  </a:txBody>
                  <a:tcPr marL="48429" marR="48429" marT="0" marB="0"/>
                </a:tc>
                <a:tc>
                  <a:txBody>
                    <a:bodyPr/>
                    <a:lstStyle/>
                    <a:p>
                      <a:pPr marL="0" marR="0" algn="ctr">
                        <a:lnSpc>
                          <a:spcPct val="115000"/>
                        </a:lnSpc>
                        <a:spcBef>
                          <a:spcPts val="0"/>
                        </a:spcBef>
                        <a:spcAft>
                          <a:spcPts val="0"/>
                        </a:spcAft>
                      </a:pPr>
                      <a:r>
                        <a:rPr lang="en-US" sz="1600" dirty="0" smtClean="0">
                          <a:solidFill>
                            <a:schemeClr val="tx1"/>
                          </a:solidFill>
                          <a:effectLst/>
                          <a:latin typeface="+mn-lt"/>
                          <a:ea typeface="Calibri" panose="020F0502020204030204" pitchFamily="34" charset="0"/>
                          <a:cs typeface="Times New Roman" panose="02020603050405020304" pitchFamily="18" charset="0"/>
                        </a:rPr>
                        <a:t>-0.055</a:t>
                      </a:r>
                    </a:p>
                  </a:txBody>
                  <a:tcPr marL="48429" marR="48429" marT="0" marB="0"/>
                </a:tc>
                <a:tc>
                  <a:txBody>
                    <a:bodyPr/>
                    <a:lstStyle/>
                    <a:p>
                      <a:pPr marL="0" marR="0" indent="0" algn="ctr" defTabSz="914400" rtl="0" eaLnBrk="1" fontAlgn="auto" latinLnBrk="0" hangingPunct="1">
                        <a:lnSpc>
                          <a:spcPct val="115000"/>
                        </a:lnSpc>
                        <a:spcBef>
                          <a:spcPts val="0"/>
                        </a:spcBef>
                        <a:spcAft>
                          <a:spcPts val="0"/>
                        </a:spcAft>
                        <a:buClrTx/>
                        <a:buSzTx/>
                        <a:buFontTx/>
                        <a:buNone/>
                        <a:tabLst/>
                        <a:defRPr/>
                      </a:pPr>
                      <a:r>
                        <a:rPr lang="en-US" sz="1600" dirty="0" smtClean="0">
                          <a:solidFill>
                            <a:srgbClr val="00B050"/>
                          </a:solidFill>
                          <a:effectLst/>
                          <a:latin typeface="+mn-lt"/>
                          <a:ea typeface="Calibri" panose="020F0502020204030204" pitchFamily="34" charset="0"/>
                          <a:cs typeface="Times New Roman" panose="02020603050405020304" pitchFamily="18" charset="0"/>
                        </a:rPr>
                        <a:t>-0.131</a:t>
                      </a:r>
                    </a:p>
                  </a:txBody>
                  <a:tcPr marL="48429" marR="48429" marT="0" marB="0" anchor="ctr"/>
                </a:tc>
              </a:tr>
              <a:tr h="471447">
                <a:tc>
                  <a:txBody>
                    <a:bodyPr/>
                    <a:lstStyle/>
                    <a:p>
                      <a:pPr marL="0" marR="0" algn="l">
                        <a:lnSpc>
                          <a:spcPct val="115000"/>
                        </a:lnSpc>
                        <a:spcBef>
                          <a:spcPts val="0"/>
                        </a:spcBef>
                        <a:spcAft>
                          <a:spcPts val="0"/>
                        </a:spcAft>
                      </a:pPr>
                      <a:r>
                        <a:rPr lang="en-US" sz="1500" dirty="0" smtClean="0">
                          <a:effectLst/>
                          <a:latin typeface="+mn-lt"/>
                          <a:ea typeface="Calibri" panose="020F0502020204030204" pitchFamily="34" charset="0"/>
                          <a:cs typeface="Times New Roman" panose="02020603050405020304" pitchFamily="18" charset="0"/>
                        </a:rPr>
                        <a:t>Exogenous Variables</a:t>
                      </a:r>
                      <a:endParaRPr lang="en-US" sz="1500" dirty="0">
                        <a:effectLst/>
                        <a:latin typeface="+mn-lt"/>
                        <a:ea typeface="Calibri" panose="020F0502020204030204" pitchFamily="34" charset="0"/>
                        <a:cs typeface="Times New Roman" panose="02020603050405020304" pitchFamily="18" charset="0"/>
                      </a:endParaRPr>
                    </a:p>
                  </a:txBody>
                  <a:tcPr marL="48429" marR="48429" marT="0" marB="0" anchor="ctr">
                    <a:solidFill>
                      <a:schemeClr val="accent1">
                        <a:lumMod val="75000"/>
                      </a:schemeClr>
                    </a:solidFill>
                  </a:tcPr>
                </a:tc>
                <a:tc>
                  <a:txBody>
                    <a:bodyPr/>
                    <a:lstStyle/>
                    <a:p>
                      <a:pPr marL="0" marR="0" algn="ctr">
                        <a:lnSpc>
                          <a:spcPct val="115000"/>
                        </a:lnSpc>
                        <a:spcBef>
                          <a:spcPts val="0"/>
                        </a:spcBef>
                        <a:spcAft>
                          <a:spcPts val="0"/>
                        </a:spcAft>
                      </a:pPr>
                      <a:r>
                        <a:rPr lang="en-US" sz="1500" dirty="0" smtClean="0">
                          <a:effectLst/>
                          <a:latin typeface="+mn-lt"/>
                          <a:ea typeface="Calibri" panose="020F0502020204030204" pitchFamily="34" charset="0"/>
                          <a:cs typeface="Times New Roman" panose="02020603050405020304" pitchFamily="18" charset="0"/>
                        </a:rPr>
                        <a:t>No</a:t>
                      </a:r>
                      <a:endParaRPr lang="en-US" sz="1500" dirty="0">
                        <a:effectLst/>
                        <a:latin typeface="+mn-lt"/>
                        <a:ea typeface="Calibri" panose="020F0502020204030204" pitchFamily="34" charset="0"/>
                        <a:cs typeface="Times New Roman" panose="02020603050405020304" pitchFamily="18" charset="0"/>
                      </a:endParaRPr>
                    </a:p>
                  </a:txBody>
                  <a:tcPr marL="48429" marR="48429" marT="0" marB="0" anchor="ctr"/>
                </a:tc>
                <a:tc>
                  <a:txBody>
                    <a:bodyPr/>
                    <a:lstStyle/>
                    <a:p>
                      <a:pPr marL="0" marR="0" algn="ctr">
                        <a:lnSpc>
                          <a:spcPct val="115000"/>
                        </a:lnSpc>
                        <a:spcBef>
                          <a:spcPts val="0"/>
                        </a:spcBef>
                        <a:spcAft>
                          <a:spcPts val="0"/>
                        </a:spcAft>
                      </a:pPr>
                      <a:r>
                        <a:rPr lang="en-US" sz="1500" dirty="0" smtClean="0">
                          <a:effectLst/>
                          <a:latin typeface="+mn-lt"/>
                          <a:ea typeface="Calibri" panose="020F0502020204030204" pitchFamily="34" charset="0"/>
                          <a:cs typeface="Times New Roman" panose="02020603050405020304" pitchFamily="18" charset="0"/>
                        </a:rPr>
                        <a:t>No</a:t>
                      </a:r>
                      <a:endParaRPr lang="en-US" sz="1500" dirty="0">
                        <a:effectLst/>
                        <a:latin typeface="+mn-lt"/>
                        <a:ea typeface="Calibri" panose="020F0502020204030204" pitchFamily="34" charset="0"/>
                        <a:cs typeface="Times New Roman" panose="02020603050405020304" pitchFamily="18" charset="0"/>
                      </a:endParaRPr>
                    </a:p>
                  </a:txBody>
                  <a:tcPr marL="48429" marR="48429" marT="0" marB="0" anchor="ctr"/>
                </a:tc>
                <a:tc>
                  <a:txBody>
                    <a:bodyPr/>
                    <a:lstStyle/>
                    <a:p>
                      <a:pPr marL="0" marR="0" algn="ctr">
                        <a:lnSpc>
                          <a:spcPct val="115000"/>
                        </a:lnSpc>
                        <a:spcBef>
                          <a:spcPts val="0"/>
                        </a:spcBef>
                        <a:spcAft>
                          <a:spcPts val="0"/>
                        </a:spcAft>
                      </a:pPr>
                      <a:r>
                        <a:rPr lang="en-US" sz="1500" dirty="0" smtClean="0">
                          <a:effectLst/>
                          <a:latin typeface="+mn-lt"/>
                          <a:ea typeface="Calibri" panose="020F0502020204030204" pitchFamily="34" charset="0"/>
                          <a:cs typeface="Times New Roman" panose="02020603050405020304" pitchFamily="18" charset="0"/>
                        </a:rPr>
                        <a:t>Yes</a:t>
                      </a:r>
                      <a:endParaRPr lang="en-US" sz="1500" dirty="0">
                        <a:effectLst/>
                        <a:latin typeface="+mn-lt"/>
                        <a:ea typeface="Calibri" panose="020F0502020204030204" pitchFamily="34" charset="0"/>
                        <a:cs typeface="Times New Roman" panose="02020603050405020304" pitchFamily="18" charset="0"/>
                      </a:endParaRPr>
                    </a:p>
                  </a:txBody>
                  <a:tcPr marL="48429" marR="48429" marT="0" marB="0" anchor="ctr"/>
                </a:tc>
                <a:tc>
                  <a:txBody>
                    <a:bodyPr/>
                    <a:lstStyle/>
                    <a:p>
                      <a:pPr marL="0" marR="0" algn="ctr">
                        <a:lnSpc>
                          <a:spcPct val="115000"/>
                        </a:lnSpc>
                        <a:spcBef>
                          <a:spcPts val="0"/>
                        </a:spcBef>
                        <a:spcAft>
                          <a:spcPts val="0"/>
                        </a:spcAft>
                      </a:pPr>
                      <a:r>
                        <a:rPr lang="en-US" sz="1500" dirty="0" smtClean="0">
                          <a:effectLst/>
                          <a:latin typeface="+mn-lt"/>
                          <a:ea typeface="Calibri" panose="020F0502020204030204" pitchFamily="34" charset="0"/>
                          <a:cs typeface="Times New Roman" panose="02020603050405020304" pitchFamily="18" charset="0"/>
                        </a:rPr>
                        <a:t>No</a:t>
                      </a:r>
                      <a:endParaRPr lang="en-US" sz="1500" dirty="0">
                        <a:effectLst/>
                        <a:latin typeface="+mn-lt"/>
                        <a:ea typeface="Calibri" panose="020F0502020204030204" pitchFamily="34" charset="0"/>
                        <a:cs typeface="Times New Roman" panose="02020603050405020304" pitchFamily="18" charset="0"/>
                      </a:endParaRPr>
                    </a:p>
                  </a:txBody>
                  <a:tcPr marL="48429" marR="48429" marT="0" marB="0" anchor="ctr"/>
                </a:tc>
                <a:tc>
                  <a:txBody>
                    <a:bodyPr/>
                    <a:lstStyle/>
                    <a:p>
                      <a:pPr marL="0" marR="0" algn="ctr">
                        <a:lnSpc>
                          <a:spcPct val="115000"/>
                        </a:lnSpc>
                        <a:spcBef>
                          <a:spcPts val="0"/>
                        </a:spcBef>
                        <a:spcAft>
                          <a:spcPts val="0"/>
                        </a:spcAft>
                      </a:pPr>
                      <a:r>
                        <a:rPr lang="en-US" sz="1500" dirty="0" smtClean="0">
                          <a:effectLst/>
                          <a:latin typeface="+mn-lt"/>
                          <a:ea typeface="Calibri" panose="020F0502020204030204" pitchFamily="34" charset="0"/>
                          <a:cs typeface="Times New Roman" panose="02020603050405020304" pitchFamily="18" charset="0"/>
                        </a:rPr>
                        <a:t>No</a:t>
                      </a:r>
                      <a:endParaRPr lang="en-US" sz="1500" dirty="0">
                        <a:effectLst/>
                        <a:latin typeface="+mn-lt"/>
                        <a:ea typeface="Calibri" panose="020F0502020204030204" pitchFamily="34" charset="0"/>
                        <a:cs typeface="Times New Roman" panose="02020603050405020304" pitchFamily="18" charset="0"/>
                      </a:endParaRPr>
                    </a:p>
                  </a:txBody>
                  <a:tcPr marL="48429" marR="48429" marT="0" marB="0" anchor="ctr"/>
                </a:tc>
                <a:tc>
                  <a:txBody>
                    <a:bodyPr/>
                    <a:lstStyle/>
                    <a:p>
                      <a:pPr marL="0" marR="0" algn="ctr">
                        <a:lnSpc>
                          <a:spcPct val="115000"/>
                        </a:lnSpc>
                        <a:spcBef>
                          <a:spcPts val="0"/>
                        </a:spcBef>
                        <a:spcAft>
                          <a:spcPts val="0"/>
                        </a:spcAft>
                      </a:pPr>
                      <a:r>
                        <a:rPr lang="en-US" sz="1500" dirty="0" smtClean="0">
                          <a:effectLst/>
                          <a:latin typeface="+mn-lt"/>
                          <a:ea typeface="Calibri" panose="020F0502020204030204" pitchFamily="34" charset="0"/>
                          <a:cs typeface="Times New Roman" panose="02020603050405020304" pitchFamily="18" charset="0"/>
                        </a:rPr>
                        <a:t>Yes</a:t>
                      </a:r>
                      <a:endParaRPr lang="en-US" sz="1500" dirty="0">
                        <a:effectLst/>
                        <a:latin typeface="+mn-lt"/>
                        <a:ea typeface="Calibri" panose="020F0502020204030204" pitchFamily="34" charset="0"/>
                        <a:cs typeface="Times New Roman" panose="02020603050405020304" pitchFamily="18" charset="0"/>
                      </a:endParaRPr>
                    </a:p>
                  </a:txBody>
                  <a:tcPr marL="48429" marR="48429" marT="0" marB="0" anchor="ctr"/>
                </a:tc>
                <a:tc>
                  <a:txBody>
                    <a:bodyPr/>
                    <a:lstStyle/>
                    <a:p>
                      <a:pPr algn="ctr"/>
                      <a:r>
                        <a:rPr lang="en-US" sz="1500" dirty="0" smtClean="0"/>
                        <a:t>Yes</a:t>
                      </a:r>
                      <a:endParaRPr lang="en-US" sz="1500" dirty="0"/>
                    </a:p>
                  </a:txBody>
                  <a:tcPr marL="48429" marR="48429" marT="0" marB="0" anchor="ctr"/>
                </a:tc>
                <a:tc>
                  <a:txBody>
                    <a:bodyPr/>
                    <a:lstStyle/>
                    <a:p>
                      <a:pPr marL="0" marR="0" algn="ctr">
                        <a:lnSpc>
                          <a:spcPct val="115000"/>
                        </a:lnSpc>
                        <a:spcBef>
                          <a:spcPts val="0"/>
                        </a:spcBef>
                        <a:spcAft>
                          <a:spcPts val="0"/>
                        </a:spcAft>
                      </a:pPr>
                      <a:r>
                        <a:rPr lang="en-US" sz="1500" dirty="0" smtClean="0">
                          <a:effectLst/>
                          <a:latin typeface="+mn-lt"/>
                          <a:ea typeface="Calibri" panose="020F0502020204030204" pitchFamily="34" charset="0"/>
                          <a:cs typeface="Times New Roman" panose="02020603050405020304" pitchFamily="18" charset="0"/>
                        </a:rPr>
                        <a:t>Yes</a:t>
                      </a:r>
                      <a:endParaRPr lang="en-US" sz="1500" dirty="0">
                        <a:effectLst/>
                        <a:latin typeface="+mn-lt"/>
                        <a:ea typeface="Calibri" panose="020F0502020204030204" pitchFamily="34" charset="0"/>
                        <a:cs typeface="Times New Roman" panose="02020603050405020304" pitchFamily="18" charset="0"/>
                      </a:endParaRPr>
                    </a:p>
                  </a:txBody>
                  <a:tcPr marL="48429" marR="48429" marT="0" marB="0" anchor="ctr"/>
                </a:tc>
              </a:tr>
              <a:tr h="471447">
                <a:tc>
                  <a:txBody>
                    <a:bodyPr/>
                    <a:lstStyle/>
                    <a:p>
                      <a:pPr marL="0" marR="0" algn="l">
                        <a:lnSpc>
                          <a:spcPct val="115000"/>
                        </a:lnSpc>
                        <a:spcBef>
                          <a:spcPts val="0"/>
                        </a:spcBef>
                        <a:spcAft>
                          <a:spcPts val="0"/>
                        </a:spcAft>
                      </a:pPr>
                      <a:r>
                        <a:rPr lang="en-US" sz="1500" dirty="0" smtClean="0">
                          <a:effectLst/>
                          <a:latin typeface="+mn-lt"/>
                          <a:ea typeface="Calibri" panose="020F0502020204030204" pitchFamily="34" charset="0"/>
                          <a:cs typeface="Times New Roman" panose="02020603050405020304" pitchFamily="18" charset="0"/>
                        </a:rPr>
                        <a:t>N</a:t>
                      </a:r>
                      <a:endParaRPr lang="en-US" sz="1500" dirty="0">
                        <a:effectLst/>
                        <a:latin typeface="+mn-lt"/>
                        <a:ea typeface="Calibri" panose="020F0502020204030204" pitchFamily="34" charset="0"/>
                        <a:cs typeface="Times New Roman" panose="02020603050405020304" pitchFamily="18" charset="0"/>
                      </a:endParaRPr>
                    </a:p>
                  </a:txBody>
                  <a:tcPr marL="48429" marR="48429" marT="0" marB="0" anchor="ctr">
                    <a:solidFill>
                      <a:schemeClr val="accent1">
                        <a:lumMod val="75000"/>
                      </a:schemeClr>
                    </a:solidFill>
                  </a:tcPr>
                </a:tc>
                <a:tc gridSpan="8">
                  <a:txBody>
                    <a:bodyPr/>
                    <a:lstStyle/>
                    <a:p>
                      <a:pPr marL="0" marR="0" algn="ctr">
                        <a:lnSpc>
                          <a:spcPct val="115000"/>
                        </a:lnSpc>
                        <a:spcBef>
                          <a:spcPts val="0"/>
                        </a:spcBef>
                        <a:spcAft>
                          <a:spcPts val="0"/>
                        </a:spcAft>
                      </a:pPr>
                      <a:r>
                        <a:rPr lang="en-US" sz="1500" dirty="0" smtClean="0">
                          <a:effectLst/>
                          <a:latin typeface="+mn-lt"/>
                          <a:ea typeface="Calibri" panose="020F0502020204030204" pitchFamily="34" charset="0"/>
                          <a:cs typeface="Times New Roman" panose="02020603050405020304" pitchFamily="18" charset="0"/>
                        </a:rPr>
                        <a:t>20850</a:t>
                      </a:r>
                      <a:endParaRPr lang="en-US" sz="1500" dirty="0">
                        <a:effectLst/>
                        <a:latin typeface="+mn-lt"/>
                        <a:ea typeface="Calibri" panose="020F0502020204030204" pitchFamily="34" charset="0"/>
                        <a:cs typeface="Times New Roman" panose="02020603050405020304" pitchFamily="18" charset="0"/>
                      </a:endParaRPr>
                    </a:p>
                  </a:txBody>
                  <a:tcPr marL="48429" marR="48429" marT="0" marB="0" anchor="ctr"/>
                </a:tc>
                <a:tc hMerge="1">
                  <a:txBody>
                    <a:bodyPr/>
                    <a:lstStyle/>
                    <a:p>
                      <a:pPr marL="0" marR="0" algn="ctr">
                        <a:lnSpc>
                          <a:spcPct val="115000"/>
                        </a:lnSpc>
                        <a:spcBef>
                          <a:spcPts val="0"/>
                        </a:spcBef>
                        <a:spcAft>
                          <a:spcPts val="0"/>
                        </a:spcAft>
                      </a:pPr>
                      <a:endParaRPr lang="en-US" sz="1600" dirty="0">
                        <a:effectLst/>
                        <a:latin typeface="+mn-lt"/>
                        <a:ea typeface="Calibri" panose="020F0502020204030204" pitchFamily="34" charset="0"/>
                        <a:cs typeface="Times New Roman" panose="02020603050405020304" pitchFamily="18" charset="0"/>
                      </a:endParaRPr>
                    </a:p>
                  </a:txBody>
                  <a:tcPr marL="48429" marR="48429" marT="0" marB="0" anchor="ctr"/>
                </a:tc>
                <a:tc hMerge="1">
                  <a:txBody>
                    <a:bodyPr/>
                    <a:lstStyle/>
                    <a:p>
                      <a:pPr marL="0" marR="0" algn="ctr">
                        <a:lnSpc>
                          <a:spcPct val="115000"/>
                        </a:lnSpc>
                        <a:spcBef>
                          <a:spcPts val="0"/>
                        </a:spcBef>
                        <a:spcAft>
                          <a:spcPts val="0"/>
                        </a:spcAft>
                      </a:pPr>
                      <a:endParaRPr lang="en-US" sz="1600" dirty="0">
                        <a:effectLst/>
                        <a:latin typeface="+mn-lt"/>
                        <a:ea typeface="Calibri" panose="020F0502020204030204" pitchFamily="34" charset="0"/>
                        <a:cs typeface="Times New Roman" panose="02020603050405020304" pitchFamily="18" charset="0"/>
                      </a:endParaRPr>
                    </a:p>
                  </a:txBody>
                  <a:tcPr marL="48429" marR="48429" marT="0" marB="0" anchor="ctr"/>
                </a:tc>
                <a:tc hMerge="1">
                  <a:txBody>
                    <a:bodyPr/>
                    <a:lstStyle/>
                    <a:p>
                      <a:pPr marL="0" marR="0" algn="ctr">
                        <a:lnSpc>
                          <a:spcPct val="115000"/>
                        </a:lnSpc>
                        <a:spcBef>
                          <a:spcPts val="0"/>
                        </a:spcBef>
                        <a:spcAft>
                          <a:spcPts val="0"/>
                        </a:spcAft>
                      </a:pPr>
                      <a:endParaRPr lang="en-US" sz="1600" dirty="0">
                        <a:effectLst/>
                        <a:latin typeface="+mn-lt"/>
                        <a:ea typeface="Calibri" panose="020F0502020204030204" pitchFamily="34" charset="0"/>
                        <a:cs typeface="Times New Roman" panose="02020603050405020304" pitchFamily="18" charset="0"/>
                      </a:endParaRPr>
                    </a:p>
                  </a:txBody>
                  <a:tcPr marL="48429" marR="48429" marT="0" marB="0" anchor="ctr"/>
                </a:tc>
                <a:tc hMerge="1">
                  <a:txBody>
                    <a:bodyPr/>
                    <a:lstStyle/>
                    <a:p>
                      <a:pPr marL="0" marR="0" algn="ctr">
                        <a:lnSpc>
                          <a:spcPct val="115000"/>
                        </a:lnSpc>
                        <a:spcBef>
                          <a:spcPts val="0"/>
                        </a:spcBef>
                        <a:spcAft>
                          <a:spcPts val="0"/>
                        </a:spcAft>
                      </a:pPr>
                      <a:endParaRPr lang="en-US" sz="1600" dirty="0">
                        <a:effectLst/>
                        <a:latin typeface="+mn-lt"/>
                        <a:ea typeface="Calibri" panose="020F0502020204030204" pitchFamily="34" charset="0"/>
                        <a:cs typeface="Times New Roman" panose="02020603050405020304" pitchFamily="18" charset="0"/>
                      </a:endParaRPr>
                    </a:p>
                  </a:txBody>
                  <a:tcPr marL="48429" marR="48429" marT="0" marB="0" anchor="ctr"/>
                </a:tc>
                <a:tc hMerge="1">
                  <a:txBody>
                    <a:bodyPr/>
                    <a:lstStyle/>
                    <a:p>
                      <a:pPr marL="0" marR="0" algn="ctr">
                        <a:lnSpc>
                          <a:spcPct val="115000"/>
                        </a:lnSpc>
                        <a:spcBef>
                          <a:spcPts val="0"/>
                        </a:spcBef>
                        <a:spcAft>
                          <a:spcPts val="0"/>
                        </a:spcAft>
                      </a:pPr>
                      <a:endParaRPr lang="en-US" sz="1600" dirty="0">
                        <a:effectLst/>
                        <a:latin typeface="+mn-lt"/>
                        <a:ea typeface="Calibri" panose="020F0502020204030204" pitchFamily="34" charset="0"/>
                        <a:cs typeface="Times New Roman" panose="02020603050405020304" pitchFamily="18" charset="0"/>
                      </a:endParaRPr>
                    </a:p>
                  </a:txBody>
                  <a:tcPr marL="48429" marR="48429" marT="0" marB="0" anchor="ctr"/>
                </a:tc>
                <a:tc hMerge="1">
                  <a:txBody>
                    <a:bodyPr/>
                    <a:lstStyle/>
                    <a:p>
                      <a:pPr marL="0" marR="0" algn="ctr">
                        <a:lnSpc>
                          <a:spcPct val="115000"/>
                        </a:lnSpc>
                        <a:spcBef>
                          <a:spcPts val="0"/>
                        </a:spcBef>
                        <a:spcAft>
                          <a:spcPts val="0"/>
                        </a:spcAft>
                      </a:pPr>
                      <a:endParaRPr lang="en-US" sz="1600" dirty="0">
                        <a:effectLst/>
                        <a:latin typeface="+mn-lt"/>
                        <a:ea typeface="Calibri" panose="020F0502020204030204" pitchFamily="34" charset="0"/>
                        <a:cs typeface="Times New Roman" panose="02020603050405020304" pitchFamily="18" charset="0"/>
                      </a:endParaRPr>
                    </a:p>
                  </a:txBody>
                  <a:tcPr marL="48429" marR="48429" marT="0" marB="0" anchor="ctr"/>
                </a:tc>
                <a:tc hMerge="1">
                  <a:txBody>
                    <a:bodyPr/>
                    <a:lstStyle/>
                    <a:p>
                      <a:pPr marL="0" marR="0" algn="ctr">
                        <a:lnSpc>
                          <a:spcPct val="115000"/>
                        </a:lnSpc>
                        <a:spcBef>
                          <a:spcPts val="0"/>
                        </a:spcBef>
                        <a:spcAft>
                          <a:spcPts val="0"/>
                        </a:spcAft>
                      </a:pPr>
                      <a:endParaRPr lang="en-US" sz="1600" dirty="0">
                        <a:effectLst/>
                        <a:latin typeface="+mn-lt"/>
                        <a:ea typeface="Calibri" panose="020F0502020204030204" pitchFamily="34" charset="0"/>
                        <a:cs typeface="Times New Roman" panose="02020603050405020304" pitchFamily="18" charset="0"/>
                      </a:endParaRPr>
                    </a:p>
                  </a:txBody>
                  <a:tcPr marL="48429" marR="48429" marT="0" marB="0" anchor="ctr"/>
                </a:tc>
              </a:tr>
              <a:tr h="471447">
                <a:tc>
                  <a:txBody>
                    <a:bodyPr/>
                    <a:lstStyle/>
                    <a:p>
                      <a:pPr marL="0" marR="0" algn="l">
                        <a:lnSpc>
                          <a:spcPct val="115000"/>
                        </a:lnSpc>
                        <a:spcBef>
                          <a:spcPts val="0"/>
                        </a:spcBef>
                        <a:spcAft>
                          <a:spcPts val="0"/>
                        </a:spcAft>
                      </a:pPr>
                      <a:endParaRPr lang="en-US" sz="1500" dirty="0">
                        <a:effectLst/>
                        <a:latin typeface="+mn-lt"/>
                        <a:ea typeface="Calibri" panose="020F0502020204030204" pitchFamily="34" charset="0"/>
                        <a:cs typeface="Times New Roman" panose="02020603050405020304" pitchFamily="18" charset="0"/>
                      </a:endParaRPr>
                    </a:p>
                  </a:txBody>
                  <a:tcPr marL="48429" marR="48429" marT="0" marB="0" anchor="ctr">
                    <a:solidFill>
                      <a:schemeClr val="bg2"/>
                    </a:solidFill>
                  </a:tcPr>
                </a:tc>
                <a:tc gridSpan="7">
                  <a:txBody>
                    <a:bodyPr/>
                    <a:lstStyle/>
                    <a:p>
                      <a:pPr marL="0" marR="0" algn="ctr">
                        <a:lnSpc>
                          <a:spcPct val="115000"/>
                        </a:lnSpc>
                        <a:spcBef>
                          <a:spcPts val="0"/>
                        </a:spcBef>
                        <a:spcAft>
                          <a:spcPts val="0"/>
                        </a:spcAft>
                      </a:pPr>
                      <a:r>
                        <a:rPr lang="en-US" sz="1500" dirty="0" smtClean="0">
                          <a:solidFill>
                            <a:srgbClr val="FF0000"/>
                          </a:solidFill>
                          <a:effectLst/>
                          <a:latin typeface="+mn-lt"/>
                          <a:ea typeface="Calibri" panose="020F0502020204030204" pitchFamily="34" charset="0"/>
                          <a:cs typeface="Times New Roman" panose="02020603050405020304" pitchFamily="18" charset="0"/>
                        </a:rPr>
                        <a:t> </a:t>
                      </a:r>
                      <a:r>
                        <a:rPr lang="en-US" sz="1500" b="1" dirty="0" smtClean="0">
                          <a:solidFill>
                            <a:schemeClr val="tx1"/>
                          </a:solidFill>
                          <a:effectLst/>
                          <a:latin typeface="+mn-lt"/>
                          <a:ea typeface="Calibri" panose="020F0502020204030204" pitchFamily="34" charset="0"/>
                          <a:cs typeface="Times New Roman" panose="02020603050405020304" pitchFamily="18" charset="0"/>
                        </a:rPr>
                        <a:t>significance:</a:t>
                      </a:r>
                      <a:r>
                        <a:rPr lang="en-US" sz="1500" b="1" dirty="0" smtClean="0">
                          <a:solidFill>
                            <a:srgbClr val="FF0000"/>
                          </a:solidFill>
                          <a:effectLst/>
                          <a:latin typeface="+mn-lt"/>
                          <a:ea typeface="Calibri" panose="020F0502020204030204" pitchFamily="34" charset="0"/>
                          <a:cs typeface="Times New Roman" panose="02020603050405020304" pitchFamily="18" charset="0"/>
                        </a:rPr>
                        <a:t>    </a:t>
                      </a:r>
                      <a:r>
                        <a:rPr lang="en-US" sz="1500" b="1" dirty="0" smtClean="0">
                          <a:solidFill>
                            <a:srgbClr val="00B050"/>
                          </a:solidFill>
                          <a:effectLst/>
                          <a:latin typeface="+mn-lt"/>
                          <a:ea typeface="Calibri" panose="020F0502020204030204" pitchFamily="34" charset="0"/>
                          <a:cs typeface="Times New Roman" panose="02020603050405020304" pitchFamily="18" charset="0"/>
                        </a:rPr>
                        <a:t>1%</a:t>
                      </a:r>
                      <a:r>
                        <a:rPr lang="en-US" sz="1500" b="1" baseline="0" dirty="0" smtClean="0">
                          <a:solidFill>
                            <a:srgbClr val="00B050"/>
                          </a:solidFill>
                          <a:effectLst/>
                          <a:latin typeface="+mn-lt"/>
                          <a:ea typeface="Calibri" panose="020F0502020204030204" pitchFamily="34" charset="0"/>
                          <a:cs typeface="Times New Roman" panose="02020603050405020304" pitchFamily="18" charset="0"/>
                        </a:rPr>
                        <a:t>     </a:t>
                      </a:r>
                      <a:r>
                        <a:rPr lang="en-US" sz="1500" b="1" dirty="0" smtClean="0">
                          <a:solidFill>
                            <a:srgbClr val="FF0000"/>
                          </a:solidFill>
                          <a:effectLst/>
                          <a:latin typeface="+mn-lt"/>
                          <a:ea typeface="Calibri" panose="020F0502020204030204" pitchFamily="34" charset="0"/>
                          <a:cs typeface="Times New Roman" panose="02020603050405020304" pitchFamily="18" charset="0"/>
                        </a:rPr>
                        <a:t>5%</a:t>
                      </a:r>
                      <a:r>
                        <a:rPr lang="en-US" sz="1500" b="1" baseline="0" dirty="0" smtClean="0">
                          <a:solidFill>
                            <a:srgbClr val="FF0000"/>
                          </a:solidFill>
                          <a:effectLst/>
                          <a:latin typeface="+mn-lt"/>
                          <a:ea typeface="Calibri" panose="020F0502020204030204" pitchFamily="34" charset="0"/>
                          <a:cs typeface="Times New Roman" panose="02020603050405020304" pitchFamily="18" charset="0"/>
                        </a:rPr>
                        <a:t>    </a:t>
                      </a:r>
                      <a:r>
                        <a:rPr lang="en-US" sz="1500" b="1" baseline="0" dirty="0" smtClean="0">
                          <a:solidFill>
                            <a:srgbClr val="0070C0"/>
                          </a:solidFill>
                          <a:effectLst/>
                          <a:latin typeface="+mn-lt"/>
                          <a:ea typeface="Calibri" panose="020F0502020204030204" pitchFamily="34" charset="0"/>
                          <a:cs typeface="Times New Roman" panose="02020603050405020304" pitchFamily="18" charset="0"/>
                        </a:rPr>
                        <a:t>10%</a:t>
                      </a:r>
                      <a:endParaRPr lang="en-US" sz="1500" b="1" dirty="0">
                        <a:effectLst/>
                        <a:latin typeface="+mn-lt"/>
                        <a:ea typeface="Calibri" panose="020F0502020204030204" pitchFamily="34" charset="0"/>
                        <a:cs typeface="Times New Roman" panose="02020603050405020304" pitchFamily="18" charset="0"/>
                      </a:endParaRPr>
                    </a:p>
                  </a:txBody>
                  <a:tcPr marL="48429" marR="48429" marT="0" marB="0" anchor="ctr">
                    <a:solidFill>
                      <a:schemeClr val="bg2"/>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marL="0" marR="0" algn="l">
                        <a:lnSpc>
                          <a:spcPct val="115000"/>
                        </a:lnSpc>
                        <a:spcBef>
                          <a:spcPts val="0"/>
                        </a:spcBef>
                        <a:spcAft>
                          <a:spcPts val="0"/>
                        </a:spcAft>
                      </a:pPr>
                      <a:endParaRPr lang="en-US" sz="1500" dirty="0">
                        <a:effectLst/>
                        <a:latin typeface="+mn-lt"/>
                        <a:ea typeface="Calibri" panose="020F0502020204030204" pitchFamily="34" charset="0"/>
                        <a:cs typeface="Times New Roman" panose="02020603050405020304" pitchFamily="18" charset="0"/>
                      </a:endParaRPr>
                    </a:p>
                  </a:txBody>
                  <a:tcPr marL="48429" marR="48429" marT="0" marB="0" anchor="ctr">
                    <a:solidFill>
                      <a:schemeClr val="bg2"/>
                    </a:solidFill>
                  </a:tcPr>
                </a:tc>
              </a:tr>
            </a:tbl>
          </a:graphicData>
        </a:graphic>
      </p:graphicFrame>
      <p:sp>
        <p:nvSpPr>
          <p:cNvPr id="6" name="Title 1"/>
          <p:cNvSpPr>
            <a:spLocks noGrp="1"/>
          </p:cNvSpPr>
          <p:nvPr>
            <p:ph type="title"/>
          </p:nvPr>
        </p:nvSpPr>
        <p:spPr>
          <a:xfrm>
            <a:off x="497953" y="137061"/>
            <a:ext cx="10515600" cy="653184"/>
          </a:xfrm>
        </p:spPr>
        <p:txBody>
          <a:bodyPr>
            <a:normAutofit/>
          </a:bodyPr>
          <a:lstStyle/>
          <a:p>
            <a:r>
              <a:rPr lang="en-US" sz="3200" b="1" dirty="0" smtClean="0"/>
              <a:t>Results: Cognitive Achievement</a:t>
            </a:r>
            <a:endParaRPr lang="en-US" sz="3200" b="1" dirty="0"/>
          </a:p>
        </p:txBody>
      </p:sp>
      <p:cxnSp>
        <p:nvCxnSpPr>
          <p:cNvPr id="8" name="Straight Connector 7"/>
          <p:cNvCxnSpPr/>
          <p:nvPr/>
        </p:nvCxnSpPr>
        <p:spPr>
          <a:xfrm>
            <a:off x="345687" y="925094"/>
            <a:ext cx="2074127" cy="645736"/>
          </a:xfrm>
          <a:prstGeom prst="line">
            <a:avLst/>
          </a:prstGeom>
        </p:spPr>
        <p:style>
          <a:lnRef idx="2">
            <a:schemeClr val="dk1"/>
          </a:lnRef>
          <a:fillRef idx="0">
            <a:schemeClr val="dk1"/>
          </a:fillRef>
          <a:effectRef idx="1">
            <a:schemeClr val="dk1"/>
          </a:effectRef>
          <a:fontRef idx="minor">
            <a:schemeClr val="tx1"/>
          </a:fontRef>
        </p:style>
      </p:cxnSp>
      <p:sp>
        <p:nvSpPr>
          <p:cNvPr id="9" name="TextBox 8"/>
          <p:cNvSpPr txBox="1"/>
          <p:nvPr/>
        </p:nvSpPr>
        <p:spPr>
          <a:xfrm>
            <a:off x="1382751" y="969182"/>
            <a:ext cx="1379481" cy="338554"/>
          </a:xfrm>
          <a:prstGeom prst="rect">
            <a:avLst/>
          </a:prstGeom>
          <a:noFill/>
        </p:spPr>
        <p:txBody>
          <a:bodyPr wrap="square" rtlCol="0">
            <a:spAutoFit/>
          </a:bodyPr>
          <a:lstStyle/>
          <a:p>
            <a:r>
              <a:rPr lang="en-US" sz="1600" b="1" dirty="0" smtClean="0">
                <a:solidFill>
                  <a:schemeClr val="bg1"/>
                </a:solidFill>
              </a:rPr>
              <a:t>Outcome </a:t>
            </a:r>
            <a:endParaRPr lang="en-US" sz="1600" b="1" dirty="0">
              <a:solidFill>
                <a:schemeClr val="bg1"/>
              </a:solidFill>
            </a:endParaRPr>
          </a:p>
        </p:txBody>
      </p:sp>
    </p:spTree>
    <p:extLst>
      <p:ext uri="{BB962C8B-B14F-4D97-AF65-F5344CB8AC3E}">
        <p14:creationId xmlns:p14="http://schemas.microsoft.com/office/powerpoint/2010/main" val="305518581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31634" y="1534195"/>
            <a:ext cx="11052366" cy="4351338"/>
          </a:xfrm>
        </p:spPr>
        <p:txBody>
          <a:bodyPr>
            <a:normAutofit/>
          </a:bodyPr>
          <a:lstStyle/>
          <a:p>
            <a:r>
              <a:rPr lang="en-US" sz="2400" dirty="0" smtClean="0"/>
              <a:t>10 </a:t>
            </a:r>
            <a:r>
              <a:rPr lang="en-US" sz="2400" dirty="0" smtClean="0">
                <a:solidFill>
                  <a:srgbClr val="FF0000"/>
                </a:solidFill>
              </a:rPr>
              <a:t>fewer</a:t>
            </a:r>
            <a:r>
              <a:rPr lang="en-US" sz="2400" dirty="0" smtClean="0"/>
              <a:t> hours of center-based child care 	≡ $2525 </a:t>
            </a:r>
            <a:r>
              <a:rPr lang="en-US" sz="2400" dirty="0" smtClean="0">
                <a:solidFill>
                  <a:srgbClr val="FF0000"/>
                </a:solidFill>
              </a:rPr>
              <a:t>more</a:t>
            </a:r>
            <a:r>
              <a:rPr lang="en-US" sz="2400" dirty="0" smtClean="0"/>
              <a:t> weekly net </a:t>
            </a:r>
            <a:r>
              <a:rPr lang="en-US" sz="2400" dirty="0" err="1" smtClean="0"/>
              <a:t>hh</a:t>
            </a:r>
            <a:r>
              <a:rPr lang="en-US" sz="2400" dirty="0" smtClean="0"/>
              <a:t> income</a:t>
            </a:r>
          </a:p>
          <a:p>
            <a:endParaRPr lang="en-US" sz="2400" dirty="0" smtClean="0"/>
          </a:p>
          <a:p>
            <a:r>
              <a:rPr lang="en-US" sz="2400" dirty="0"/>
              <a:t>1 SD </a:t>
            </a:r>
            <a:r>
              <a:rPr lang="en-US" sz="2400" dirty="0">
                <a:solidFill>
                  <a:srgbClr val="FF0000"/>
                </a:solidFill>
              </a:rPr>
              <a:t>decrease</a:t>
            </a:r>
            <a:r>
              <a:rPr lang="en-US" sz="2400" dirty="0"/>
              <a:t> in out-of-home cc quality 	≡ </a:t>
            </a:r>
            <a:r>
              <a:rPr lang="en-US" sz="2400" dirty="0" smtClean="0"/>
              <a:t>$2882 </a:t>
            </a:r>
            <a:r>
              <a:rPr lang="en-US" sz="2400" dirty="0">
                <a:solidFill>
                  <a:srgbClr val="FF0000"/>
                </a:solidFill>
              </a:rPr>
              <a:t>more</a:t>
            </a:r>
            <a:r>
              <a:rPr lang="en-US" sz="2400" dirty="0"/>
              <a:t> weekly net </a:t>
            </a:r>
            <a:r>
              <a:rPr lang="en-US" sz="2400" dirty="0" err="1"/>
              <a:t>hh</a:t>
            </a:r>
            <a:r>
              <a:rPr lang="en-US" sz="2400" dirty="0"/>
              <a:t> </a:t>
            </a:r>
            <a:r>
              <a:rPr lang="en-US" sz="2400" dirty="0" smtClean="0"/>
              <a:t>income</a:t>
            </a:r>
          </a:p>
          <a:p>
            <a:pPr marL="0" indent="0">
              <a:buNone/>
            </a:pPr>
            <a:endParaRPr lang="en-US" sz="2400" dirty="0"/>
          </a:p>
          <a:p>
            <a:r>
              <a:rPr lang="en-US" sz="2400" dirty="0" smtClean="0"/>
              <a:t>1 SD </a:t>
            </a:r>
            <a:r>
              <a:rPr lang="en-US" sz="2400" dirty="0" smtClean="0">
                <a:solidFill>
                  <a:srgbClr val="FF0000"/>
                </a:solidFill>
              </a:rPr>
              <a:t>decrease</a:t>
            </a:r>
            <a:r>
              <a:rPr lang="en-US" sz="2400" dirty="0" smtClean="0"/>
              <a:t> in home quality 		≡ $  865 </a:t>
            </a:r>
            <a:r>
              <a:rPr lang="en-US" sz="2400" dirty="0">
                <a:solidFill>
                  <a:srgbClr val="FF0000"/>
                </a:solidFill>
              </a:rPr>
              <a:t>more</a:t>
            </a:r>
            <a:r>
              <a:rPr lang="en-US" sz="2400" dirty="0"/>
              <a:t> weekly net </a:t>
            </a:r>
            <a:r>
              <a:rPr lang="en-US" sz="2400" dirty="0" err="1" smtClean="0"/>
              <a:t>hh</a:t>
            </a:r>
            <a:r>
              <a:rPr lang="en-US" sz="2400" dirty="0" smtClean="0"/>
              <a:t> income</a:t>
            </a:r>
          </a:p>
          <a:p>
            <a:pPr marL="0" indent="0">
              <a:buNone/>
            </a:pPr>
            <a:endParaRPr lang="en-US" sz="2400" dirty="0" smtClean="0"/>
          </a:p>
          <a:p>
            <a:r>
              <a:rPr lang="en-US" sz="2400" dirty="0" smtClean="0"/>
              <a:t>Being an obese child 			≡ $1093 </a:t>
            </a:r>
            <a:r>
              <a:rPr lang="en-US" sz="2400" dirty="0">
                <a:solidFill>
                  <a:srgbClr val="FF0000"/>
                </a:solidFill>
              </a:rPr>
              <a:t>more</a:t>
            </a:r>
            <a:r>
              <a:rPr lang="en-US" sz="2400" dirty="0"/>
              <a:t> weekly net </a:t>
            </a:r>
            <a:r>
              <a:rPr lang="en-US" sz="2400" dirty="0" err="1" smtClean="0"/>
              <a:t>hh</a:t>
            </a:r>
            <a:r>
              <a:rPr lang="en-US" sz="2400" dirty="0" smtClean="0"/>
              <a:t> income</a:t>
            </a:r>
            <a:endParaRPr lang="en-US" sz="2400" dirty="0"/>
          </a:p>
        </p:txBody>
      </p:sp>
      <p:sp>
        <p:nvSpPr>
          <p:cNvPr id="6" name="Title 1"/>
          <p:cNvSpPr>
            <a:spLocks noGrp="1"/>
          </p:cNvSpPr>
          <p:nvPr>
            <p:ph type="title"/>
          </p:nvPr>
        </p:nvSpPr>
        <p:spPr>
          <a:xfrm>
            <a:off x="631634" y="410194"/>
            <a:ext cx="10515600" cy="653184"/>
          </a:xfrm>
        </p:spPr>
        <p:txBody>
          <a:bodyPr>
            <a:normAutofit/>
          </a:bodyPr>
          <a:lstStyle/>
          <a:p>
            <a:r>
              <a:rPr lang="en-US" sz="3200" b="1" dirty="0" smtClean="0"/>
              <a:t>Results: </a:t>
            </a:r>
            <a:r>
              <a:rPr lang="en-US" sz="3200" b="1" dirty="0"/>
              <a:t>Cognitive </a:t>
            </a:r>
            <a:r>
              <a:rPr lang="en-US" sz="3200" b="1" dirty="0" smtClean="0"/>
              <a:t>Achievement</a:t>
            </a:r>
            <a:endParaRPr lang="en-US" sz="2800" b="1" dirty="0"/>
          </a:p>
        </p:txBody>
      </p:sp>
    </p:spTree>
    <p:extLst>
      <p:ext uri="{BB962C8B-B14F-4D97-AF65-F5344CB8AC3E}">
        <p14:creationId xmlns:p14="http://schemas.microsoft.com/office/powerpoint/2010/main" val="105278342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ext uri="{D42A27DB-BD31-4B8C-83A1-F6EECF244321}">
                <p14:modId xmlns:p14="http://schemas.microsoft.com/office/powerpoint/2010/main" val="568139076"/>
              </p:ext>
            </p:extLst>
          </p:nvPr>
        </p:nvGraphicFramePr>
        <p:xfrm>
          <a:off x="1134738" y="986260"/>
          <a:ext cx="8957116" cy="4571262"/>
        </p:xfrm>
        <a:graphic>
          <a:graphicData uri="http://schemas.openxmlformats.org/drawingml/2006/table">
            <a:tbl>
              <a:tblPr firstRow="1" firstCol="1" bandRow="1">
                <a:tableStyleId>{5C22544A-7EE6-4342-B048-85BDC9FD1C3A}</a:tableStyleId>
              </a:tblPr>
              <a:tblGrid>
                <a:gridCol w="2922890"/>
                <a:gridCol w="1626604"/>
                <a:gridCol w="1466736"/>
                <a:gridCol w="1667379"/>
                <a:gridCol w="1273507"/>
              </a:tblGrid>
              <a:tr h="892188">
                <a:tc>
                  <a:txBody>
                    <a:bodyPr/>
                    <a:lstStyle/>
                    <a:p>
                      <a:pPr marL="0" marR="0" indent="0" algn="l" defTabSz="914400" rtl="0" eaLnBrk="1" fontAlgn="auto" latinLnBrk="0" hangingPunct="1">
                        <a:lnSpc>
                          <a:spcPct val="107000"/>
                        </a:lnSpc>
                        <a:spcBef>
                          <a:spcPts val="0"/>
                        </a:spcBef>
                        <a:spcAft>
                          <a:spcPts val="0"/>
                        </a:spcAft>
                        <a:buClrTx/>
                        <a:buSzTx/>
                        <a:buFontTx/>
                        <a:buNone/>
                        <a:tabLst/>
                        <a:defRPr/>
                      </a:pPr>
                      <a:endParaRPr lang="en-US" sz="1600" dirty="0" smtClean="0">
                        <a:effectLst/>
                        <a:latin typeface="+mn-lt"/>
                      </a:endParaRPr>
                    </a:p>
                    <a:p>
                      <a:pPr marL="0" marR="0" indent="0" algn="l" defTabSz="914400" rtl="0" eaLnBrk="1" fontAlgn="auto" latinLnBrk="0" hangingPunct="1">
                        <a:lnSpc>
                          <a:spcPct val="107000"/>
                        </a:lnSpc>
                        <a:spcBef>
                          <a:spcPts val="0"/>
                        </a:spcBef>
                        <a:spcAft>
                          <a:spcPts val="0"/>
                        </a:spcAft>
                        <a:buClrTx/>
                        <a:buSzTx/>
                        <a:buFontTx/>
                        <a:buNone/>
                        <a:tabLst/>
                        <a:defRPr/>
                      </a:pPr>
                      <a:endParaRPr lang="en-US" sz="1600" dirty="0" smtClean="0">
                        <a:effectLst/>
                        <a:latin typeface="+mn-lt"/>
                        <a:ea typeface="Calibri" panose="020F0502020204030204" pitchFamily="34" charset="0"/>
                        <a:cs typeface="Times New Roman" panose="02020603050405020304" pitchFamily="18" charset="0"/>
                      </a:endParaRPr>
                    </a:p>
                    <a:p>
                      <a:pPr marL="0" marR="0" indent="0" algn="l" defTabSz="914400" rtl="0" eaLnBrk="1" fontAlgn="auto" latinLnBrk="0" hangingPunct="1">
                        <a:lnSpc>
                          <a:spcPct val="107000"/>
                        </a:lnSpc>
                        <a:spcBef>
                          <a:spcPts val="0"/>
                        </a:spcBef>
                        <a:spcAft>
                          <a:spcPts val="0"/>
                        </a:spcAft>
                        <a:buClrTx/>
                        <a:buSzTx/>
                        <a:buFontTx/>
                        <a:buNone/>
                        <a:tabLst/>
                        <a:defRPr/>
                      </a:pPr>
                      <a:endParaRPr lang="en-US" sz="1600" dirty="0" smtClean="0">
                        <a:effectLst/>
                        <a:latin typeface="+mn-lt"/>
                      </a:endParaRPr>
                    </a:p>
                    <a:p>
                      <a:pPr marL="0" marR="0" indent="0" algn="l" defTabSz="914400" rtl="0" eaLnBrk="1" fontAlgn="auto" latinLnBrk="0" hangingPunct="1">
                        <a:lnSpc>
                          <a:spcPct val="107000"/>
                        </a:lnSpc>
                        <a:spcBef>
                          <a:spcPts val="0"/>
                        </a:spcBef>
                        <a:spcAft>
                          <a:spcPts val="0"/>
                        </a:spcAft>
                        <a:buClrTx/>
                        <a:buSzTx/>
                        <a:buFontTx/>
                        <a:buNone/>
                        <a:tabLst/>
                        <a:defRPr/>
                      </a:pPr>
                      <a:r>
                        <a:rPr lang="en-US" sz="1600" dirty="0" smtClean="0">
                          <a:effectLst/>
                          <a:latin typeface="+mn-lt"/>
                        </a:rPr>
                        <a:t>Variable</a:t>
                      </a:r>
                      <a:r>
                        <a:rPr lang="en-US" sz="1600" baseline="0" dirty="0" smtClean="0">
                          <a:effectLst/>
                          <a:latin typeface="+mn-lt"/>
                        </a:rPr>
                        <a:t> </a:t>
                      </a:r>
                      <a:endParaRPr lang="en-US" sz="1600" dirty="0" smtClean="0">
                        <a:effectLst/>
                        <a:latin typeface="+mn-lt"/>
                        <a:ea typeface="Calibri" panose="020F0502020204030204" pitchFamily="34" charset="0"/>
                        <a:cs typeface="Times New Roman" panose="02020603050405020304" pitchFamily="18" charset="0"/>
                      </a:endParaRPr>
                    </a:p>
                  </a:txBody>
                  <a:tcPr marL="48429" marR="48429" marT="0" marB="0" anchor="b">
                    <a:solidFill>
                      <a:schemeClr val="accent1">
                        <a:lumMod val="75000"/>
                      </a:schemeClr>
                    </a:solidFill>
                  </a:tcPr>
                </a:tc>
                <a:tc>
                  <a:txBody>
                    <a:bodyPr/>
                    <a:lstStyle/>
                    <a:p>
                      <a:pPr marL="0" marR="0" algn="ctr">
                        <a:lnSpc>
                          <a:spcPct val="115000"/>
                        </a:lnSpc>
                        <a:spcBef>
                          <a:spcPts val="0"/>
                        </a:spcBef>
                        <a:spcAft>
                          <a:spcPts val="0"/>
                        </a:spcAft>
                      </a:pPr>
                      <a:r>
                        <a:rPr lang="en-US" sz="1600" dirty="0" smtClean="0">
                          <a:effectLst/>
                          <a:latin typeface="+mn-lt"/>
                        </a:rPr>
                        <a:t>Behavior Index</a:t>
                      </a:r>
                    </a:p>
                    <a:p>
                      <a:pPr marL="0" marR="0" algn="ctr">
                        <a:lnSpc>
                          <a:spcPct val="115000"/>
                        </a:lnSpc>
                        <a:spcBef>
                          <a:spcPts val="0"/>
                        </a:spcBef>
                        <a:spcAft>
                          <a:spcPts val="0"/>
                        </a:spcAft>
                      </a:pPr>
                      <a:r>
                        <a:rPr lang="en-US" sz="1600" baseline="0" dirty="0" smtClean="0">
                          <a:effectLst/>
                          <a:latin typeface="+mn-lt"/>
                        </a:rPr>
                        <a:t>GMM Model </a:t>
                      </a:r>
                      <a:endParaRPr lang="en-US" sz="1600" dirty="0">
                        <a:effectLst/>
                        <a:latin typeface="+mn-lt"/>
                        <a:ea typeface="Calibri" panose="020F0502020204030204" pitchFamily="34" charset="0"/>
                        <a:cs typeface="Times New Roman" panose="02020603050405020304" pitchFamily="18" charset="0"/>
                      </a:endParaRPr>
                    </a:p>
                  </a:txBody>
                  <a:tcPr marL="48429" marR="48429" marT="0" marB="0" anchor="ctr">
                    <a:solidFill>
                      <a:schemeClr val="accent1">
                        <a:lumMod val="75000"/>
                      </a:schemeClr>
                    </a:solidFill>
                  </a:tcPr>
                </a:tc>
                <a:tc>
                  <a:txBody>
                    <a:bodyPr/>
                    <a:lstStyle/>
                    <a:p>
                      <a:pPr marL="0" marR="0" algn="ctr">
                        <a:lnSpc>
                          <a:spcPct val="115000"/>
                        </a:lnSpc>
                        <a:spcBef>
                          <a:spcPts val="0"/>
                        </a:spcBef>
                        <a:spcAft>
                          <a:spcPts val="0"/>
                        </a:spcAft>
                      </a:pPr>
                      <a:r>
                        <a:rPr lang="en-US" sz="1600" dirty="0" smtClean="0">
                          <a:effectLst/>
                          <a:latin typeface="+mn-lt"/>
                        </a:rPr>
                        <a:t>Obesity </a:t>
                      </a:r>
                    </a:p>
                    <a:p>
                      <a:pPr marL="0" marR="0" algn="ctr">
                        <a:lnSpc>
                          <a:spcPct val="115000"/>
                        </a:lnSpc>
                        <a:spcBef>
                          <a:spcPts val="0"/>
                        </a:spcBef>
                        <a:spcAft>
                          <a:spcPts val="0"/>
                        </a:spcAft>
                      </a:pPr>
                      <a:r>
                        <a:rPr lang="en-US" sz="1600" dirty="0" smtClean="0">
                          <a:effectLst/>
                          <a:latin typeface="+mn-lt"/>
                        </a:rPr>
                        <a:t>GMM Model</a:t>
                      </a:r>
                      <a:endParaRPr lang="en-US" sz="1600" dirty="0">
                        <a:effectLst/>
                        <a:latin typeface="+mn-lt"/>
                        <a:ea typeface="Calibri" panose="020F0502020204030204" pitchFamily="34" charset="0"/>
                        <a:cs typeface="Times New Roman" panose="02020603050405020304" pitchFamily="18" charset="0"/>
                      </a:endParaRPr>
                    </a:p>
                  </a:txBody>
                  <a:tcPr marL="48429" marR="48429" marT="0" marB="0" anchor="ctr">
                    <a:solidFill>
                      <a:schemeClr val="accent1">
                        <a:lumMod val="75000"/>
                      </a:schemeClr>
                    </a:solidFill>
                  </a:tcPr>
                </a:tc>
                <a:tc>
                  <a:txBody>
                    <a:bodyPr/>
                    <a:lstStyle/>
                    <a:p>
                      <a:pPr marL="0" marR="0" algn="ctr">
                        <a:lnSpc>
                          <a:spcPct val="115000"/>
                        </a:lnSpc>
                        <a:spcBef>
                          <a:spcPts val="0"/>
                        </a:spcBef>
                        <a:spcAft>
                          <a:spcPts val="0"/>
                        </a:spcAft>
                      </a:pPr>
                      <a:r>
                        <a:rPr lang="en-US" sz="1600" dirty="0" smtClean="0">
                          <a:effectLst/>
                          <a:latin typeface="+mn-lt"/>
                        </a:rPr>
                        <a:t>Overweight</a:t>
                      </a:r>
                    </a:p>
                    <a:p>
                      <a:pPr marL="0" marR="0" algn="ctr">
                        <a:lnSpc>
                          <a:spcPct val="115000"/>
                        </a:lnSpc>
                        <a:spcBef>
                          <a:spcPts val="0"/>
                        </a:spcBef>
                        <a:spcAft>
                          <a:spcPts val="0"/>
                        </a:spcAft>
                      </a:pPr>
                      <a:r>
                        <a:rPr lang="en-US" sz="1600" dirty="0" smtClean="0">
                          <a:effectLst/>
                          <a:latin typeface="+mn-lt"/>
                          <a:ea typeface="Calibri" panose="020F0502020204030204" pitchFamily="34" charset="0"/>
                          <a:cs typeface="Times New Roman" panose="02020603050405020304" pitchFamily="18" charset="0"/>
                        </a:rPr>
                        <a:t>GMM Model</a:t>
                      </a:r>
                      <a:endParaRPr lang="en-US" sz="1600" dirty="0">
                        <a:effectLst/>
                        <a:latin typeface="+mn-lt"/>
                        <a:ea typeface="Calibri" panose="020F0502020204030204" pitchFamily="34" charset="0"/>
                        <a:cs typeface="Times New Roman" panose="02020603050405020304" pitchFamily="18" charset="0"/>
                      </a:endParaRPr>
                    </a:p>
                  </a:txBody>
                  <a:tcPr marL="48429" marR="48429" marT="0" marB="0" anchor="ctr">
                    <a:solidFill>
                      <a:schemeClr val="accent1">
                        <a:lumMod val="75000"/>
                      </a:schemeClr>
                    </a:solidFill>
                  </a:tcPr>
                </a:tc>
                <a:tc>
                  <a:txBody>
                    <a:bodyPr/>
                    <a:lstStyle/>
                    <a:p>
                      <a:pPr marL="0" marR="0" algn="ctr">
                        <a:lnSpc>
                          <a:spcPct val="115000"/>
                        </a:lnSpc>
                        <a:spcBef>
                          <a:spcPts val="0"/>
                        </a:spcBef>
                        <a:spcAft>
                          <a:spcPts val="0"/>
                        </a:spcAft>
                      </a:pPr>
                      <a:r>
                        <a:rPr lang="en-US" sz="1600" dirty="0" smtClean="0">
                          <a:effectLst/>
                          <a:latin typeface="+mn-lt"/>
                        </a:rPr>
                        <a:t>Good Health</a:t>
                      </a:r>
                    </a:p>
                    <a:p>
                      <a:pPr marL="0" marR="0" algn="ctr">
                        <a:lnSpc>
                          <a:spcPct val="115000"/>
                        </a:lnSpc>
                        <a:spcBef>
                          <a:spcPts val="0"/>
                        </a:spcBef>
                        <a:spcAft>
                          <a:spcPts val="0"/>
                        </a:spcAft>
                      </a:pPr>
                      <a:r>
                        <a:rPr lang="en-US" sz="1600" dirty="0" smtClean="0">
                          <a:effectLst/>
                          <a:latin typeface="+mn-lt"/>
                          <a:ea typeface="Calibri" panose="020F0502020204030204" pitchFamily="34" charset="0"/>
                          <a:cs typeface="Times New Roman" panose="02020603050405020304" pitchFamily="18" charset="0"/>
                        </a:rPr>
                        <a:t>GMM Model</a:t>
                      </a:r>
                      <a:endParaRPr lang="en-US" sz="1600" dirty="0">
                        <a:effectLst/>
                        <a:latin typeface="+mn-lt"/>
                        <a:ea typeface="Calibri" panose="020F0502020204030204" pitchFamily="34" charset="0"/>
                        <a:cs typeface="Times New Roman" panose="02020603050405020304" pitchFamily="18" charset="0"/>
                      </a:endParaRPr>
                    </a:p>
                  </a:txBody>
                  <a:tcPr marL="48429" marR="48429" marT="0" marB="0" anchor="ctr">
                    <a:solidFill>
                      <a:schemeClr val="accent1">
                        <a:lumMod val="75000"/>
                      </a:schemeClr>
                    </a:solidFill>
                  </a:tcPr>
                </a:tc>
              </a:tr>
              <a:tr h="300522">
                <a:tc>
                  <a:txBody>
                    <a:bodyPr/>
                    <a:lstStyle/>
                    <a:p>
                      <a:pPr marL="0" marR="0" algn="l">
                        <a:lnSpc>
                          <a:spcPct val="115000"/>
                        </a:lnSpc>
                        <a:spcBef>
                          <a:spcPts val="0"/>
                        </a:spcBef>
                        <a:spcAft>
                          <a:spcPts val="0"/>
                        </a:spcAft>
                      </a:pPr>
                      <a:r>
                        <a:rPr lang="en-US" sz="1600" dirty="0" smtClean="0">
                          <a:effectLst/>
                          <a:latin typeface="+mn-lt"/>
                        </a:rPr>
                        <a:t>Hours of work</a:t>
                      </a:r>
                      <a:endParaRPr lang="en-US" sz="1600" dirty="0">
                        <a:effectLst/>
                        <a:latin typeface="+mn-lt"/>
                        <a:ea typeface="Calibri" panose="020F0502020204030204" pitchFamily="34" charset="0"/>
                        <a:cs typeface="Times New Roman" panose="02020603050405020304" pitchFamily="18" charset="0"/>
                      </a:endParaRPr>
                    </a:p>
                  </a:txBody>
                  <a:tcPr marL="48429" marR="48429" marT="0" marB="0" anchor="ctr">
                    <a:solidFill>
                      <a:schemeClr val="accent1">
                        <a:lumMod val="75000"/>
                      </a:schemeClr>
                    </a:solidFill>
                  </a:tcPr>
                </a:tc>
                <a:tc>
                  <a:txBody>
                    <a:bodyPr/>
                    <a:lstStyle/>
                    <a:p>
                      <a:pPr marL="0" marR="0" algn="ctr">
                        <a:lnSpc>
                          <a:spcPct val="115000"/>
                        </a:lnSpc>
                        <a:spcBef>
                          <a:spcPts val="0"/>
                        </a:spcBef>
                        <a:spcAft>
                          <a:spcPts val="0"/>
                        </a:spcAft>
                      </a:pPr>
                      <a:r>
                        <a:rPr lang="en-US" sz="1600" dirty="0" smtClean="0">
                          <a:solidFill>
                            <a:srgbClr val="FF0000"/>
                          </a:solidFill>
                          <a:effectLst/>
                          <a:latin typeface="+mn-lt"/>
                        </a:rPr>
                        <a:t>-0.096</a:t>
                      </a:r>
                    </a:p>
                  </a:txBody>
                  <a:tcPr marL="48429" marR="48429" marT="0" marB="0"/>
                </a:tc>
                <a:tc>
                  <a:txBody>
                    <a:bodyPr/>
                    <a:lstStyle/>
                    <a:p>
                      <a:pPr marL="0" marR="0" algn="ctr">
                        <a:lnSpc>
                          <a:spcPct val="115000"/>
                        </a:lnSpc>
                        <a:spcBef>
                          <a:spcPts val="0"/>
                        </a:spcBef>
                        <a:spcAft>
                          <a:spcPts val="0"/>
                        </a:spcAft>
                      </a:pPr>
                      <a:r>
                        <a:rPr lang="en-US" sz="1600" dirty="0" smtClean="0">
                          <a:solidFill>
                            <a:srgbClr val="FF0000"/>
                          </a:solidFill>
                          <a:effectLst/>
                          <a:latin typeface="+mn-lt"/>
                        </a:rPr>
                        <a:t>0.035</a:t>
                      </a:r>
                    </a:p>
                  </a:txBody>
                  <a:tcPr marL="48429" marR="48429" marT="0" marB="0"/>
                </a:tc>
                <a:tc>
                  <a:txBody>
                    <a:bodyPr/>
                    <a:lstStyle/>
                    <a:p>
                      <a:pPr marL="0" marR="0" algn="ctr">
                        <a:lnSpc>
                          <a:spcPct val="115000"/>
                        </a:lnSpc>
                        <a:spcBef>
                          <a:spcPts val="0"/>
                        </a:spcBef>
                        <a:spcAft>
                          <a:spcPts val="0"/>
                        </a:spcAft>
                      </a:pPr>
                      <a:r>
                        <a:rPr lang="en-US" sz="1600" dirty="0" smtClean="0">
                          <a:effectLst/>
                          <a:latin typeface="+mn-lt"/>
                        </a:rPr>
                        <a:t>-0.011</a:t>
                      </a:r>
                    </a:p>
                  </a:txBody>
                  <a:tcPr marL="48429" marR="48429" marT="0" marB="0"/>
                </a:tc>
                <a:tc>
                  <a:txBody>
                    <a:bodyPr/>
                    <a:lstStyle/>
                    <a:p>
                      <a:pPr marL="0" marR="0" algn="ctr">
                        <a:lnSpc>
                          <a:spcPct val="115000"/>
                        </a:lnSpc>
                        <a:spcBef>
                          <a:spcPts val="0"/>
                        </a:spcBef>
                        <a:spcAft>
                          <a:spcPts val="0"/>
                        </a:spcAft>
                      </a:pPr>
                      <a:r>
                        <a:rPr lang="en-US" sz="1600" dirty="0" smtClean="0">
                          <a:solidFill>
                            <a:srgbClr val="0070C0"/>
                          </a:solidFill>
                          <a:effectLst/>
                          <a:latin typeface="+mn-lt"/>
                        </a:rPr>
                        <a:t>0.029</a:t>
                      </a:r>
                    </a:p>
                  </a:txBody>
                  <a:tcPr marL="48429" marR="48429" marT="0" marB="0"/>
                </a:tc>
              </a:tr>
              <a:tr h="357056">
                <a:tc>
                  <a:txBody>
                    <a:bodyPr/>
                    <a:lstStyle/>
                    <a:p>
                      <a:pPr marL="0" marR="0" algn="l">
                        <a:lnSpc>
                          <a:spcPct val="115000"/>
                        </a:lnSpc>
                        <a:spcBef>
                          <a:spcPts val="0"/>
                        </a:spcBef>
                        <a:spcAft>
                          <a:spcPts val="0"/>
                        </a:spcAft>
                      </a:pPr>
                      <a:r>
                        <a:rPr lang="en-US" sz="1600" dirty="0" smtClean="0">
                          <a:effectLst/>
                          <a:latin typeface="+mn-lt"/>
                        </a:rPr>
                        <a:t>Hours of child care</a:t>
                      </a:r>
                      <a:endParaRPr lang="en-US" sz="1600" dirty="0">
                        <a:effectLst/>
                        <a:latin typeface="+mn-lt"/>
                        <a:ea typeface="Calibri" panose="020F0502020204030204" pitchFamily="34" charset="0"/>
                        <a:cs typeface="Times New Roman" panose="02020603050405020304" pitchFamily="18" charset="0"/>
                      </a:endParaRPr>
                    </a:p>
                  </a:txBody>
                  <a:tcPr marL="48429" marR="48429" marT="0" marB="0" anchor="ctr">
                    <a:solidFill>
                      <a:schemeClr val="accent1">
                        <a:lumMod val="75000"/>
                      </a:schemeClr>
                    </a:solidFill>
                  </a:tcPr>
                </a:tc>
                <a:tc>
                  <a:txBody>
                    <a:bodyPr/>
                    <a:lstStyle/>
                    <a:p>
                      <a:endParaRPr lang="en-US" sz="1600" dirty="0"/>
                    </a:p>
                  </a:txBody>
                  <a:tcPr marL="48429" marR="48429" marT="0" marB="0"/>
                </a:tc>
                <a:tc>
                  <a:txBody>
                    <a:bodyPr/>
                    <a:lstStyle/>
                    <a:p>
                      <a:endParaRPr lang="en-US" sz="1600" dirty="0"/>
                    </a:p>
                  </a:txBody>
                  <a:tcPr marL="48429" marR="48429" marT="0" marB="0"/>
                </a:tc>
                <a:tc>
                  <a:txBody>
                    <a:bodyPr/>
                    <a:lstStyle/>
                    <a:p>
                      <a:endParaRPr lang="en-US" sz="1600" dirty="0"/>
                    </a:p>
                  </a:txBody>
                  <a:tcPr marL="48429" marR="48429" marT="0" marB="0"/>
                </a:tc>
                <a:tc>
                  <a:txBody>
                    <a:bodyPr/>
                    <a:lstStyle/>
                    <a:p>
                      <a:endParaRPr lang="en-US" sz="1600" dirty="0"/>
                    </a:p>
                  </a:txBody>
                  <a:tcPr marL="48429" marR="48429" marT="0" marB="0"/>
                </a:tc>
              </a:tr>
              <a:tr h="349580">
                <a:tc>
                  <a:txBody>
                    <a:bodyPr/>
                    <a:lstStyle/>
                    <a:p>
                      <a:pPr marL="0" marR="0" algn="l">
                        <a:lnSpc>
                          <a:spcPct val="115000"/>
                        </a:lnSpc>
                        <a:spcBef>
                          <a:spcPts val="0"/>
                        </a:spcBef>
                        <a:spcAft>
                          <a:spcPts val="0"/>
                        </a:spcAft>
                      </a:pPr>
                      <a:r>
                        <a:rPr lang="en-US" sz="1600" dirty="0" smtClean="0">
                          <a:effectLst/>
                          <a:latin typeface="+mn-lt"/>
                        </a:rPr>
                        <a:t>   center based</a:t>
                      </a:r>
                      <a:endParaRPr lang="en-US" sz="1600" dirty="0">
                        <a:effectLst/>
                        <a:latin typeface="+mn-lt"/>
                        <a:ea typeface="Calibri" panose="020F0502020204030204" pitchFamily="34" charset="0"/>
                        <a:cs typeface="Times New Roman" panose="02020603050405020304" pitchFamily="18" charset="0"/>
                      </a:endParaRPr>
                    </a:p>
                  </a:txBody>
                  <a:tcPr marL="48429" marR="48429" marT="0" marB="0" anchor="ctr">
                    <a:solidFill>
                      <a:schemeClr val="accent1">
                        <a:lumMod val="75000"/>
                      </a:schemeClr>
                    </a:solidFill>
                  </a:tcPr>
                </a:tc>
                <a:tc>
                  <a:txBody>
                    <a:bodyPr/>
                    <a:lstStyle/>
                    <a:p>
                      <a:pPr marL="0" marR="0" algn="ctr">
                        <a:lnSpc>
                          <a:spcPct val="115000"/>
                        </a:lnSpc>
                        <a:spcBef>
                          <a:spcPts val="0"/>
                        </a:spcBef>
                        <a:spcAft>
                          <a:spcPts val="0"/>
                        </a:spcAft>
                      </a:pPr>
                      <a:r>
                        <a:rPr lang="en-US" sz="1600" dirty="0" smtClean="0">
                          <a:effectLst/>
                          <a:latin typeface="+mn-lt"/>
                        </a:rPr>
                        <a:t>-0.064</a:t>
                      </a:r>
                    </a:p>
                  </a:txBody>
                  <a:tcPr marL="48429" marR="48429" marT="0" marB="0"/>
                </a:tc>
                <a:tc>
                  <a:txBody>
                    <a:bodyPr/>
                    <a:lstStyle/>
                    <a:p>
                      <a:pPr marL="0" marR="0" algn="ctr">
                        <a:lnSpc>
                          <a:spcPct val="115000"/>
                        </a:lnSpc>
                        <a:spcBef>
                          <a:spcPts val="0"/>
                        </a:spcBef>
                        <a:spcAft>
                          <a:spcPts val="0"/>
                        </a:spcAft>
                      </a:pPr>
                      <a:r>
                        <a:rPr lang="en-US" sz="1600" dirty="0" smtClean="0">
                          <a:effectLst/>
                          <a:latin typeface="+mn-lt"/>
                        </a:rPr>
                        <a:t>0.001</a:t>
                      </a:r>
                    </a:p>
                  </a:txBody>
                  <a:tcPr marL="48429" marR="48429" marT="0" marB="0"/>
                </a:tc>
                <a:tc>
                  <a:txBody>
                    <a:bodyPr/>
                    <a:lstStyle/>
                    <a:p>
                      <a:pPr marL="0" marR="0" algn="ctr">
                        <a:lnSpc>
                          <a:spcPct val="115000"/>
                        </a:lnSpc>
                        <a:spcBef>
                          <a:spcPts val="0"/>
                        </a:spcBef>
                        <a:spcAft>
                          <a:spcPts val="0"/>
                        </a:spcAft>
                      </a:pPr>
                      <a:r>
                        <a:rPr lang="en-US" sz="1600" dirty="0" smtClean="0">
                          <a:effectLst/>
                          <a:latin typeface="+mn-lt"/>
                        </a:rPr>
                        <a:t>-0.001</a:t>
                      </a:r>
                    </a:p>
                  </a:txBody>
                  <a:tcPr marL="48429" marR="48429" marT="0" marB="0"/>
                </a:tc>
                <a:tc>
                  <a:txBody>
                    <a:bodyPr/>
                    <a:lstStyle/>
                    <a:p>
                      <a:pPr marL="0" marR="0" algn="ctr">
                        <a:lnSpc>
                          <a:spcPct val="115000"/>
                        </a:lnSpc>
                        <a:spcBef>
                          <a:spcPts val="0"/>
                        </a:spcBef>
                        <a:spcAft>
                          <a:spcPts val="0"/>
                        </a:spcAft>
                      </a:pPr>
                      <a:r>
                        <a:rPr lang="en-US" sz="1600" dirty="0">
                          <a:solidFill>
                            <a:srgbClr val="FF0000"/>
                          </a:solidFill>
                          <a:effectLst/>
                          <a:latin typeface="+mn-lt"/>
                        </a:rPr>
                        <a:t>-</a:t>
                      </a:r>
                      <a:r>
                        <a:rPr lang="en-US" sz="1600" dirty="0" smtClean="0">
                          <a:solidFill>
                            <a:srgbClr val="FF0000"/>
                          </a:solidFill>
                          <a:effectLst/>
                          <a:latin typeface="+mn-lt"/>
                        </a:rPr>
                        <a:t>0.021</a:t>
                      </a:r>
                    </a:p>
                  </a:txBody>
                  <a:tcPr marL="48429" marR="48429" marT="0" marB="0"/>
                </a:tc>
              </a:tr>
              <a:tr h="263738">
                <a:tc>
                  <a:txBody>
                    <a:bodyPr/>
                    <a:lstStyle/>
                    <a:p>
                      <a:pPr marL="0" marR="0" algn="l">
                        <a:lnSpc>
                          <a:spcPct val="115000"/>
                        </a:lnSpc>
                        <a:spcBef>
                          <a:spcPts val="0"/>
                        </a:spcBef>
                        <a:spcAft>
                          <a:spcPts val="0"/>
                        </a:spcAft>
                      </a:pPr>
                      <a:r>
                        <a:rPr lang="en-US" sz="1600" dirty="0" smtClean="0">
                          <a:effectLst/>
                          <a:latin typeface="+mn-lt"/>
                        </a:rPr>
                        <a:t>   home based</a:t>
                      </a:r>
                      <a:endParaRPr lang="en-US" sz="1600" dirty="0">
                        <a:effectLst/>
                        <a:latin typeface="+mn-lt"/>
                        <a:ea typeface="Calibri" panose="020F0502020204030204" pitchFamily="34" charset="0"/>
                        <a:cs typeface="Times New Roman" panose="02020603050405020304" pitchFamily="18" charset="0"/>
                      </a:endParaRPr>
                    </a:p>
                  </a:txBody>
                  <a:tcPr marL="48429" marR="48429" marT="0" marB="0" anchor="ctr">
                    <a:solidFill>
                      <a:schemeClr val="accent1">
                        <a:lumMod val="75000"/>
                      </a:schemeClr>
                    </a:solidFill>
                  </a:tcPr>
                </a:tc>
                <a:tc>
                  <a:txBody>
                    <a:bodyPr/>
                    <a:lstStyle/>
                    <a:p>
                      <a:pPr marL="0" marR="0" algn="ctr">
                        <a:lnSpc>
                          <a:spcPct val="115000"/>
                        </a:lnSpc>
                        <a:spcBef>
                          <a:spcPts val="0"/>
                        </a:spcBef>
                        <a:spcAft>
                          <a:spcPts val="0"/>
                        </a:spcAft>
                      </a:pPr>
                      <a:r>
                        <a:rPr lang="en-US" sz="1600" dirty="0" smtClean="0">
                          <a:effectLst/>
                          <a:latin typeface="+mn-lt"/>
                        </a:rPr>
                        <a:t>0.035</a:t>
                      </a:r>
                    </a:p>
                  </a:txBody>
                  <a:tcPr marL="48429" marR="48429" marT="0" marB="0"/>
                </a:tc>
                <a:tc>
                  <a:txBody>
                    <a:bodyPr/>
                    <a:lstStyle/>
                    <a:p>
                      <a:pPr marL="0" marR="0" algn="ctr">
                        <a:lnSpc>
                          <a:spcPct val="115000"/>
                        </a:lnSpc>
                        <a:spcBef>
                          <a:spcPts val="0"/>
                        </a:spcBef>
                        <a:spcAft>
                          <a:spcPts val="0"/>
                        </a:spcAft>
                      </a:pPr>
                      <a:r>
                        <a:rPr lang="en-US" sz="1600" dirty="0" smtClean="0">
                          <a:effectLst/>
                          <a:latin typeface="+mn-lt"/>
                        </a:rPr>
                        <a:t>0.020</a:t>
                      </a:r>
                    </a:p>
                  </a:txBody>
                  <a:tcPr marL="48429" marR="48429" marT="0" marB="0"/>
                </a:tc>
                <a:tc>
                  <a:txBody>
                    <a:bodyPr/>
                    <a:lstStyle/>
                    <a:p>
                      <a:pPr marL="0" marR="0" algn="ctr">
                        <a:lnSpc>
                          <a:spcPct val="115000"/>
                        </a:lnSpc>
                        <a:spcBef>
                          <a:spcPts val="0"/>
                        </a:spcBef>
                        <a:spcAft>
                          <a:spcPts val="0"/>
                        </a:spcAft>
                      </a:pPr>
                      <a:r>
                        <a:rPr lang="en-US" sz="1600" dirty="0" smtClean="0">
                          <a:solidFill>
                            <a:srgbClr val="FF0000"/>
                          </a:solidFill>
                          <a:effectLst/>
                          <a:latin typeface="+mn-lt"/>
                        </a:rPr>
                        <a:t>0.030</a:t>
                      </a:r>
                    </a:p>
                  </a:txBody>
                  <a:tcPr marL="48429" marR="48429" marT="0" marB="0"/>
                </a:tc>
                <a:tc>
                  <a:txBody>
                    <a:bodyPr/>
                    <a:lstStyle/>
                    <a:p>
                      <a:pPr marL="0" marR="0" algn="ctr">
                        <a:lnSpc>
                          <a:spcPct val="115000"/>
                        </a:lnSpc>
                        <a:spcBef>
                          <a:spcPts val="0"/>
                        </a:spcBef>
                        <a:spcAft>
                          <a:spcPts val="0"/>
                        </a:spcAft>
                      </a:pPr>
                      <a:r>
                        <a:rPr lang="en-US" sz="1600" dirty="0" smtClean="0">
                          <a:solidFill>
                            <a:srgbClr val="FF0000"/>
                          </a:solidFill>
                          <a:effectLst/>
                          <a:latin typeface="+mn-lt"/>
                        </a:rPr>
                        <a:t>-0.037</a:t>
                      </a:r>
                    </a:p>
                  </a:txBody>
                  <a:tcPr marL="48429" marR="48429" marT="0" marB="0"/>
                </a:tc>
              </a:tr>
              <a:tr h="300522">
                <a:tc>
                  <a:txBody>
                    <a:bodyPr/>
                    <a:lstStyle/>
                    <a:p>
                      <a:pPr marL="0" marR="0" algn="l">
                        <a:lnSpc>
                          <a:spcPct val="115000"/>
                        </a:lnSpc>
                        <a:spcBef>
                          <a:spcPts val="0"/>
                        </a:spcBef>
                        <a:spcAft>
                          <a:spcPts val="0"/>
                        </a:spcAft>
                      </a:pPr>
                      <a:r>
                        <a:rPr lang="en-US" sz="1600" dirty="0" smtClean="0">
                          <a:effectLst/>
                          <a:latin typeface="+mn-lt"/>
                        </a:rPr>
                        <a:t>Quality index</a:t>
                      </a:r>
                      <a:endParaRPr lang="en-US" sz="1600" dirty="0">
                        <a:effectLst/>
                        <a:latin typeface="+mn-lt"/>
                        <a:ea typeface="Calibri" panose="020F0502020204030204" pitchFamily="34" charset="0"/>
                        <a:cs typeface="Times New Roman" panose="02020603050405020304" pitchFamily="18" charset="0"/>
                      </a:endParaRPr>
                    </a:p>
                  </a:txBody>
                  <a:tcPr marL="48429" marR="48429" marT="0" marB="0" anchor="ctr">
                    <a:solidFill>
                      <a:schemeClr val="accent1">
                        <a:lumMod val="75000"/>
                      </a:schemeClr>
                    </a:solidFill>
                  </a:tcPr>
                </a:tc>
                <a:tc>
                  <a:txBody>
                    <a:bodyPr/>
                    <a:lstStyle/>
                    <a:p>
                      <a:endParaRPr lang="en-US" sz="1600" dirty="0"/>
                    </a:p>
                  </a:txBody>
                  <a:tcPr marL="48429" marR="48429" marT="0" marB="0"/>
                </a:tc>
                <a:tc>
                  <a:txBody>
                    <a:bodyPr/>
                    <a:lstStyle/>
                    <a:p>
                      <a:endParaRPr lang="en-US" sz="1600" dirty="0"/>
                    </a:p>
                  </a:txBody>
                  <a:tcPr marL="48429" marR="48429" marT="0" marB="0"/>
                </a:tc>
                <a:tc>
                  <a:txBody>
                    <a:bodyPr/>
                    <a:lstStyle/>
                    <a:p>
                      <a:endParaRPr lang="en-US" sz="1600" dirty="0"/>
                    </a:p>
                  </a:txBody>
                  <a:tcPr marL="48429" marR="48429" marT="0" marB="0"/>
                </a:tc>
                <a:tc>
                  <a:txBody>
                    <a:bodyPr/>
                    <a:lstStyle/>
                    <a:p>
                      <a:endParaRPr lang="en-US" sz="1600" dirty="0"/>
                    </a:p>
                  </a:txBody>
                  <a:tcPr marL="48429" marR="48429" marT="0" marB="0"/>
                </a:tc>
              </a:tr>
              <a:tr h="335097">
                <a:tc>
                  <a:txBody>
                    <a:bodyPr/>
                    <a:lstStyle/>
                    <a:p>
                      <a:pPr marL="182880" marR="0" algn="l">
                        <a:lnSpc>
                          <a:spcPct val="115000"/>
                        </a:lnSpc>
                        <a:spcBef>
                          <a:spcPts val="0"/>
                        </a:spcBef>
                        <a:spcAft>
                          <a:spcPts val="0"/>
                        </a:spcAft>
                      </a:pPr>
                      <a:r>
                        <a:rPr lang="en-US" sz="1600" dirty="0" smtClean="0">
                          <a:effectLst/>
                          <a:latin typeface="+mn-lt"/>
                        </a:rPr>
                        <a:t>home </a:t>
                      </a:r>
                      <a:endParaRPr lang="en-US" sz="1600" dirty="0">
                        <a:effectLst/>
                        <a:latin typeface="+mn-lt"/>
                        <a:ea typeface="Calibri" panose="020F0502020204030204" pitchFamily="34" charset="0"/>
                        <a:cs typeface="Times New Roman" panose="02020603050405020304" pitchFamily="18" charset="0"/>
                      </a:endParaRPr>
                    </a:p>
                  </a:txBody>
                  <a:tcPr marL="48429" marR="48429" marT="0" marB="0" anchor="ctr">
                    <a:solidFill>
                      <a:schemeClr val="accent1">
                        <a:lumMod val="75000"/>
                      </a:schemeClr>
                    </a:solidFill>
                  </a:tcPr>
                </a:tc>
                <a:tc>
                  <a:txBody>
                    <a:bodyPr/>
                    <a:lstStyle/>
                    <a:p>
                      <a:pPr marL="0" marR="0" algn="ctr">
                        <a:lnSpc>
                          <a:spcPct val="115000"/>
                        </a:lnSpc>
                        <a:spcBef>
                          <a:spcPts val="0"/>
                        </a:spcBef>
                        <a:spcAft>
                          <a:spcPts val="0"/>
                        </a:spcAft>
                      </a:pPr>
                      <a:r>
                        <a:rPr lang="en-US" sz="1600" dirty="0" smtClean="0">
                          <a:solidFill>
                            <a:srgbClr val="00B050"/>
                          </a:solidFill>
                          <a:effectLst/>
                          <a:latin typeface="+mn-lt"/>
                        </a:rPr>
                        <a:t>-0.199</a:t>
                      </a:r>
                    </a:p>
                  </a:txBody>
                  <a:tcPr marL="48429" marR="48429" marT="0" marB="0"/>
                </a:tc>
                <a:tc>
                  <a:txBody>
                    <a:bodyPr/>
                    <a:lstStyle/>
                    <a:p>
                      <a:pPr marL="0" marR="0" algn="ctr">
                        <a:lnSpc>
                          <a:spcPct val="115000"/>
                        </a:lnSpc>
                        <a:spcBef>
                          <a:spcPts val="0"/>
                        </a:spcBef>
                        <a:spcAft>
                          <a:spcPts val="0"/>
                        </a:spcAft>
                      </a:pPr>
                      <a:r>
                        <a:rPr lang="en-US" sz="1600" dirty="0" smtClean="0">
                          <a:solidFill>
                            <a:srgbClr val="00B050"/>
                          </a:solidFill>
                          <a:effectLst/>
                          <a:latin typeface="+mn-lt"/>
                        </a:rPr>
                        <a:t>-0.064</a:t>
                      </a:r>
                    </a:p>
                  </a:txBody>
                  <a:tcPr marL="48429" marR="48429" marT="0" marB="0"/>
                </a:tc>
                <a:tc>
                  <a:txBody>
                    <a:bodyPr/>
                    <a:lstStyle/>
                    <a:p>
                      <a:pPr marL="0" marR="0" algn="ctr">
                        <a:lnSpc>
                          <a:spcPct val="115000"/>
                        </a:lnSpc>
                        <a:spcBef>
                          <a:spcPts val="0"/>
                        </a:spcBef>
                        <a:spcAft>
                          <a:spcPts val="0"/>
                        </a:spcAft>
                      </a:pPr>
                      <a:r>
                        <a:rPr lang="en-US" sz="1600" dirty="0">
                          <a:solidFill>
                            <a:srgbClr val="00B050"/>
                          </a:solidFill>
                          <a:effectLst/>
                          <a:latin typeface="+mn-lt"/>
                        </a:rPr>
                        <a:t>-</a:t>
                      </a:r>
                      <a:r>
                        <a:rPr lang="en-US" sz="1600" dirty="0" smtClean="0">
                          <a:solidFill>
                            <a:srgbClr val="00B050"/>
                          </a:solidFill>
                          <a:effectLst/>
                          <a:latin typeface="+mn-lt"/>
                        </a:rPr>
                        <a:t>0.071</a:t>
                      </a:r>
                    </a:p>
                  </a:txBody>
                  <a:tcPr marL="48429" marR="48429" marT="0" marB="0"/>
                </a:tc>
                <a:tc>
                  <a:txBody>
                    <a:bodyPr/>
                    <a:lstStyle/>
                    <a:p>
                      <a:pPr marL="0" marR="0" algn="ctr">
                        <a:lnSpc>
                          <a:spcPct val="115000"/>
                        </a:lnSpc>
                        <a:spcBef>
                          <a:spcPts val="0"/>
                        </a:spcBef>
                        <a:spcAft>
                          <a:spcPts val="0"/>
                        </a:spcAft>
                      </a:pPr>
                      <a:r>
                        <a:rPr lang="en-US" sz="1600" dirty="0" smtClean="0">
                          <a:solidFill>
                            <a:srgbClr val="00B050"/>
                          </a:solidFill>
                          <a:effectLst/>
                          <a:latin typeface="+mn-lt"/>
                        </a:rPr>
                        <a:t>0.055</a:t>
                      </a:r>
                    </a:p>
                  </a:txBody>
                  <a:tcPr marL="48429" marR="48429" marT="0" marB="0"/>
                </a:tc>
              </a:tr>
              <a:tr h="379141">
                <a:tc>
                  <a:txBody>
                    <a:bodyPr/>
                    <a:lstStyle/>
                    <a:p>
                      <a:pPr marL="182880" marR="0" algn="l">
                        <a:lnSpc>
                          <a:spcPct val="115000"/>
                        </a:lnSpc>
                        <a:spcBef>
                          <a:spcPts val="0"/>
                        </a:spcBef>
                        <a:spcAft>
                          <a:spcPts val="0"/>
                        </a:spcAft>
                      </a:pPr>
                      <a:r>
                        <a:rPr lang="en-US" sz="1600" dirty="0" smtClean="0">
                          <a:effectLst/>
                          <a:latin typeface="+mn-lt"/>
                        </a:rPr>
                        <a:t>in-home child care  </a:t>
                      </a:r>
                      <a:endParaRPr lang="en-US" sz="1600" dirty="0">
                        <a:effectLst/>
                        <a:latin typeface="+mn-lt"/>
                        <a:ea typeface="Calibri" panose="020F0502020204030204" pitchFamily="34" charset="0"/>
                        <a:cs typeface="Times New Roman" panose="02020603050405020304" pitchFamily="18" charset="0"/>
                      </a:endParaRPr>
                    </a:p>
                  </a:txBody>
                  <a:tcPr marL="48429" marR="48429" marT="0" marB="0" anchor="ctr">
                    <a:solidFill>
                      <a:schemeClr val="accent1">
                        <a:lumMod val="75000"/>
                      </a:schemeClr>
                    </a:solidFill>
                  </a:tcPr>
                </a:tc>
                <a:tc>
                  <a:txBody>
                    <a:bodyPr/>
                    <a:lstStyle/>
                    <a:p>
                      <a:pPr marL="0" marR="0" algn="ctr">
                        <a:lnSpc>
                          <a:spcPct val="115000"/>
                        </a:lnSpc>
                        <a:spcBef>
                          <a:spcPts val="0"/>
                        </a:spcBef>
                        <a:spcAft>
                          <a:spcPts val="0"/>
                        </a:spcAft>
                      </a:pPr>
                      <a:r>
                        <a:rPr lang="en-US" sz="1600" dirty="0" smtClean="0">
                          <a:effectLst/>
                          <a:latin typeface="+mn-lt"/>
                        </a:rPr>
                        <a:t>-0.326</a:t>
                      </a:r>
                    </a:p>
                  </a:txBody>
                  <a:tcPr marL="48429" marR="48429" marT="0" marB="0"/>
                </a:tc>
                <a:tc>
                  <a:txBody>
                    <a:bodyPr/>
                    <a:lstStyle/>
                    <a:p>
                      <a:pPr marL="0" marR="0" algn="ctr">
                        <a:lnSpc>
                          <a:spcPct val="115000"/>
                        </a:lnSpc>
                        <a:spcBef>
                          <a:spcPts val="0"/>
                        </a:spcBef>
                        <a:spcAft>
                          <a:spcPts val="0"/>
                        </a:spcAft>
                      </a:pPr>
                      <a:r>
                        <a:rPr lang="en-US" sz="1600" dirty="0" smtClean="0">
                          <a:effectLst/>
                          <a:latin typeface="+mn-lt"/>
                        </a:rPr>
                        <a:t>-0.126</a:t>
                      </a:r>
                    </a:p>
                  </a:txBody>
                  <a:tcPr marL="48429" marR="48429" marT="0" marB="0"/>
                </a:tc>
                <a:tc>
                  <a:txBody>
                    <a:bodyPr/>
                    <a:lstStyle/>
                    <a:p>
                      <a:pPr marL="0" marR="0" algn="ctr">
                        <a:lnSpc>
                          <a:spcPct val="115000"/>
                        </a:lnSpc>
                        <a:spcBef>
                          <a:spcPts val="0"/>
                        </a:spcBef>
                        <a:spcAft>
                          <a:spcPts val="0"/>
                        </a:spcAft>
                      </a:pPr>
                      <a:r>
                        <a:rPr lang="en-US" sz="1600" dirty="0" smtClean="0">
                          <a:solidFill>
                            <a:srgbClr val="FF0000"/>
                          </a:solidFill>
                          <a:effectLst/>
                          <a:latin typeface="+mn-lt"/>
                        </a:rPr>
                        <a:t>-0.288</a:t>
                      </a:r>
                    </a:p>
                  </a:txBody>
                  <a:tcPr marL="48429" marR="48429" marT="0" marB="0"/>
                </a:tc>
                <a:tc>
                  <a:txBody>
                    <a:bodyPr/>
                    <a:lstStyle/>
                    <a:p>
                      <a:pPr marL="0" marR="0" algn="ctr">
                        <a:lnSpc>
                          <a:spcPct val="115000"/>
                        </a:lnSpc>
                        <a:spcBef>
                          <a:spcPts val="0"/>
                        </a:spcBef>
                        <a:spcAft>
                          <a:spcPts val="0"/>
                        </a:spcAft>
                      </a:pPr>
                      <a:r>
                        <a:rPr lang="en-US" sz="1600" dirty="0" smtClean="0">
                          <a:effectLst/>
                          <a:latin typeface="+mn-lt"/>
                        </a:rPr>
                        <a:t>0.068</a:t>
                      </a:r>
                    </a:p>
                  </a:txBody>
                  <a:tcPr marL="48429" marR="48429" marT="0" marB="0"/>
                </a:tc>
              </a:tr>
              <a:tr h="273987">
                <a:tc>
                  <a:txBody>
                    <a:bodyPr/>
                    <a:lstStyle/>
                    <a:p>
                      <a:pPr marL="182880" marR="0" algn="l">
                        <a:lnSpc>
                          <a:spcPct val="115000"/>
                        </a:lnSpc>
                        <a:spcBef>
                          <a:spcPts val="0"/>
                        </a:spcBef>
                        <a:spcAft>
                          <a:spcPts val="0"/>
                        </a:spcAft>
                      </a:pPr>
                      <a:r>
                        <a:rPr lang="en-US" sz="1600" dirty="0" smtClean="0">
                          <a:effectLst/>
                          <a:latin typeface="+mn-lt"/>
                        </a:rPr>
                        <a:t>out-of-home child care </a:t>
                      </a:r>
                      <a:endParaRPr lang="en-US" sz="1600" dirty="0">
                        <a:effectLst/>
                        <a:latin typeface="+mn-lt"/>
                        <a:ea typeface="Calibri" panose="020F0502020204030204" pitchFamily="34" charset="0"/>
                        <a:cs typeface="Times New Roman" panose="02020603050405020304" pitchFamily="18" charset="0"/>
                      </a:endParaRPr>
                    </a:p>
                  </a:txBody>
                  <a:tcPr marL="48429" marR="48429" marT="0" marB="0" anchor="ctr">
                    <a:solidFill>
                      <a:schemeClr val="accent1">
                        <a:lumMod val="75000"/>
                      </a:schemeClr>
                    </a:solidFill>
                  </a:tcPr>
                </a:tc>
                <a:tc>
                  <a:txBody>
                    <a:bodyPr/>
                    <a:lstStyle/>
                    <a:p>
                      <a:pPr marL="0" marR="0" algn="ctr">
                        <a:lnSpc>
                          <a:spcPct val="115000"/>
                        </a:lnSpc>
                        <a:spcBef>
                          <a:spcPts val="0"/>
                        </a:spcBef>
                        <a:spcAft>
                          <a:spcPts val="0"/>
                        </a:spcAft>
                      </a:pPr>
                      <a:r>
                        <a:rPr lang="en-US" sz="1600" dirty="0" smtClean="0">
                          <a:solidFill>
                            <a:srgbClr val="FF0000"/>
                          </a:solidFill>
                          <a:effectLst/>
                          <a:latin typeface="+mn-lt"/>
                        </a:rPr>
                        <a:t>-0.228</a:t>
                      </a:r>
                    </a:p>
                  </a:txBody>
                  <a:tcPr marL="48429" marR="48429" marT="0" marB="0"/>
                </a:tc>
                <a:tc>
                  <a:txBody>
                    <a:bodyPr/>
                    <a:lstStyle/>
                    <a:p>
                      <a:pPr marL="0" marR="0" algn="ctr">
                        <a:lnSpc>
                          <a:spcPct val="115000"/>
                        </a:lnSpc>
                        <a:spcBef>
                          <a:spcPts val="0"/>
                        </a:spcBef>
                        <a:spcAft>
                          <a:spcPts val="0"/>
                        </a:spcAft>
                      </a:pPr>
                      <a:r>
                        <a:rPr lang="en-US" sz="1600" dirty="0" smtClean="0">
                          <a:effectLst/>
                          <a:latin typeface="+mn-lt"/>
                        </a:rPr>
                        <a:t>-0.005</a:t>
                      </a:r>
                    </a:p>
                  </a:txBody>
                  <a:tcPr marL="48429" marR="48429" marT="0" marB="0"/>
                </a:tc>
                <a:tc>
                  <a:txBody>
                    <a:bodyPr/>
                    <a:lstStyle/>
                    <a:p>
                      <a:pPr marL="0" marR="0" algn="ctr">
                        <a:lnSpc>
                          <a:spcPct val="115000"/>
                        </a:lnSpc>
                        <a:spcBef>
                          <a:spcPts val="0"/>
                        </a:spcBef>
                        <a:spcAft>
                          <a:spcPts val="0"/>
                        </a:spcAft>
                      </a:pPr>
                      <a:r>
                        <a:rPr lang="en-US" sz="1600" dirty="0" smtClean="0">
                          <a:effectLst/>
                          <a:latin typeface="+mn-lt"/>
                        </a:rPr>
                        <a:t>-0.001</a:t>
                      </a:r>
                    </a:p>
                  </a:txBody>
                  <a:tcPr marL="48429" marR="48429" marT="0" marB="0"/>
                </a:tc>
                <a:tc>
                  <a:txBody>
                    <a:bodyPr/>
                    <a:lstStyle/>
                    <a:p>
                      <a:pPr marL="0" marR="0" algn="ctr">
                        <a:lnSpc>
                          <a:spcPct val="115000"/>
                        </a:lnSpc>
                        <a:spcBef>
                          <a:spcPts val="0"/>
                        </a:spcBef>
                        <a:spcAft>
                          <a:spcPts val="0"/>
                        </a:spcAft>
                      </a:pPr>
                      <a:r>
                        <a:rPr lang="en-US" sz="1600" dirty="0" smtClean="0">
                          <a:solidFill>
                            <a:schemeClr val="tx1"/>
                          </a:solidFill>
                          <a:effectLst/>
                          <a:latin typeface="+mn-lt"/>
                        </a:rPr>
                        <a:t>0.009</a:t>
                      </a:r>
                    </a:p>
                  </a:txBody>
                  <a:tcPr marL="48429" marR="48429" marT="0" marB="0"/>
                </a:tc>
              </a:tr>
              <a:tr h="472413">
                <a:tc>
                  <a:txBody>
                    <a:bodyPr/>
                    <a:lstStyle/>
                    <a:p>
                      <a:pPr marL="0" marR="0" algn="l">
                        <a:lnSpc>
                          <a:spcPct val="115000"/>
                        </a:lnSpc>
                        <a:spcBef>
                          <a:spcPts val="0"/>
                        </a:spcBef>
                        <a:spcAft>
                          <a:spcPts val="0"/>
                        </a:spcAft>
                      </a:pPr>
                      <a:r>
                        <a:rPr lang="en-US" sz="1600" dirty="0" smtClean="0">
                          <a:effectLst/>
                          <a:latin typeface="+mn-lt"/>
                          <a:ea typeface="Calibri" panose="020F0502020204030204" pitchFamily="34" charset="0"/>
                          <a:cs typeface="Times New Roman" panose="02020603050405020304" pitchFamily="18" charset="0"/>
                        </a:rPr>
                        <a:t>N</a:t>
                      </a:r>
                      <a:endParaRPr lang="en-US" sz="1600" dirty="0">
                        <a:effectLst/>
                        <a:latin typeface="+mn-lt"/>
                        <a:ea typeface="Calibri" panose="020F0502020204030204" pitchFamily="34" charset="0"/>
                        <a:cs typeface="Times New Roman" panose="02020603050405020304" pitchFamily="18" charset="0"/>
                      </a:endParaRPr>
                    </a:p>
                  </a:txBody>
                  <a:tcPr marL="48429" marR="48429" marT="0" marB="0" anchor="ctr">
                    <a:solidFill>
                      <a:schemeClr val="accent1">
                        <a:lumMod val="75000"/>
                      </a:schemeClr>
                    </a:solidFill>
                  </a:tcPr>
                </a:tc>
                <a:tc>
                  <a:txBody>
                    <a:bodyPr/>
                    <a:lstStyle/>
                    <a:p>
                      <a:pPr marL="0" marR="0" algn="ctr">
                        <a:lnSpc>
                          <a:spcPct val="115000"/>
                        </a:lnSpc>
                        <a:spcBef>
                          <a:spcPts val="0"/>
                        </a:spcBef>
                        <a:spcAft>
                          <a:spcPts val="0"/>
                        </a:spcAft>
                      </a:pPr>
                      <a:r>
                        <a:rPr lang="en-US" sz="1600" dirty="0" smtClean="0">
                          <a:effectLst/>
                          <a:latin typeface="+mn-lt"/>
                          <a:ea typeface="Calibri" panose="020F0502020204030204" pitchFamily="34" charset="0"/>
                          <a:cs typeface="Times New Roman" panose="02020603050405020304" pitchFamily="18" charset="0"/>
                        </a:rPr>
                        <a:t>21050</a:t>
                      </a:r>
                      <a:endParaRPr lang="en-US" sz="1600" dirty="0">
                        <a:effectLst/>
                        <a:latin typeface="+mn-lt"/>
                        <a:ea typeface="Calibri" panose="020F0502020204030204" pitchFamily="34" charset="0"/>
                        <a:cs typeface="Times New Roman" panose="02020603050405020304" pitchFamily="18" charset="0"/>
                      </a:endParaRPr>
                    </a:p>
                  </a:txBody>
                  <a:tcPr marL="48429" marR="48429" marT="0" marB="0" anchor="ctr"/>
                </a:tc>
                <a:tc>
                  <a:txBody>
                    <a:bodyPr/>
                    <a:lstStyle/>
                    <a:p>
                      <a:pPr marL="0" marR="0" algn="ctr">
                        <a:lnSpc>
                          <a:spcPct val="115000"/>
                        </a:lnSpc>
                        <a:spcBef>
                          <a:spcPts val="0"/>
                        </a:spcBef>
                        <a:spcAft>
                          <a:spcPts val="0"/>
                        </a:spcAft>
                      </a:pPr>
                      <a:r>
                        <a:rPr lang="en-US" sz="1600" dirty="0" smtClean="0">
                          <a:effectLst/>
                          <a:latin typeface="+mn-lt"/>
                          <a:ea typeface="Calibri" panose="020F0502020204030204" pitchFamily="34" charset="0"/>
                          <a:cs typeface="Times New Roman" panose="02020603050405020304" pitchFamily="18" charset="0"/>
                        </a:rPr>
                        <a:t>20400</a:t>
                      </a:r>
                      <a:endParaRPr lang="en-US" sz="1600" dirty="0">
                        <a:effectLst/>
                        <a:latin typeface="+mn-lt"/>
                        <a:ea typeface="Calibri" panose="020F0502020204030204" pitchFamily="34" charset="0"/>
                        <a:cs typeface="Times New Roman" panose="02020603050405020304" pitchFamily="18" charset="0"/>
                      </a:endParaRPr>
                    </a:p>
                  </a:txBody>
                  <a:tcPr marL="48429" marR="48429" marT="0" marB="0" anchor="ctr"/>
                </a:tc>
                <a:tc>
                  <a:txBody>
                    <a:bodyPr/>
                    <a:lstStyle/>
                    <a:p>
                      <a:pPr marL="0" marR="0" algn="ctr">
                        <a:lnSpc>
                          <a:spcPct val="115000"/>
                        </a:lnSpc>
                        <a:spcBef>
                          <a:spcPts val="0"/>
                        </a:spcBef>
                        <a:spcAft>
                          <a:spcPts val="0"/>
                        </a:spcAft>
                      </a:pPr>
                      <a:r>
                        <a:rPr lang="en-US" sz="1600" dirty="0" smtClean="0">
                          <a:effectLst/>
                          <a:latin typeface="+mn-lt"/>
                          <a:ea typeface="Calibri" panose="020F0502020204030204" pitchFamily="34" charset="0"/>
                          <a:cs typeface="Times New Roman" panose="02020603050405020304" pitchFamily="18" charset="0"/>
                        </a:rPr>
                        <a:t>20400</a:t>
                      </a:r>
                      <a:endParaRPr lang="en-US" sz="1600" dirty="0">
                        <a:effectLst/>
                        <a:latin typeface="+mn-lt"/>
                        <a:ea typeface="Calibri" panose="020F0502020204030204" pitchFamily="34" charset="0"/>
                        <a:cs typeface="Times New Roman" panose="02020603050405020304" pitchFamily="18" charset="0"/>
                      </a:endParaRPr>
                    </a:p>
                  </a:txBody>
                  <a:tcPr marL="48429" marR="48429" marT="0" marB="0" anchor="ctr"/>
                </a:tc>
                <a:tc>
                  <a:txBody>
                    <a:bodyPr/>
                    <a:lstStyle/>
                    <a:p>
                      <a:pPr marL="0" marR="0" algn="ctr">
                        <a:lnSpc>
                          <a:spcPct val="115000"/>
                        </a:lnSpc>
                        <a:spcBef>
                          <a:spcPts val="0"/>
                        </a:spcBef>
                        <a:spcAft>
                          <a:spcPts val="0"/>
                        </a:spcAft>
                      </a:pPr>
                      <a:r>
                        <a:rPr lang="en-US" sz="1600" dirty="0" smtClean="0">
                          <a:effectLst/>
                          <a:latin typeface="+mn-lt"/>
                          <a:ea typeface="Calibri" panose="020F0502020204030204" pitchFamily="34" charset="0"/>
                          <a:cs typeface="Times New Roman" panose="02020603050405020304" pitchFamily="18" charset="0"/>
                        </a:rPr>
                        <a:t>23650</a:t>
                      </a:r>
                      <a:endParaRPr lang="en-US" sz="1600" dirty="0">
                        <a:effectLst/>
                        <a:latin typeface="+mn-lt"/>
                        <a:ea typeface="Calibri" panose="020F0502020204030204" pitchFamily="34" charset="0"/>
                        <a:cs typeface="Times New Roman" panose="02020603050405020304" pitchFamily="18" charset="0"/>
                      </a:endParaRPr>
                    </a:p>
                  </a:txBody>
                  <a:tcPr marL="48429" marR="48429" marT="0" marB="0" anchor="ctr"/>
                </a:tc>
              </a:tr>
              <a:tr h="472413">
                <a:tc>
                  <a:txBody>
                    <a:bodyPr/>
                    <a:lstStyle/>
                    <a:p>
                      <a:pPr marL="0" marR="0" algn="l">
                        <a:lnSpc>
                          <a:spcPct val="115000"/>
                        </a:lnSpc>
                        <a:spcBef>
                          <a:spcPts val="0"/>
                        </a:spcBef>
                        <a:spcAft>
                          <a:spcPts val="0"/>
                        </a:spcAft>
                      </a:pPr>
                      <a:endParaRPr lang="en-US" sz="1600" dirty="0">
                        <a:effectLst/>
                        <a:latin typeface="+mn-lt"/>
                        <a:ea typeface="Calibri" panose="020F0502020204030204" pitchFamily="34" charset="0"/>
                        <a:cs typeface="Times New Roman" panose="02020603050405020304" pitchFamily="18" charset="0"/>
                      </a:endParaRPr>
                    </a:p>
                  </a:txBody>
                  <a:tcPr marL="48429" marR="48429" marT="0" marB="0" anchor="ctr">
                    <a:solidFill>
                      <a:schemeClr val="bg2"/>
                    </a:solidFill>
                  </a:tcPr>
                </a:tc>
                <a:tc gridSpan="4">
                  <a:txBody>
                    <a:bodyPr/>
                    <a:lstStyle/>
                    <a:p>
                      <a:pPr marL="0" marR="0" indent="0" algn="ctr" defTabSz="914400" rtl="0" eaLnBrk="1" fontAlgn="auto" latinLnBrk="0" hangingPunct="1">
                        <a:lnSpc>
                          <a:spcPct val="115000"/>
                        </a:lnSpc>
                        <a:spcBef>
                          <a:spcPts val="0"/>
                        </a:spcBef>
                        <a:spcAft>
                          <a:spcPts val="0"/>
                        </a:spcAft>
                        <a:buClrTx/>
                        <a:buSzTx/>
                        <a:buFontTx/>
                        <a:buNone/>
                        <a:tabLst/>
                        <a:defRPr/>
                      </a:pPr>
                      <a:r>
                        <a:rPr lang="en-US" sz="1600" b="1" dirty="0" smtClean="0">
                          <a:solidFill>
                            <a:schemeClr val="tx1"/>
                          </a:solidFill>
                          <a:effectLst/>
                          <a:latin typeface="+mn-lt"/>
                          <a:ea typeface="Calibri" panose="020F0502020204030204" pitchFamily="34" charset="0"/>
                          <a:cs typeface="Times New Roman" panose="02020603050405020304" pitchFamily="18" charset="0"/>
                        </a:rPr>
                        <a:t>significance:</a:t>
                      </a:r>
                      <a:r>
                        <a:rPr lang="en-US" sz="1600" b="1" dirty="0" smtClean="0">
                          <a:solidFill>
                            <a:srgbClr val="FF0000"/>
                          </a:solidFill>
                          <a:effectLst/>
                          <a:latin typeface="+mn-lt"/>
                          <a:ea typeface="Calibri" panose="020F0502020204030204" pitchFamily="34" charset="0"/>
                          <a:cs typeface="Times New Roman" panose="02020603050405020304" pitchFamily="18" charset="0"/>
                        </a:rPr>
                        <a:t>    </a:t>
                      </a:r>
                      <a:r>
                        <a:rPr lang="en-US" sz="1600" b="1" dirty="0" smtClean="0">
                          <a:solidFill>
                            <a:srgbClr val="00B050"/>
                          </a:solidFill>
                          <a:effectLst/>
                          <a:latin typeface="+mn-lt"/>
                          <a:ea typeface="Calibri" panose="020F0502020204030204" pitchFamily="34" charset="0"/>
                          <a:cs typeface="Times New Roman" panose="02020603050405020304" pitchFamily="18" charset="0"/>
                        </a:rPr>
                        <a:t>1%</a:t>
                      </a:r>
                      <a:r>
                        <a:rPr lang="en-US" sz="1600" b="1" baseline="0" dirty="0" smtClean="0">
                          <a:solidFill>
                            <a:srgbClr val="00B050"/>
                          </a:solidFill>
                          <a:effectLst/>
                          <a:latin typeface="+mn-lt"/>
                          <a:ea typeface="Calibri" panose="020F0502020204030204" pitchFamily="34" charset="0"/>
                          <a:cs typeface="Times New Roman" panose="02020603050405020304" pitchFamily="18" charset="0"/>
                        </a:rPr>
                        <a:t>     </a:t>
                      </a:r>
                      <a:r>
                        <a:rPr lang="en-US" sz="1600" b="1" dirty="0" smtClean="0">
                          <a:solidFill>
                            <a:srgbClr val="FF0000"/>
                          </a:solidFill>
                          <a:effectLst/>
                          <a:latin typeface="+mn-lt"/>
                          <a:ea typeface="Calibri" panose="020F0502020204030204" pitchFamily="34" charset="0"/>
                          <a:cs typeface="Times New Roman" panose="02020603050405020304" pitchFamily="18" charset="0"/>
                        </a:rPr>
                        <a:t>5%</a:t>
                      </a:r>
                      <a:r>
                        <a:rPr lang="en-US" sz="1600" b="1" baseline="0" dirty="0" smtClean="0">
                          <a:solidFill>
                            <a:srgbClr val="FF0000"/>
                          </a:solidFill>
                          <a:effectLst/>
                          <a:latin typeface="+mn-lt"/>
                          <a:ea typeface="Calibri" panose="020F0502020204030204" pitchFamily="34" charset="0"/>
                          <a:cs typeface="Times New Roman" panose="02020603050405020304" pitchFamily="18" charset="0"/>
                        </a:rPr>
                        <a:t>    </a:t>
                      </a:r>
                      <a:r>
                        <a:rPr lang="en-US" sz="1600" b="1" baseline="0" dirty="0" smtClean="0">
                          <a:solidFill>
                            <a:srgbClr val="0070C0"/>
                          </a:solidFill>
                          <a:effectLst/>
                          <a:latin typeface="+mn-lt"/>
                          <a:ea typeface="Calibri" panose="020F0502020204030204" pitchFamily="34" charset="0"/>
                          <a:cs typeface="Times New Roman" panose="02020603050405020304" pitchFamily="18" charset="0"/>
                        </a:rPr>
                        <a:t>10%</a:t>
                      </a:r>
                      <a:endParaRPr lang="en-US" sz="1600" b="1" dirty="0" smtClean="0">
                        <a:effectLst/>
                        <a:latin typeface="+mn-lt"/>
                        <a:ea typeface="Calibri" panose="020F0502020204030204" pitchFamily="34" charset="0"/>
                        <a:cs typeface="Times New Roman" panose="02020603050405020304" pitchFamily="18" charset="0"/>
                      </a:endParaRPr>
                    </a:p>
                  </a:txBody>
                  <a:tcPr marL="48429" marR="48429" marT="0" marB="0" anchor="ctr">
                    <a:solidFill>
                      <a:schemeClr val="bg2"/>
                    </a:solidFill>
                  </a:tcPr>
                </a:tc>
                <a:tc hMerge="1">
                  <a:txBody>
                    <a:bodyPr/>
                    <a:lstStyle/>
                    <a:p>
                      <a:pPr marL="0" marR="0" algn="ctr">
                        <a:lnSpc>
                          <a:spcPct val="115000"/>
                        </a:lnSpc>
                        <a:spcBef>
                          <a:spcPts val="0"/>
                        </a:spcBef>
                        <a:spcAft>
                          <a:spcPts val="0"/>
                        </a:spcAft>
                      </a:pPr>
                      <a:endParaRPr lang="en-US" sz="1600" dirty="0">
                        <a:effectLst/>
                        <a:latin typeface="+mn-lt"/>
                        <a:ea typeface="Calibri" panose="020F0502020204030204" pitchFamily="34" charset="0"/>
                        <a:cs typeface="Times New Roman" panose="02020603050405020304" pitchFamily="18" charset="0"/>
                      </a:endParaRPr>
                    </a:p>
                  </a:txBody>
                  <a:tcPr marL="48429" marR="48429" marT="0" marB="0" anchor="ctr"/>
                </a:tc>
                <a:tc hMerge="1">
                  <a:txBody>
                    <a:bodyPr/>
                    <a:lstStyle/>
                    <a:p>
                      <a:pPr marL="0" marR="0" algn="ctr">
                        <a:lnSpc>
                          <a:spcPct val="115000"/>
                        </a:lnSpc>
                        <a:spcBef>
                          <a:spcPts val="0"/>
                        </a:spcBef>
                        <a:spcAft>
                          <a:spcPts val="0"/>
                        </a:spcAft>
                      </a:pPr>
                      <a:endParaRPr lang="en-US" sz="1600" dirty="0">
                        <a:effectLst/>
                        <a:latin typeface="+mn-lt"/>
                        <a:ea typeface="Calibri" panose="020F0502020204030204" pitchFamily="34" charset="0"/>
                        <a:cs typeface="Times New Roman" panose="02020603050405020304" pitchFamily="18" charset="0"/>
                      </a:endParaRPr>
                    </a:p>
                  </a:txBody>
                  <a:tcPr marL="48429" marR="48429" marT="0" marB="0" anchor="ctr"/>
                </a:tc>
                <a:tc hMerge="1">
                  <a:txBody>
                    <a:bodyPr/>
                    <a:lstStyle/>
                    <a:p>
                      <a:pPr marL="0" marR="0" algn="ctr">
                        <a:lnSpc>
                          <a:spcPct val="115000"/>
                        </a:lnSpc>
                        <a:spcBef>
                          <a:spcPts val="0"/>
                        </a:spcBef>
                        <a:spcAft>
                          <a:spcPts val="0"/>
                        </a:spcAft>
                      </a:pPr>
                      <a:endParaRPr lang="en-US" sz="1600" dirty="0">
                        <a:effectLst/>
                        <a:latin typeface="+mn-lt"/>
                        <a:ea typeface="Calibri" panose="020F0502020204030204" pitchFamily="34" charset="0"/>
                        <a:cs typeface="Times New Roman" panose="02020603050405020304" pitchFamily="18" charset="0"/>
                      </a:endParaRPr>
                    </a:p>
                  </a:txBody>
                  <a:tcPr marL="48429" marR="48429" marT="0" marB="0" anchor="ctr"/>
                </a:tc>
              </a:tr>
            </a:tbl>
          </a:graphicData>
        </a:graphic>
      </p:graphicFrame>
      <p:cxnSp>
        <p:nvCxnSpPr>
          <p:cNvPr id="7" name="Straight Connector 6"/>
          <p:cNvCxnSpPr/>
          <p:nvPr/>
        </p:nvCxnSpPr>
        <p:spPr>
          <a:xfrm>
            <a:off x="1148576" y="986260"/>
            <a:ext cx="2899317" cy="1032111"/>
          </a:xfrm>
          <a:prstGeom prst="line">
            <a:avLst/>
          </a:prstGeom>
        </p:spPr>
        <p:style>
          <a:lnRef idx="2">
            <a:schemeClr val="dk1"/>
          </a:lnRef>
          <a:fillRef idx="0">
            <a:schemeClr val="dk1"/>
          </a:fillRef>
          <a:effectRef idx="1">
            <a:schemeClr val="dk1"/>
          </a:effectRef>
          <a:fontRef idx="minor">
            <a:schemeClr val="tx1"/>
          </a:fontRef>
        </p:style>
      </p:cxnSp>
      <p:sp>
        <p:nvSpPr>
          <p:cNvPr id="8" name="TextBox 7"/>
          <p:cNvSpPr txBox="1"/>
          <p:nvPr/>
        </p:nvSpPr>
        <p:spPr>
          <a:xfrm>
            <a:off x="2752066" y="986260"/>
            <a:ext cx="1379481" cy="338554"/>
          </a:xfrm>
          <a:prstGeom prst="rect">
            <a:avLst/>
          </a:prstGeom>
          <a:noFill/>
        </p:spPr>
        <p:txBody>
          <a:bodyPr wrap="square" rtlCol="0">
            <a:spAutoFit/>
          </a:bodyPr>
          <a:lstStyle/>
          <a:p>
            <a:r>
              <a:rPr lang="en-US" sz="1600" b="1" dirty="0" smtClean="0">
                <a:solidFill>
                  <a:schemeClr val="bg1"/>
                </a:solidFill>
              </a:rPr>
              <a:t>Outcome </a:t>
            </a:r>
            <a:endParaRPr lang="en-US" sz="1600" b="1" dirty="0">
              <a:solidFill>
                <a:schemeClr val="bg1"/>
              </a:solidFill>
            </a:endParaRPr>
          </a:p>
        </p:txBody>
      </p:sp>
      <p:sp>
        <p:nvSpPr>
          <p:cNvPr id="14" name="Title 1"/>
          <p:cNvSpPr>
            <a:spLocks noGrp="1"/>
          </p:cNvSpPr>
          <p:nvPr>
            <p:ph type="title"/>
          </p:nvPr>
        </p:nvSpPr>
        <p:spPr>
          <a:xfrm>
            <a:off x="497953" y="137061"/>
            <a:ext cx="10515600" cy="653184"/>
          </a:xfrm>
        </p:spPr>
        <p:txBody>
          <a:bodyPr>
            <a:normAutofit/>
          </a:bodyPr>
          <a:lstStyle/>
          <a:p>
            <a:r>
              <a:rPr lang="en-US" sz="3200" b="1" dirty="0" smtClean="0"/>
              <a:t>Results: </a:t>
            </a:r>
            <a:r>
              <a:rPr lang="en-US" sz="3200" b="1" dirty="0"/>
              <a:t>Non-Cognitive </a:t>
            </a:r>
            <a:r>
              <a:rPr lang="en-US" sz="3200" b="1" dirty="0" smtClean="0"/>
              <a:t>and Health Outcomes</a:t>
            </a:r>
            <a:endParaRPr lang="en-US" sz="3200" b="1" dirty="0"/>
          </a:p>
        </p:txBody>
      </p:sp>
    </p:spTree>
    <p:extLst>
      <p:ext uri="{BB962C8B-B14F-4D97-AF65-F5344CB8AC3E}">
        <p14:creationId xmlns:p14="http://schemas.microsoft.com/office/powerpoint/2010/main" val="120229314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20616" y="1365044"/>
            <a:ext cx="10954349" cy="4745823"/>
          </a:xfrm>
        </p:spPr>
        <p:txBody>
          <a:bodyPr>
            <a:normAutofit/>
          </a:bodyPr>
          <a:lstStyle/>
          <a:p>
            <a:pPr marL="0" indent="0">
              <a:buNone/>
            </a:pPr>
            <a:endParaRPr lang="en-US" sz="2400" dirty="0" smtClean="0"/>
          </a:p>
          <a:p>
            <a:r>
              <a:rPr lang="en-US" sz="2400" dirty="0" smtClean="0"/>
              <a:t>10 </a:t>
            </a:r>
            <a:r>
              <a:rPr lang="en-US" sz="2400" dirty="0" smtClean="0">
                <a:solidFill>
                  <a:srgbClr val="FF0000"/>
                </a:solidFill>
              </a:rPr>
              <a:t>fewer</a:t>
            </a:r>
            <a:r>
              <a:rPr lang="en-US" sz="2400" dirty="0" smtClean="0"/>
              <a:t> hours of work                            = $ 876 </a:t>
            </a:r>
            <a:r>
              <a:rPr lang="en-US" sz="2400" dirty="0">
                <a:solidFill>
                  <a:srgbClr val="FF0000"/>
                </a:solidFill>
              </a:rPr>
              <a:t>more</a:t>
            </a:r>
            <a:r>
              <a:rPr lang="en-US" sz="2400" dirty="0"/>
              <a:t> weekly net household income</a:t>
            </a:r>
          </a:p>
          <a:p>
            <a:endParaRPr lang="en-US" sz="2400" dirty="0"/>
          </a:p>
          <a:p>
            <a:r>
              <a:rPr lang="en-US" sz="2400" dirty="0"/>
              <a:t>1 SD </a:t>
            </a:r>
            <a:r>
              <a:rPr lang="en-US" sz="2400" dirty="0">
                <a:solidFill>
                  <a:srgbClr val="FF0000"/>
                </a:solidFill>
              </a:rPr>
              <a:t>decrease</a:t>
            </a:r>
            <a:r>
              <a:rPr lang="en-US" sz="2400" dirty="0"/>
              <a:t> in home quality </a:t>
            </a:r>
            <a:r>
              <a:rPr lang="en-US" sz="2400" dirty="0" smtClean="0"/>
              <a:t>                = $1790 </a:t>
            </a:r>
            <a:r>
              <a:rPr lang="en-US" sz="2400" dirty="0">
                <a:solidFill>
                  <a:srgbClr val="FF0000"/>
                </a:solidFill>
              </a:rPr>
              <a:t>more</a:t>
            </a:r>
            <a:r>
              <a:rPr lang="en-US" sz="2400" dirty="0"/>
              <a:t> weekly net household income</a:t>
            </a:r>
          </a:p>
          <a:p>
            <a:endParaRPr lang="en-US" sz="2400" dirty="0"/>
          </a:p>
          <a:p>
            <a:r>
              <a:rPr lang="en-US" sz="2400" dirty="0"/>
              <a:t>1 SD </a:t>
            </a:r>
            <a:r>
              <a:rPr lang="en-US" sz="2400" dirty="0">
                <a:solidFill>
                  <a:srgbClr val="FF0000"/>
                </a:solidFill>
              </a:rPr>
              <a:t>decrease</a:t>
            </a:r>
            <a:r>
              <a:rPr lang="en-US" sz="2400" dirty="0"/>
              <a:t> in out-of-home </a:t>
            </a:r>
            <a:r>
              <a:rPr lang="en-US" sz="2400" dirty="0" smtClean="0"/>
              <a:t>cc quality  </a:t>
            </a:r>
            <a:r>
              <a:rPr lang="en-US" sz="2400" dirty="0"/>
              <a:t>= </a:t>
            </a:r>
            <a:r>
              <a:rPr lang="en-US" sz="2400" dirty="0" smtClean="0"/>
              <a:t>$2074 </a:t>
            </a:r>
            <a:r>
              <a:rPr lang="en-US" sz="2400" dirty="0">
                <a:solidFill>
                  <a:srgbClr val="FF0000"/>
                </a:solidFill>
              </a:rPr>
              <a:t>more</a:t>
            </a:r>
            <a:r>
              <a:rPr lang="en-US" sz="2400" dirty="0"/>
              <a:t> weekly net household income</a:t>
            </a:r>
          </a:p>
          <a:p>
            <a:pPr marL="0" indent="0">
              <a:buNone/>
            </a:pPr>
            <a:endParaRPr lang="en-US" dirty="0" smtClean="0"/>
          </a:p>
          <a:p>
            <a:endParaRPr lang="en-US" dirty="0"/>
          </a:p>
        </p:txBody>
      </p:sp>
      <p:sp>
        <p:nvSpPr>
          <p:cNvPr id="5" name="Title 1"/>
          <p:cNvSpPr>
            <a:spLocks noGrp="1"/>
          </p:cNvSpPr>
          <p:nvPr>
            <p:ph type="title"/>
          </p:nvPr>
        </p:nvSpPr>
        <p:spPr>
          <a:xfrm>
            <a:off x="620617" y="460446"/>
            <a:ext cx="10515600" cy="653184"/>
          </a:xfrm>
        </p:spPr>
        <p:txBody>
          <a:bodyPr>
            <a:normAutofit/>
          </a:bodyPr>
          <a:lstStyle/>
          <a:p>
            <a:r>
              <a:rPr lang="en-US" sz="3200" b="1" dirty="0" smtClean="0"/>
              <a:t>Results: Non-Cognitive Outcome</a:t>
            </a:r>
            <a:endParaRPr lang="en-US" sz="3200" b="1" dirty="0"/>
          </a:p>
        </p:txBody>
      </p:sp>
    </p:spTree>
    <p:extLst>
      <p:ext uri="{BB962C8B-B14F-4D97-AF65-F5344CB8AC3E}">
        <p14:creationId xmlns:p14="http://schemas.microsoft.com/office/powerpoint/2010/main" val="260623558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4"/>
          <p:cNvGraphicFramePr>
            <a:graphicFrameLocks noGrp="1"/>
          </p:cNvGraphicFramePr>
          <p:nvPr>
            <p:ph idx="1"/>
            <p:extLst>
              <p:ext uri="{D42A27DB-BD31-4B8C-83A1-F6EECF244321}">
                <p14:modId xmlns:p14="http://schemas.microsoft.com/office/powerpoint/2010/main" val="3727037821"/>
              </p:ext>
            </p:extLst>
          </p:nvPr>
        </p:nvGraphicFramePr>
        <p:xfrm>
          <a:off x="1771766" y="996346"/>
          <a:ext cx="8213301" cy="5149509"/>
        </p:xfrm>
        <a:graphic>
          <a:graphicData uri="http://schemas.openxmlformats.org/drawingml/2006/table">
            <a:tbl>
              <a:tblPr firstRow="1" firstCol="1" bandRow="1">
                <a:tableStyleId>{5C22544A-7EE6-4342-B048-85BDC9FD1C3A}</a:tableStyleId>
              </a:tblPr>
              <a:tblGrid>
                <a:gridCol w="2291506"/>
                <a:gridCol w="1358146"/>
                <a:gridCol w="1395294"/>
                <a:gridCol w="1648193"/>
                <a:gridCol w="1520162"/>
              </a:tblGrid>
              <a:tr h="950014">
                <a:tc>
                  <a:txBody>
                    <a:bodyPr/>
                    <a:lstStyle/>
                    <a:p>
                      <a:pPr marL="0" marR="0" indent="0" algn="l" defTabSz="914400" rtl="0" eaLnBrk="1" fontAlgn="auto" latinLnBrk="0" hangingPunct="1">
                        <a:lnSpc>
                          <a:spcPct val="107000"/>
                        </a:lnSpc>
                        <a:spcBef>
                          <a:spcPts val="0"/>
                        </a:spcBef>
                        <a:spcAft>
                          <a:spcPts val="0"/>
                        </a:spcAft>
                        <a:buClrTx/>
                        <a:buSzTx/>
                        <a:buFontTx/>
                        <a:buNone/>
                        <a:tabLst/>
                        <a:defRPr/>
                      </a:pPr>
                      <a:endParaRPr lang="en-US" sz="1600" dirty="0" smtClean="0">
                        <a:effectLst/>
                        <a:latin typeface="+mn-lt"/>
                      </a:endParaRPr>
                    </a:p>
                    <a:p>
                      <a:pPr marL="0" marR="0" indent="0" algn="l" defTabSz="914400" rtl="0" eaLnBrk="1" fontAlgn="auto" latinLnBrk="0" hangingPunct="1">
                        <a:lnSpc>
                          <a:spcPct val="107000"/>
                        </a:lnSpc>
                        <a:spcBef>
                          <a:spcPts val="0"/>
                        </a:spcBef>
                        <a:spcAft>
                          <a:spcPts val="0"/>
                        </a:spcAft>
                        <a:buClrTx/>
                        <a:buSzTx/>
                        <a:buFontTx/>
                        <a:buNone/>
                        <a:tabLst/>
                        <a:defRPr/>
                      </a:pPr>
                      <a:endParaRPr lang="en-US" sz="1600" dirty="0" smtClean="0">
                        <a:effectLst/>
                        <a:latin typeface="+mn-lt"/>
                        <a:ea typeface="Calibri" panose="020F0502020204030204" pitchFamily="34" charset="0"/>
                        <a:cs typeface="Times New Roman" panose="02020603050405020304" pitchFamily="18" charset="0"/>
                      </a:endParaRPr>
                    </a:p>
                    <a:p>
                      <a:pPr marL="0" marR="0" indent="0" algn="l" defTabSz="914400" rtl="0" eaLnBrk="1" fontAlgn="auto" latinLnBrk="0" hangingPunct="1">
                        <a:lnSpc>
                          <a:spcPct val="107000"/>
                        </a:lnSpc>
                        <a:spcBef>
                          <a:spcPts val="0"/>
                        </a:spcBef>
                        <a:spcAft>
                          <a:spcPts val="0"/>
                        </a:spcAft>
                        <a:buClrTx/>
                        <a:buSzTx/>
                        <a:buFontTx/>
                        <a:buNone/>
                        <a:tabLst/>
                        <a:defRPr/>
                      </a:pPr>
                      <a:r>
                        <a:rPr lang="en-US" sz="1600" baseline="0" dirty="0" smtClean="0">
                          <a:effectLst/>
                          <a:latin typeface="+mn-lt"/>
                        </a:rPr>
                        <a:t>Variable</a:t>
                      </a:r>
                      <a:endParaRPr lang="en-US" sz="1600" dirty="0" smtClean="0">
                        <a:effectLst/>
                        <a:latin typeface="+mn-lt"/>
                        <a:ea typeface="Calibri" panose="020F0502020204030204" pitchFamily="34" charset="0"/>
                        <a:cs typeface="Times New Roman" panose="02020603050405020304" pitchFamily="18" charset="0"/>
                      </a:endParaRPr>
                    </a:p>
                  </a:txBody>
                  <a:tcPr marL="48429" marR="48429" marT="0" marB="0" anchor="b">
                    <a:solidFill>
                      <a:schemeClr val="accent1">
                        <a:lumMod val="75000"/>
                      </a:schemeClr>
                    </a:solidFill>
                  </a:tcPr>
                </a:tc>
                <a:tc>
                  <a:txBody>
                    <a:bodyPr/>
                    <a:lstStyle/>
                    <a:p>
                      <a:pPr marL="0" marR="0" algn="ctr">
                        <a:lnSpc>
                          <a:spcPct val="115000"/>
                        </a:lnSpc>
                        <a:spcBef>
                          <a:spcPts val="0"/>
                        </a:spcBef>
                        <a:spcAft>
                          <a:spcPts val="0"/>
                        </a:spcAft>
                      </a:pPr>
                      <a:r>
                        <a:rPr lang="en-US" sz="1600" dirty="0" smtClean="0">
                          <a:effectLst/>
                          <a:latin typeface="+mn-lt"/>
                        </a:rPr>
                        <a:t>Ear Infection</a:t>
                      </a:r>
                    </a:p>
                    <a:p>
                      <a:pPr marL="0" marR="0" algn="ctr">
                        <a:lnSpc>
                          <a:spcPct val="115000"/>
                        </a:lnSpc>
                        <a:spcBef>
                          <a:spcPts val="0"/>
                        </a:spcBef>
                        <a:spcAft>
                          <a:spcPts val="0"/>
                        </a:spcAft>
                      </a:pPr>
                      <a:r>
                        <a:rPr lang="en-US" sz="1600" dirty="0" smtClean="0">
                          <a:effectLst/>
                          <a:latin typeface="+mn-lt"/>
                          <a:ea typeface="Calibri" panose="020F0502020204030204" pitchFamily="34" charset="0"/>
                          <a:cs typeface="Times New Roman" panose="02020603050405020304" pitchFamily="18" charset="0"/>
                        </a:rPr>
                        <a:t>Model 1</a:t>
                      </a:r>
                      <a:endParaRPr lang="en-US" sz="1600" dirty="0">
                        <a:effectLst/>
                        <a:latin typeface="+mn-lt"/>
                        <a:ea typeface="Calibri" panose="020F0502020204030204" pitchFamily="34" charset="0"/>
                        <a:cs typeface="Times New Roman" panose="02020603050405020304" pitchFamily="18" charset="0"/>
                      </a:endParaRPr>
                    </a:p>
                  </a:txBody>
                  <a:tcPr marL="48429" marR="48429" marT="0" marB="0" anchor="ctr">
                    <a:solidFill>
                      <a:schemeClr val="accent1">
                        <a:lumMod val="75000"/>
                      </a:schemeClr>
                    </a:solidFill>
                  </a:tcPr>
                </a:tc>
                <a:tc>
                  <a:txBody>
                    <a:bodyPr/>
                    <a:lstStyle/>
                    <a:p>
                      <a:pPr marL="0" marR="0" algn="ctr">
                        <a:lnSpc>
                          <a:spcPct val="115000"/>
                        </a:lnSpc>
                        <a:spcBef>
                          <a:spcPts val="0"/>
                        </a:spcBef>
                        <a:spcAft>
                          <a:spcPts val="0"/>
                        </a:spcAft>
                      </a:pPr>
                      <a:r>
                        <a:rPr lang="en-US" sz="1600" dirty="0" smtClean="0">
                          <a:effectLst/>
                          <a:latin typeface="+mn-lt"/>
                        </a:rPr>
                        <a:t>Ear Infection</a:t>
                      </a:r>
                    </a:p>
                    <a:p>
                      <a:pPr marL="0" marR="0" algn="ctr">
                        <a:lnSpc>
                          <a:spcPct val="115000"/>
                        </a:lnSpc>
                        <a:spcBef>
                          <a:spcPts val="0"/>
                        </a:spcBef>
                        <a:spcAft>
                          <a:spcPts val="0"/>
                        </a:spcAft>
                      </a:pPr>
                      <a:r>
                        <a:rPr lang="en-US" sz="1600" dirty="0" smtClean="0">
                          <a:effectLst/>
                          <a:latin typeface="+mn-lt"/>
                          <a:ea typeface="Calibri" panose="020F0502020204030204" pitchFamily="34" charset="0"/>
                          <a:cs typeface="Times New Roman" panose="02020603050405020304" pitchFamily="18" charset="0"/>
                        </a:rPr>
                        <a:t>Model 2</a:t>
                      </a:r>
                      <a:endParaRPr lang="en-US" sz="1600" dirty="0">
                        <a:effectLst/>
                        <a:latin typeface="+mn-lt"/>
                        <a:ea typeface="Calibri" panose="020F0502020204030204" pitchFamily="34" charset="0"/>
                        <a:cs typeface="Times New Roman" panose="02020603050405020304" pitchFamily="18" charset="0"/>
                      </a:endParaRPr>
                    </a:p>
                  </a:txBody>
                  <a:tcPr marL="48429" marR="48429" marT="0" marB="0" anchor="ctr">
                    <a:solidFill>
                      <a:schemeClr val="accent1">
                        <a:lumMod val="75000"/>
                      </a:schemeClr>
                    </a:solidFill>
                  </a:tcPr>
                </a:tc>
                <a:tc>
                  <a:txBody>
                    <a:bodyPr/>
                    <a:lstStyle/>
                    <a:p>
                      <a:pPr marL="0" marR="0" algn="ctr">
                        <a:lnSpc>
                          <a:spcPct val="115000"/>
                        </a:lnSpc>
                        <a:spcBef>
                          <a:spcPts val="0"/>
                        </a:spcBef>
                        <a:spcAft>
                          <a:spcPts val="0"/>
                        </a:spcAft>
                      </a:pPr>
                      <a:r>
                        <a:rPr lang="en-US" sz="1600" dirty="0" smtClean="0">
                          <a:effectLst/>
                          <a:latin typeface="+mn-lt"/>
                        </a:rPr>
                        <a:t>Respiratory Illness</a:t>
                      </a:r>
                      <a:r>
                        <a:rPr lang="en-US" sz="1600" baseline="0" dirty="0" smtClean="0">
                          <a:effectLst/>
                          <a:latin typeface="+mn-lt"/>
                        </a:rPr>
                        <a:t> Model 1</a:t>
                      </a:r>
                      <a:endParaRPr lang="en-US" sz="1600" dirty="0">
                        <a:effectLst/>
                        <a:latin typeface="+mn-lt"/>
                        <a:ea typeface="Calibri" panose="020F0502020204030204" pitchFamily="34" charset="0"/>
                        <a:cs typeface="Times New Roman" panose="02020603050405020304" pitchFamily="18" charset="0"/>
                      </a:endParaRPr>
                    </a:p>
                  </a:txBody>
                  <a:tcPr marL="48429" marR="48429" marT="0" marB="0" anchor="ctr">
                    <a:solidFill>
                      <a:schemeClr val="accent1">
                        <a:lumMod val="75000"/>
                      </a:schemeClr>
                    </a:solidFill>
                  </a:tcPr>
                </a:tc>
                <a:tc>
                  <a:txBody>
                    <a:bodyPr/>
                    <a:lstStyle/>
                    <a:p>
                      <a:pPr marL="0" marR="0" algn="ctr">
                        <a:lnSpc>
                          <a:spcPct val="115000"/>
                        </a:lnSpc>
                        <a:spcBef>
                          <a:spcPts val="0"/>
                        </a:spcBef>
                        <a:spcAft>
                          <a:spcPts val="0"/>
                        </a:spcAft>
                      </a:pPr>
                      <a:r>
                        <a:rPr lang="en-US" sz="1600" dirty="0" smtClean="0">
                          <a:effectLst/>
                          <a:latin typeface="+mn-lt"/>
                        </a:rPr>
                        <a:t>Respiratory Illness</a:t>
                      </a:r>
                      <a:r>
                        <a:rPr lang="en-US" sz="1600" baseline="0" dirty="0" smtClean="0">
                          <a:effectLst/>
                          <a:latin typeface="+mn-lt"/>
                        </a:rPr>
                        <a:t> Model 2</a:t>
                      </a:r>
                      <a:endParaRPr lang="en-US" sz="1600" dirty="0">
                        <a:effectLst/>
                        <a:latin typeface="+mn-lt"/>
                        <a:ea typeface="Calibri" panose="020F0502020204030204" pitchFamily="34" charset="0"/>
                        <a:cs typeface="Times New Roman" panose="02020603050405020304" pitchFamily="18" charset="0"/>
                      </a:endParaRPr>
                    </a:p>
                  </a:txBody>
                  <a:tcPr marL="48429" marR="48429" marT="0" marB="0" anchor="ctr">
                    <a:solidFill>
                      <a:schemeClr val="accent1">
                        <a:lumMod val="75000"/>
                      </a:schemeClr>
                    </a:solidFill>
                  </a:tcPr>
                </a:tc>
              </a:tr>
              <a:tr h="355318">
                <a:tc>
                  <a:txBody>
                    <a:bodyPr/>
                    <a:lstStyle/>
                    <a:p>
                      <a:pPr marL="0" marR="0" algn="l">
                        <a:lnSpc>
                          <a:spcPct val="115000"/>
                        </a:lnSpc>
                        <a:spcBef>
                          <a:spcPts val="0"/>
                        </a:spcBef>
                        <a:spcAft>
                          <a:spcPts val="0"/>
                        </a:spcAft>
                      </a:pPr>
                      <a:r>
                        <a:rPr lang="en-US" sz="1600" dirty="0" smtClean="0">
                          <a:effectLst/>
                          <a:latin typeface="+mn-lt"/>
                        </a:rPr>
                        <a:t>Hours of work</a:t>
                      </a:r>
                      <a:endParaRPr lang="en-US" sz="1600" dirty="0">
                        <a:effectLst/>
                        <a:latin typeface="+mn-lt"/>
                        <a:ea typeface="Calibri" panose="020F0502020204030204" pitchFamily="34" charset="0"/>
                        <a:cs typeface="Times New Roman" panose="02020603050405020304" pitchFamily="18" charset="0"/>
                      </a:endParaRPr>
                    </a:p>
                  </a:txBody>
                  <a:tcPr marL="48429" marR="48429" marT="0" marB="0" anchor="ctr">
                    <a:solidFill>
                      <a:schemeClr val="accent1">
                        <a:lumMod val="75000"/>
                      </a:schemeClr>
                    </a:solidFill>
                  </a:tcPr>
                </a:tc>
                <a:tc>
                  <a:txBody>
                    <a:bodyPr/>
                    <a:lstStyle/>
                    <a:p>
                      <a:pPr marL="0" marR="0" algn="ctr">
                        <a:lnSpc>
                          <a:spcPct val="115000"/>
                        </a:lnSpc>
                        <a:spcBef>
                          <a:spcPts val="0"/>
                        </a:spcBef>
                        <a:spcAft>
                          <a:spcPts val="0"/>
                        </a:spcAft>
                      </a:pPr>
                      <a:r>
                        <a:rPr lang="en-US" sz="1600" dirty="0" smtClean="0">
                          <a:solidFill>
                            <a:srgbClr val="0070C0"/>
                          </a:solidFill>
                          <a:effectLst/>
                          <a:latin typeface="+mn-lt"/>
                        </a:rPr>
                        <a:t>0.019</a:t>
                      </a:r>
                    </a:p>
                  </a:txBody>
                  <a:tcPr marL="48429" marR="48429" marT="0" marB="0"/>
                </a:tc>
                <a:tc>
                  <a:txBody>
                    <a:bodyPr/>
                    <a:lstStyle/>
                    <a:p>
                      <a:pPr marL="0" marR="0" algn="ctr">
                        <a:lnSpc>
                          <a:spcPct val="115000"/>
                        </a:lnSpc>
                        <a:spcBef>
                          <a:spcPts val="0"/>
                        </a:spcBef>
                        <a:spcAft>
                          <a:spcPts val="0"/>
                        </a:spcAft>
                      </a:pPr>
                      <a:r>
                        <a:rPr lang="en-US" sz="1600" dirty="0" smtClean="0">
                          <a:effectLst/>
                          <a:latin typeface="+mn-lt"/>
                        </a:rPr>
                        <a:t>0.024</a:t>
                      </a:r>
                    </a:p>
                  </a:txBody>
                  <a:tcPr marL="48429" marR="48429" marT="0" marB="0"/>
                </a:tc>
                <a:tc>
                  <a:txBody>
                    <a:bodyPr/>
                    <a:lstStyle/>
                    <a:p>
                      <a:pPr marL="0" marR="0" algn="ctr">
                        <a:lnSpc>
                          <a:spcPct val="115000"/>
                        </a:lnSpc>
                        <a:spcBef>
                          <a:spcPts val="0"/>
                        </a:spcBef>
                        <a:spcAft>
                          <a:spcPts val="0"/>
                        </a:spcAft>
                      </a:pPr>
                      <a:r>
                        <a:rPr lang="en-US" sz="1600" dirty="0" smtClean="0">
                          <a:effectLst/>
                          <a:latin typeface="+mn-lt"/>
                        </a:rPr>
                        <a:t>-0.026</a:t>
                      </a:r>
                    </a:p>
                  </a:txBody>
                  <a:tcPr marL="48429" marR="48429" marT="0" marB="0"/>
                </a:tc>
                <a:tc>
                  <a:txBody>
                    <a:bodyPr/>
                    <a:lstStyle/>
                    <a:p>
                      <a:pPr marL="0" marR="0" algn="ctr">
                        <a:lnSpc>
                          <a:spcPct val="115000"/>
                        </a:lnSpc>
                        <a:spcBef>
                          <a:spcPts val="0"/>
                        </a:spcBef>
                        <a:spcAft>
                          <a:spcPts val="0"/>
                        </a:spcAft>
                      </a:pPr>
                      <a:r>
                        <a:rPr lang="en-US" sz="1600" dirty="0" smtClean="0">
                          <a:effectLst/>
                          <a:latin typeface="+mn-lt"/>
                        </a:rPr>
                        <a:t>-0.017</a:t>
                      </a:r>
                    </a:p>
                  </a:txBody>
                  <a:tcPr marL="48429" marR="48429" marT="0" marB="0"/>
                </a:tc>
              </a:tr>
              <a:tr h="264225">
                <a:tc>
                  <a:txBody>
                    <a:bodyPr/>
                    <a:lstStyle/>
                    <a:p>
                      <a:pPr marL="0" marR="0" algn="l">
                        <a:lnSpc>
                          <a:spcPct val="115000"/>
                        </a:lnSpc>
                        <a:spcBef>
                          <a:spcPts val="0"/>
                        </a:spcBef>
                        <a:spcAft>
                          <a:spcPts val="0"/>
                        </a:spcAft>
                      </a:pPr>
                      <a:r>
                        <a:rPr lang="en-US" sz="1600" dirty="0" smtClean="0">
                          <a:effectLst/>
                          <a:latin typeface="+mn-lt"/>
                          <a:ea typeface="Calibri" panose="020F0502020204030204" pitchFamily="34" charset="0"/>
                          <a:cs typeface="Times New Roman" panose="02020603050405020304" pitchFamily="18" charset="0"/>
                        </a:rPr>
                        <a:t>Hours of child</a:t>
                      </a:r>
                      <a:r>
                        <a:rPr lang="en-US" sz="1600" baseline="0" dirty="0" smtClean="0">
                          <a:effectLst/>
                          <a:latin typeface="+mn-lt"/>
                          <a:ea typeface="Calibri" panose="020F0502020204030204" pitchFamily="34" charset="0"/>
                          <a:cs typeface="Times New Roman" panose="02020603050405020304" pitchFamily="18" charset="0"/>
                        </a:rPr>
                        <a:t> care</a:t>
                      </a:r>
                      <a:endParaRPr lang="en-US" sz="1600" dirty="0">
                        <a:effectLst/>
                        <a:latin typeface="+mn-lt"/>
                        <a:ea typeface="Calibri" panose="020F0502020204030204" pitchFamily="34" charset="0"/>
                        <a:cs typeface="Times New Roman" panose="02020603050405020304" pitchFamily="18" charset="0"/>
                      </a:endParaRPr>
                    </a:p>
                  </a:txBody>
                  <a:tcPr marL="48429" marR="48429" marT="0" marB="0" anchor="ctr">
                    <a:solidFill>
                      <a:schemeClr val="accent1">
                        <a:lumMod val="75000"/>
                      </a:schemeClr>
                    </a:solidFill>
                  </a:tcPr>
                </a:tc>
                <a:tc>
                  <a:txBody>
                    <a:bodyPr/>
                    <a:lstStyle/>
                    <a:p>
                      <a:pPr marL="0" marR="0" algn="ctr">
                        <a:lnSpc>
                          <a:spcPct val="115000"/>
                        </a:lnSpc>
                        <a:spcBef>
                          <a:spcPts val="0"/>
                        </a:spcBef>
                        <a:spcAft>
                          <a:spcPts val="0"/>
                        </a:spcAft>
                      </a:pPr>
                      <a:endParaRPr lang="en-US" sz="1600" dirty="0" smtClean="0">
                        <a:effectLst/>
                        <a:latin typeface="+mn-lt"/>
                      </a:endParaRPr>
                    </a:p>
                  </a:txBody>
                  <a:tcPr marL="48429" marR="48429" marT="0" marB="0"/>
                </a:tc>
                <a:tc>
                  <a:txBody>
                    <a:bodyPr/>
                    <a:lstStyle/>
                    <a:p>
                      <a:pPr marL="0" marR="0" algn="ctr">
                        <a:lnSpc>
                          <a:spcPct val="115000"/>
                        </a:lnSpc>
                        <a:spcBef>
                          <a:spcPts val="0"/>
                        </a:spcBef>
                        <a:spcAft>
                          <a:spcPts val="0"/>
                        </a:spcAft>
                      </a:pPr>
                      <a:endParaRPr lang="en-US" sz="1600" dirty="0" smtClean="0">
                        <a:effectLst/>
                        <a:latin typeface="+mn-lt"/>
                      </a:endParaRPr>
                    </a:p>
                  </a:txBody>
                  <a:tcPr marL="48429" marR="48429" marT="0" marB="0"/>
                </a:tc>
                <a:tc>
                  <a:txBody>
                    <a:bodyPr/>
                    <a:lstStyle/>
                    <a:p>
                      <a:pPr marL="0" marR="0" algn="ctr">
                        <a:lnSpc>
                          <a:spcPct val="115000"/>
                        </a:lnSpc>
                        <a:spcBef>
                          <a:spcPts val="0"/>
                        </a:spcBef>
                        <a:spcAft>
                          <a:spcPts val="0"/>
                        </a:spcAft>
                      </a:pPr>
                      <a:endParaRPr lang="en-US" sz="1600" dirty="0" smtClean="0">
                        <a:effectLst/>
                        <a:latin typeface="+mn-lt"/>
                      </a:endParaRPr>
                    </a:p>
                  </a:txBody>
                  <a:tcPr marL="48429" marR="48429" marT="0" marB="0"/>
                </a:tc>
                <a:tc>
                  <a:txBody>
                    <a:bodyPr/>
                    <a:lstStyle/>
                    <a:p>
                      <a:pPr marL="0" marR="0" algn="ctr">
                        <a:lnSpc>
                          <a:spcPct val="115000"/>
                        </a:lnSpc>
                        <a:spcBef>
                          <a:spcPts val="0"/>
                        </a:spcBef>
                        <a:spcAft>
                          <a:spcPts val="0"/>
                        </a:spcAft>
                      </a:pPr>
                      <a:endParaRPr lang="en-US" sz="1600" dirty="0" smtClean="0">
                        <a:effectLst/>
                        <a:latin typeface="+mn-lt"/>
                      </a:endParaRPr>
                    </a:p>
                  </a:txBody>
                  <a:tcPr marL="48429" marR="48429" marT="0" marB="0"/>
                </a:tc>
              </a:tr>
              <a:tr h="324718">
                <a:tc>
                  <a:txBody>
                    <a:bodyPr/>
                    <a:lstStyle/>
                    <a:p>
                      <a:pPr marL="0" marR="0" algn="l">
                        <a:lnSpc>
                          <a:spcPct val="115000"/>
                        </a:lnSpc>
                        <a:spcBef>
                          <a:spcPts val="0"/>
                        </a:spcBef>
                        <a:spcAft>
                          <a:spcPts val="0"/>
                        </a:spcAft>
                      </a:pPr>
                      <a:r>
                        <a:rPr lang="en-US" sz="1600" dirty="0" smtClean="0">
                          <a:effectLst/>
                          <a:latin typeface="+mn-lt"/>
                        </a:rPr>
                        <a:t>   center based</a:t>
                      </a:r>
                      <a:endParaRPr lang="en-US" sz="1600" dirty="0">
                        <a:effectLst/>
                        <a:latin typeface="+mn-lt"/>
                        <a:ea typeface="Calibri" panose="020F0502020204030204" pitchFamily="34" charset="0"/>
                        <a:cs typeface="Times New Roman" panose="02020603050405020304" pitchFamily="18" charset="0"/>
                      </a:endParaRPr>
                    </a:p>
                  </a:txBody>
                  <a:tcPr marL="48429" marR="48429" marT="0" marB="0" anchor="ctr">
                    <a:solidFill>
                      <a:schemeClr val="accent1">
                        <a:lumMod val="75000"/>
                      </a:schemeClr>
                    </a:solidFill>
                  </a:tcPr>
                </a:tc>
                <a:tc>
                  <a:txBody>
                    <a:bodyPr/>
                    <a:lstStyle/>
                    <a:p>
                      <a:pPr marL="0" marR="0" algn="ctr">
                        <a:lnSpc>
                          <a:spcPct val="115000"/>
                        </a:lnSpc>
                        <a:spcBef>
                          <a:spcPts val="0"/>
                        </a:spcBef>
                        <a:spcAft>
                          <a:spcPts val="0"/>
                        </a:spcAft>
                      </a:pPr>
                      <a:r>
                        <a:rPr lang="en-US" sz="1600" dirty="0" smtClean="0">
                          <a:solidFill>
                            <a:srgbClr val="00B050"/>
                          </a:solidFill>
                          <a:effectLst/>
                          <a:latin typeface="+mn-lt"/>
                        </a:rPr>
                        <a:t>0.032</a:t>
                      </a:r>
                    </a:p>
                  </a:txBody>
                  <a:tcPr marL="48429" marR="48429" marT="0" marB="0"/>
                </a:tc>
                <a:tc>
                  <a:txBody>
                    <a:bodyPr/>
                    <a:lstStyle/>
                    <a:p>
                      <a:pPr marL="0" marR="0" algn="ctr">
                        <a:lnSpc>
                          <a:spcPct val="115000"/>
                        </a:lnSpc>
                        <a:spcBef>
                          <a:spcPts val="0"/>
                        </a:spcBef>
                        <a:spcAft>
                          <a:spcPts val="0"/>
                        </a:spcAft>
                      </a:pPr>
                      <a:r>
                        <a:rPr lang="en-US" sz="1600" dirty="0" smtClean="0">
                          <a:effectLst/>
                          <a:latin typeface="+mn-lt"/>
                        </a:rPr>
                        <a:t>-0.002</a:t>
                      </a:r>
                    </a:p>
                  </a:txBody>
                  <a:tcPr marL="48429" marR="48429" marT="0" marB="0"/>
                </a:tc>
                <a:tc>
                  <a:txBody>
                    <a:bodyPr/>
                    <a:lstStyle/>
                    <a:p>
                      <a:pPr marL="0" marR="0" algn="ctr">
                        <a:lnSpc>
                          <a:spcPct val="115000"/>
                        </a:lnSpc>
                        <a:spcBef>
                          <a:spcPts val="0"/>
                        </a:spcBef>
                        <a:spcAft>
                          <a:spcPts val="0"/>
                        </a:spcAft>
                      </a:pPr>
                      <a:r>
                        <a:rPr lang="en-US" sz="1600" dirty="0" smtClean="0">
                          <a:effectLst/>
                          <a:latin typeface="+mn-lt"/>
                        </a:rPr>
                        <a:t>0.031</a:t>
                      </a:r>
                    </a:p>
                  </a:txBody>
                  <a:tcPr marL="48429" marR="48429" marT="0" marB="0"/>
                </a:tc>
                <a:tc>
                  <a:txBody>
                    <a:bodyPr/>
                    <a:lstStyle/>
                    <a:p>
                      <a:pPr marL="0" marR="0" algn="ctr">
                        <a:lnSpc>
                          <a:spcPct val="115000"/>
                        </a:lnSpc>
                        <a:spcBef>
                          <a:spcPts val="0"/>
                        </a:spcBef>
                        <a:spcAft>
                          <a:spcPts val="0"/>
                        </a:spcAft>
                      </a:pPr>
                      <a:r>
                        <a:rPr lang="en-US" sz="1600" dirty="0" smtClean="0">
                          <a:solidFill>
                            <a:schemeClr val="tx1"/>
                          </a:solidFill>
                          <a:effectLst/>
                          <a:latin typeface="+mn-lt"/>
                        </a:rPr>
                        <a:t>0.001</a:t>
                      </a:r>
                    </a:p>
                  </a:txBody>
                  <a:tcPr marL="48429" marR="48429" marT="0" marB="0"/>
                </a:tc>
              </a:tr>
              <a:tr h="324829">
                <a:tc>
                  <a:txBody>
                    <a:bodyPr/>
                    <a:lstStyle/>
                    <a:p>
                      <a:pPr marL="0" marR="0" algn="l">
                        <a:lnSpc>
                          <a:spcPct val="115000"/>
                        </a:lnSpc>
                        <a:spcBef>
                          <a:spcPts val="0"/>
                        </a:spcBef>
                        <a:spcAft>
                          <a:spcPts val="0"/>
                        </a:spcAft>
                      </a:pPr>
                      <a:r>
                        <a:rPr lang="en-US" sz="1600" dirty="0" smtClean="0">
                          <a:effectLst/>
                          <a:latin typeface="+mn-lt"/>
                        </a:rPr>
                        <a:t>   home based</a:t>
                      </a:r>
                      <a:endParaRPr lang="en-US" sz="1600" dirty="0">
                        <a:effectLst/>
                        <a:latin typeface="+mn-lt"/>
                        <a:ea typeface="Calibri" panose="020F0502020204030204" pitchFamily="34" charset="0"/>
                        <a:cs typeface="Times New Roman" panose="02020603050405020304" pitchFamily="18" charset="0"/>
                      </a:endParaRPr>
                    </a:p>
                  </a:txBody>
                  <a:tcPr marL="48429" marR="48429" marT="0" marB="0" anchor="ctr">
                    <a:solidFill>
                      <a:schemeClr val="accent1">
                        <a:lumMod val="75000"/>
                      </a:schemeClr>
                    </a:solidFill>
                  </a:tcPr>
                </a:tc>
                <a:tc>
                  <a:txBody>
                    <a:bodyPr/>
                    <a:lstStyle/>
                    <a:p>
                      <a:pPr marL="0" marR="0" algn="ctr">
                        <a:lnSpc>
                          <a:spcPct val="115000"/>
                        </a:lnSpc>
                        <a:spcBef>
                          <a:spcPts val="0"/>
                        </a:spcBef>
                        <a:spcAft>
                          <a:spcPts val="0"/>
                        </a:spcAft>
                      </a:pPr>
                      <a:r>
                        <a:rPr lang="en-US" sz="1600" dirty="0" smtClean="0">
                          <a:solidFill>
                            <a:srgbClr val="FF0000"/>
                          </a:solidFill>
                          <a:effectLst/>
                          <a:latin typeface="+mn-lt"/>
                        </a:rPr>
                        <a:t>-0.041</a:t>
                      </a:r>
                    </a:p>
                  </a:txBody>
                  <a:tcPr marL="48429" marR="48429" marT="0" marB="0"/>
                </a:tc>
                <a:tc>
                  <a:txBody>
                    <a:bodyPr/>
                    <a:lstStyle/>
                    <a:p>
                      <a:pPr marL="0" marR="0" algn="ctr">
                        <a:lnSpc>
                          <a:spcPct val="115000"/>
                        </a:lnSpc>
                        <a:spcBef>
                          <a:spcPts val="0"/>
                        </a:spcBef>
                        <a:spcAft>
                          <a:spcPts val="0"/>
                        </a:spcAft>
                      </a:pPr>
                      <a:r>
                        <a:rPr lang="en-US" sz="1600" dirty="0" smtClean="0">
                          <a:solidFill>
                            <a:srgbClr val="0070C0"/>
                          </a:solidFill>
                          <a:effectLst/>
                          <a:latin typeface="+mn-lt"/>
                        </a:rPr>
                        <a:t>-0.046</a:t>
                      </a:r>
                    </a:p>
                  </a:txBody>
                  <a:tcPr marL="48429" marR="48429" marT="0" marB="0"/>
                </a:tc>
                <a:tc>
                  <a:txBody>
                    <a:bodyPr/>
                    <a:lstStyle/>
                    <a:p>
                      <a:pPr marL="0" marR="0" algn="ctr">
                        <a:lnSpc>
                          <a:spcPct val="115000"/>
                        </a:lnSpc>
                        <a:spcBef>
                          <a:spcPts val="0"/>
                        </a:spcBef>
                        <a:spcAft>
                          <a:spcPts val="0"/>
                        </a:spcAft>
                      </a:pPr>
                      <a:r>
                        <a:rPr lang="en-US" sz="1600" dirty="0" smtClean="0">
                          <a:effectLst/>
                          <a:latin typeface="+mn-lt"/>
                        </a:rPr>
                        <a:t>-0.005</a:t>
                      </a:r>
                    </a:p>
                  </a:txBody>
                  <a:tcPr marL="48429" marR="48429" marT="0" marB="0"/>
                </a:tc>
                <a:tc>
                  <a:txBody>
                    <a:bodyPr/>
                    <a:lstStyle/>
                    <a:p>
                      <a:pPr marL="0" marR="0" algn="ctr">
                        <a:lnSpc>
                          <a:spcPct val="115000"/>
                        </a:lnSpc>
                        <a:spcBef>
                          <a:spcPts val="0"/>
                        </a:spcBef>
                        <a:spcAft>
                          <a:spcPts val="0"/>
                        </a:spcAft>
                      </a:pPr>
                      <a:r>
                        <a:rPr lang="en-US" sz="1600" dirty="0" smtClean="0">
                          <a:effectLst/>
                          <a:latin typeface="+mn-lt"/>
                        </a:rPr>
                        <a:t>-0.047</a:t>
                      </a:r>
                    </a:p>
                  </a:txBody>
                  <a:tcPr marL="48429" marR="48429" marT="0" marB="0"/>
                </a:tc>
              </a:tr>
              <a:tr h="324829">
                <a:tc>
                  <a:txBody>
                    <a:bodyPr/>
                    <a:lstStyle/>
                    <a:p>
                      <a:pPr marL="0" marR="0" algn="l">
                        <a:lnSpc>
                          <a:spcPct val="115000"/>
                        </a:lnSpc>
                        <a:spcBef>
                          <a:spcPts val="0"/>
                        </a:spcBef>
                        <a:spcAft>
                          <a:spcPts val="0"/>
                        </a:spcAft>
                      </a:pPr>
                      <a:r>
                        <a:rPr lang="en-US" sz="1600" dirty="0" smtClean="0">
                          <a:effectLst/>
                          <a:latin typeface="+mn-lt"/>
                          <a:ea typeface="Calibri" panose="020F0502020204030204" pitchFamily="34" charset="0"/>
                          <a:cs typeface="Times New Roman" panose="02020603050405020304" pitchFamily="18" charset="0"/>
                        </a:rPr>
                        <a:t>Quality index</a:t>
                      </a:r>
                      <a:endParaRPr lang="en-US" sz="1600" dirty="0">
                        <a:effectLst/>
                        <a:latin typeface="+mn-lt"/>
                        <a:ea typeface="Calibri" panose="020F0502020204030204" pitchFamily="34" charset="0"/>
                        <a:cs typeface="Times New Roman" panose="02020603050405020304" pitchFamily="18" charset="0"/>
                      </a:endParaRPr>
                    </a:p>
                  </a:txBody>
                  <a:tcPr marL="48429" marR="48429" marT="0" marB="0" anchor="ctr">
                    <a:solidFill>
                      <a:schemeClr val="accent1">
                        <a:lumMod val="75000"/>
                      </a:schemeClr>
                    </a:solidFill>
                  </a:tcPr>
                </a:tc>
                <a:tc>
                  <a:txBody>
                    <a:bodyPr/>
                    <a:lstStyle/>
                    <a:p>
                      <a:pPr marL="0" marR="0" algn="ctr">
                        <a:lnSpc>
                          <a:spcPct val="115000"/>
                        </a:lnSpc>
                        <a:spcBef>
                          <a:spcPts val="0"/>
                        </a:spcBef>
                        <a:spcAft>
                          <a:spcPts val="0"/>
                        </a:spcAft>
                      </a:pPr>
                      <a:endParaRPr lang="en-US" sz="1600" dirty="0" smtClean="0">
                        <a:effectLst/>
                        <a:latin typeface="+mn-lt"/>
                      </a:endParaRPr>
                    </a:p>
                  </a:txBody>
                  <a:tcPr marL="48429" marR="48429" marT="0" marB="0"/>
                </a:tc>
                <a:tc>
                  <a:txBody>
                    <a:bodyPr/>
                    <a:lstStyle/>
                    <a:p>
                      <a:pPr marL="0" marR="0" algn="ctr">
                        <a:lnSpc>
                          <a:spcPct val="115000"/>
                        </a:lnSpc>
                        <a:spcBef>
                          <a:spcPts val="0"/>
                        </a:spcBef>
                        <a:spcAft>
                          <a:spcPts val="0"/>
                        </a:spcAft>
                      </a:pPr>
                      <a:endParaRPr lang="en-US" sz="1600" dirty="0" smtClean="0">
                        <a:effectLst/>
                        <a:latin typeface="+mn-lt"/>
                      </a:endParaRPr>
                    </a:p>
                  </a:txBody>
                  <a:tcPr marL="48429" marR="48429" marT="0" marB="0"/>
                </a:tc>
                <a:tc>
                  <a:txBody>
                    <a:bodyPr/>
                    <a:lstStyle/>
                    <a:p>
                      <a:pPr marL="0" marR="0" algn="ctr">
                        <a:lnSpc>
                          <a:spcPct val="115000"/>
                        </a:lnSpc>
                        <a:spcBef>
                          <a:spcPts val="0"/>
                        </a:spcBef>
                        <a:spcAft>
                          <a:spcPts val="0"/>
                        </a:spcAft>
                      </a:pPr>
                      <a:endParaRPr lang="en-US" sz="1600" dirty="0" smtClean="0">
                        <a:effectLst/>
                        <a:latin typeface="+mn-lt"/>
                      </a:endParaRPr>
                    </a:p>
                  </a:txBody>
                  <a:tcPr marL="48429" marR="48429" marT="0" marB="0"/>
                </a:tc>
                <a:tc>
                  <a:txBody>
                    <a:bodyPr/>
                    <a:lstStyle/>
                    <a:p>
                      <a:pPr marL="0" marR="0" algn="ctr">
                        <a:lnSpc>
                          <a:spcPct val="115000"/>
                        </a:lnSpc>
                        <a:spcBef>
                          <a:spcPts val="0"/>
                        </a:spcBef>
                        <a:spcAft>
                          <a:spcPts val="0"/>
                        </a:spcAft>
                      </a:pPr>
                      <a:endParaRPr lang="en-US" sz="1600" dirty="0" smtClean="0">
                        <a:effectLst/>
                        <a:latin typeface="+mn-lt"/>
                      </a:endParaRPr>
                    </a:p>
                  </a:txBody>
                  <a:tcPr marL="48429" marR="48429" marT="0" marB="0"/>
                </a:tc>
              </a:tr>
              <a:tr h="368759">
                <a:tc>
                  <a:txBody>
                    <a:bodyPr/>
                    <a:lstStyle/>
                    <a:p>
                      <a:pPr marL="182880" marR="0" algn="l">
                        <a:lnSpc>
                          <a:spcPct val="115000"/>
                        </a:lnSpc>
                        <a:spcBef>
                          <a:spcPts val="0"/>
                        </a:spcBef>
                        <a:spcAft>
                          <a:spcPts val="0"/>
                        </a:spcAft>
                      </a:pPr>
                      <a:r>
                        <a:rPr lang="en-US" sz="1600" dirty="0" smtClean="0">
                          <a:effectLst/>
                          <a:latin typeface="+mn-lt"/>
                        </a:rPr>
                        <a:t>in-home child care </a:t>
                      </a:r>
                      <a:endParaRPr lang="en-US" sz="1600" dirty="0">
                        <a:effectLst/>
                        <a:latin typeface="+mn-lt"/>
                        <a:ea typeface="Calibri" panose="020F0502020204030204" pitchFamily="34" charset="0"/>
                        <a:cs typeface="Times New Roman" panose="02020603050405020304" pitchFamily="18" charset="0"/>
                      </a:endParaRPr>
                    </a:p>
                  </a:txBody>
                  <a:tcPr marL="48429" marR="48429" marT="0" marB="0" anchor="ctr">
                    <a:solidFill>
                      <a:schemeClr val="accent1">
                        <a:lumMod val="75000"/>
                      </a:schemeClr>
                    </a:solidFill>
                  </a:tcPr>
                </a:tc>
                <a:tc>
                  <a:txBody>
                    <a:bodyPr/>
                    <a:lstStyle/>
                    <a:p>
                      <a:pPr marL="0" marR="0" algn="ctr">
                        <a:lnSpc>
                          <a:spcPct val="115000"/>
                        </a:lnSpc>
                        <a:spcBef>
                          <a:spcPts val="0"/>
                        </a:spcBef>
                        <a:spcAft>
                          <a:spcPts val="0"/>
                        </a:spcAft>
                      </a:pPr>
                      <a:r>
                        <a:rPr lang="en-US" sz="1600" dirty="0" smtClean="0">
                          <a:effectLst/>
                          <a:latin typeface="+mn-lt"/>
                        </a:rPr>
                        <a:t>-0.111</a:t>
                      </a:r>
                    </a:p>
                  </a:txBody>
                  <a:tcPr marL="48429" marR="48429" marT="0" marB="0"/>
                </a:tc>
                <a:tc>
                  <a:txBody>
                    <a:bodyPr/>
                    <a:lstStyle/>
                    <a:p>
                      <a:pPr marL="0" marR="0" algn="ctr">
                        <a:lnSpc>
                          <a:spcPct val="115000"/>
                        </a:lnSpc>
                        <a:spcBef>
                          <a:spcPts val="0"/>
                        </a:spcBef>
                        <a:spcAft>
                          <a:spcPts val="0"/>
                        </a:spcAft>
                      </a:pPr>
                      <a:endParaRPr lang="en-US" sz="1600" dirty="0" smtClean="0">
                        <a:effectLst/>
                        <a:latin typeface="+mn-lt"/>
                      </a:endParaRPr>
                    </a:p>
                  </a:txBody>
                  <a:tcPr marL="48429" marR="48429" marT="0" marB="0"/>
                </a:tc>
                <a:tc>
                  <a:txBody>
                    <a:bodyPr/>
                    <a:lstStyle/>
                    <a:p>
                      <a:pPr marL="0" marR="0" algn="ctr">
                        <a:lnSpc>
                          <a:spcPct val="115000"/>
                        </a:lnSpc>
                        <a:spcBef>
                          <a:spcPts val="0"/>
                        </a:spcBef>
                        <a:spcAft>
                          <a:spcPts val="0"/>
                        </a:spcAft>
                      </a:pPr>
                      <a:r>
                        <a:rPr lang="en-US" sz="1600" dirty="0" smtClean="0">
                          <a:solidFill>
                            <a:schemeClr val="tx1"/>
                          </a:solidFill>
                          <a:effectLst/>
                          <a:latin typeface="+mn-lt"/>
                        </a:rPr>
                        <a:t>-0.097</a:t>
                      </a:r>
                    </a:p>
                  </a:txBody>
                  <a:tcPr marL="48429" marR="48429" marT="0" marB="0"/>
                </a:tc>
                <a:tc>
                  <a:txBody>
                    <a:bodyPr/>
                    <a:lstStyle/>
                    <a:p>
                      <a:pPr marL="0" marR="0" algn="ctr">
                        <a:lnSpc>
                          <a:spcPct val="115000"/>
                        </a:lnSpc>
                        <a:spcBef>
                          <a:spcPts val="0"/>
                        </a:spcBef>
                        <a:spcAft>
                          <a:spcPts val="0"/>
                        </a:spcAft>
                      </a:pPr>
                      <a:endParaRPr lang="en-US" sz="1600" dirty="0" smtClean="0">
                        <a:effectLst/>
                        <a:latin typeface="+mn-lt"/>
                      </a:endParaRPr>
                    </a:p>
                  </a:txBody>
                  <a:tcPr marL="48429" marR="48429" marT="0" marB="0"/>
                </a:tc>
              </a:tr>
              <a:tr h="367991">
                <a:tc>
                  <a:txBody>
                    <a:bodyPr/>
                    <a:lstStyle/>
                    <a:p>
                      <a:pPr marL="182880" marR="0" algn="l">
                        <a:lnSpc>
                          <a:spcPct val="115000"/>
                        </a:lnSpc>
                        <a:spcBef>
                          <a:spcPts val="0"/>
                        </a:spcBef>
                        <a:spcAft>
                          <a:spcPts val="0"/>
                        </a:spcAft>
                      </a:pPr>
                      <a:r>
                        <a:rPr lang="en-US" sz="1600" dirty="0" smtClean="0">
                          <a:effectLst/>
                          <a:latin typeface="+mn-lt"/>
                        </a:rPr>
                        <a:t>out-of-home child care </a:t>
                      </a:r>
                      <a:endParaRPr lang="en-US" sz="1600" dirty="0">
                        <a:effectLst/>
                        <a:latin typeface="+mn-lt"/>
                        <a:ea typeface="Calibri" panose="020F0502020204030204" pitchFamily="34" charset="0"/>
                        <a:cs typeface="Times New Roman" panose="02020603050405020304" pitchFamily="18" charset="0"/>
                      </a:endParaRPr>
                    </a:p>
                  </a:txBody>
                  <a:tcPr marL="48429" marR="48429" marT="0" marB="0" anchor="ctr">
                    <a:solidFill>
                      <a:schemeClr val="accent1">
                        <a:lumMod val="75000"/>
                      </a:schemeClr>
                    </a:solidFill>
                  </a:tcPr>
                </a:tc>
                <a:tc>
                  <a:txBody>
                    <a:bodyPr/>
                    <a:lstStyle/>
                    <a:p>
                      <a:pPr marL="0" marR="0" algn="ctr">
                        <a:lnSpc>
                          <a:spcPct val="115000"/>
                        </a:lnSpc>
                        <a:spcBef>
                          <a:spcPts val="0"/>
                        </a:spcBef>
                        <a:spcAft>
                          <a:spcPts val="0"/>
                        </a:spcAft>
                      </a:pPr>
                      <a:r>
                        <a:rPr lang="en-US" sz="1600" dirty="0" smtClean="0">
                          <a:effectLst/>
                          <a:latin typeface="+mn-lt"/>
                        </a:rPr>
                        <a:t>-0.011</a:t>
                      </a:r>
                    </a:p>
                  </a:txBody>
                  <a:tcPr marL="48429" marR="48429" marT="0" marB="0"/>
                </a:tc>
                <a:tc>
                  <a:txBody>
                    <a:bodyPr/>
                    <a:lstStyle/>
                    <a:p>
                      <a:pPr marL="0" marR="0" algn="ctr">
                        <a:lnSpc>
                          <a:spcPct val="115000"/>
                        </a:lnSpc>
                        <a:spcBef>
                          <a:spcPts val="0"/>
                        </a:spcBef>
                        <a:spcAft>
                          <a:spcPts val="0"/>
                        </a:spcAft>
                      </a:pPr>
                      <a:endParaRPr lang="en-US" sz="1600" dirty="0" smtClean="0">
                        <a:effectLst/>
                        <a:latin typeface="+mn-lt"/>
                      </a:endParaRPr>
                    </a:p>
                  </a:txBody>
                  <a:tcPr marL="48429" marR="48429" marT="0" marB="0"/>
                </a:tc>
                <a:tc>
                  <a:txBody>
                    <a:bodyPr/>
                    <a:lstStyle/>
                    <a:p>
                      <a:pPr marL="0" marR="0" algn="ctr">
                        <a:lnSpc>
                          <a:spcPct val="115000"/>
                        </a:lnSpc>
                        <a:spcBef>
                          <a:spcPts val="0"/>
                        </a:spcBef>
                        <a:spcAft>
                          <a:spcPts val="0"/>
                        </a:spcAft>
                      </a:pPr>
                      <a:r>
                        <a:rPr lang="en-US" sz="1600" dirty="0" smtClean="0">
                          <a:effectLst/>
                          <a:latin typeface="+mn-lt"/>
                          <a:ea typeface="+mn-ea"/>
                          <a:cs typeface="+mn-cs"/>
                        </a:rPr>
                        <a:t>-0.057</a:t>
                      </a:r>
                    </a:p>
                  </a:txBody>
                  <a:tcPr marL="48429" marR="48429" marT="0" marB="0"/>
                </a:tc>
                <a:tc>
                  <a:txBody>
                    <a:bodyPr/>
                    <a:lstStyle/>
                    <a:p>
                      <a:pPr marL="0" marR="0" algn="ctr">
                        <a:lnSpc>
                          <a:spcPct val="115000"/>
                        </a:lnSpc>
                        <a:spcBef>
                          <a:spcPts val="0"/>
                        </a:spcBef>
                        <a:spcAft>
                          <a:spcPts val="0"/>
                        </a:spcAft>
                      </a:pPr>
                      <a:endParaRPr lang="en-US" sz="1600" dirty="0" smtClean="0">
                        <a:effectLst/>
                        <a:latin typeface="+mn-lt"/>
                      </a:endParaRPr>
                    </a:p>
                  </a:txBody>
                  <a:tcPr marL="48429" marR="48429" marT="0" marB="0"/>
                </a:tc>
              </a:tr>
              <a:tr h="323385">
                <a:tc>
                  <a:txBody>
                    <a:bodyPr/>
                    <a:lstStyle/>
                    <a:p>
                      <a:pPr marL="0" marR="0" algn="l">
                        <a:lnSpc>
                          <a:spcPct val="115000"/>
                        </a:lnSpc>
                        <a:spcBef>
                          <a:spcPts val="0"/>
                        </a:spcBef>
                        <a:spcAft>
                          <a:spcPts val="0"/>
                        </a:spcAft>
                      </a:pPr>
                      <a:r>
                        <a:rPr lang="en-US" sz="1600" dirty="0" smtClean="0">
                          <a:effectLst/>
                          <a:latin typeface="+mn-lt"/>
                          <a:ea typeface="Calibri" panose="020F0502020204030204" pitchFamily="34" charset="0"/>
                          <a:cs typeface="Times New Roman" panose="02020603050405020304" pitchFamily="18" charset="0"/>
                        </a:rPr>
                        <a:t>Group size</a:t>
                      </a:r>
                      <a:endParaRPr lang="en-US" sz="1600" dirty="0">
                        <a:effectLst/>
                        <a:latin typeface="+mn-lt"/>
                        <a:ea typeface="Calibri" panose="020F0502020204030204" pitchFamily="34" charset="0"/>
                        <a:cs typeface="Times New Roman" panose="02020603050405020304" pitchFamily="18" charset="0"/>
                      </a:endParaRPr>
                    </a:p>
                  </a:txBody>
                  <a:tcPr marL="48429" marR="48429" marT="0" marB="0" anchor="ctr">
                    <a:solidFill>
                      <a:schemeClr val="accent1">
                        <a:lumMod val="75000"/>
                      </a:schemeClr>
                    </a:solidFill>
                  </a:tcPr>
                </a:tc>
                <a:tc>
                  <a:txBody>
                    <a:bodyPr/>
                    <a:lstStyle/>
                    <a:p>
                      <a:pPr marL="0" marR="0" algn="ctr">
                        <a:lnSpc>
                          <a:spcPct val="115000"/>
                        </a:lnSpc>
                        <a:spcBef>
                          <a:spcPts val="0"/>
                        </a:spcBef>
                        <a:spcAft>
                          <a:spcPts val="0"/>
                        </a:spcAft>
                      </a:pPr>
                      <a:endParaRPr lang="en-US" sz="1600" dirty="0">
                        <a:effectLst/>
                        <a:latin typeface="+mn-lt"/>
                        <a:ea typeface="Calibri" panose="020F0502020204030204" pitchFamily="34" charset="0"/>
                        <a:cs typeface="Times New Roman" panose="02020603050405020304" pitchFamily="18" charset="0"/>
                      </a:endParaRPr>
                    </a:p>
                  </a:txBody>
                  <a:tcPr marL="48429" marR="48429" marT="0" marB="0"/>
                </a:tc>
                <a:tc>
                  <a:txBody>
                    <a:bodyPr/>
                    <a:lstStyle/>
                    <a:p>
                      <a:pPr marL="0" marR="0" algn="ctr">
                        <a:lnSpc>
                          <a:spcPct val="115000"/>
                        </a:lnSpc>
                        <a:spcBef>
                          <a:spcPts val="0"/>
                        </a:spcBef>
                        <a:spcAft>
                          <a:spcPts val="0"/>
                        </a:spcAft>
                      </a:pPr>
                      <a:endParaRPr lang="en-US" sz="1600" dirty="0" smtClean="0">
                        <a:effectLst/>
                        <a:latin typeface="+mn-lt"/>
                        <a:ea typeface="Calibri" panose="020F0502020204030204" pitchFamily="34" charset="0"/>
                        <a:cs typeface="Times New Roman" panose="02020603050405020304" pitchFamily="18" charset="0"/>
                      </a:endParaRPr>
                    </a:p>
                  </a:txBody>
                  <a:tcPr marL="48429" marR="48429" marT="0" marB="0"/>
                </a:tc>
                <a:tc>
                  <a:txBody>
                    <a:bodyPr/>
                    <a:lstStyle/>
                    <a:p>
                      <a:pPr marL="0" marR="0" algn="ctr">
                        <a:lnSpc>
                          <a:spcPct val="115000"/>
                        </a:lnSpc>
                        <a:spcBef>
                          <a:spcPts val="0"/>
                        </a:spcBef>
                        <a:spcAft>
                          <a:spcPts val="0"/>
                        </a:spcAft>
                      </a:pPr>
                      <a:endParaRPr lang="en-US" sz="1600" dirty="0">
                        <a:effectLst/>
                        <a:latin typeface="+mn-lt"/>
                        <a:ea typeface="Calibri" panose="020F0502020204030204" pitchFamily="34" charset="0"/>
                        <a:cs typeface="Times New Roman" panose="02020603050405020304" pitchFamily="18" charset="0"/>
                      </a:endParaRPr>
                    </a:p>
                  </a:txBody>
                  <a:tcPr marL="48429" marR="48429" marT="0" marB="0"/>
                </a:tc>
                <a:tc>
                  <a:txBody>
                    <a:bodyPr/>
                    <a:lstStyle/>
                    <a:p>
                      <a:pPr marL="0" marR="0" algn="ctr">
                        <a:lnSpc>
                          <a:spcPct val="115000"/>
                        </a:lnSpc>
                        <a:spcBef>
                          <a:spcPts val="0"/>
                        </a:spcBef>
                        <a:spcAft>
                          <a:spcPts val="0"/>
                        </a:spcAft>
                      </a:pPr>
                      <a:endParaRPr lang="en-US" sz="1600" dirty="0" smtClean="0">
                        <a:effectLst/>
                        <a:latin typeface="+mn-lt"/>
                        <a:ea typeface="Calibri" panose="020F0502020204030204" pitchFamily="34" charset="0"/>
                        <a:cs typeface="Times New Roman" panose="02020603050405020304" pitchFamily="18" charset="0"/>
                      </a:endParaRPr>
                    </a:p>
                  </a:txBody>
                  <a:tcPr marL="48429" marR="48429" marT="0" marB="0"/>
                </a:tc>
              </a:tr>
              <a:tr h="382950">
                <a:tc>
                  <a:txBody>
                    <a:bodyPr/>
                    <a:lstStyle/>
                    <a:p>
                      <a:pPr marL="0" marR="0" algn="l">
                        <a:lnSpc>
                          <a:spcPct val="115000"/>
                        </a:lnSpc>
                        <a:spcBef>
                          <a:spcPts val="0"/>
                        </a:spcBef>
                        <a:spcAft>
                          <a:spcPts val="0"/>
                        </a:spcAft>
                      </a:pPr>
                      <a:r>
                        <a:rPr lang="en-US" sz="1600" baseline="0" dirty="0" smtClean="0">
                          <a:effectLst/>
                          <a:latin typeface="+mn-lt"/>
                          <a:ea typeface="Calibri" panose="020F0502020204030204" pitchFamily="34" charset="0"/>
                          <a:cs typeface="Times New Roman" panose="02020603050405020304" pitchFamily="18" charset="0"/>
                        </a:rPr>
                        <a:t>   center based care</a:t>
                      </a:r>
                      <a:endParaRPr lang="en-US" sz="1600" dirty="0">
                        <a:effectLst/>
                        <a:latin typeface="+mn-lt"/>
                        <a:ea typeface="Calibri" panose="020F0502020204030204" pitchFamily="34" charset="0"/>
                        <a:cs typeface="Times New Roman" panose="02020603050405020304" pitchFamily="18" charset="0"/>
                      </a:endParaRPr>
                    </a:p>
                  </a:txBody>
                  <a:tcPr marL="48429" marR="48429" marT="0" marB="0" anchor="ctr">
                    <a:solidFill>
                      <a:schemeClr val="accent1">
                        <a:lumMod val="75000"/>
                      </a:schemeClr>
                    </a:solidFill>
                  </a:tcPr>
                </a:tc>
                <a:tc>
                  <a:txBody>
                    <a:bodyPr/>
                    <a:lstStyle/>
                    <a:p>
                      <a:pPr marL="0" marR="0" algn="ctr">
                        <a:lnSpc>
                          <a:spcPct val="115000"/>
                        </a:lnSpc>
                        <a:spcBef>
                          <a:spcPts val="0"/>
                        </a:spcBef>
                        <a:spcAft>
                          <a:spcPts val="0"/>
                        </a:spcAft>
                      </a:pPr>
                      <a:endParaRPr lang="en-US" sz="1600" dirty="0">
                        <a:effectLst/>
                        <a:latin typeface="+mn-lt"/>
                        <a:ea typeface="Calibri" panose="020F0502020204030204" pitchFamily="34" charset="0"/>
                        <a:cs typeface="Times New Roman" panose="02020603050405020304" pitchFamily="18" charset="0"/>
                      </a:endParaRPr>
                    </a:p>
                  </a:txBody>
                  <a:tcPr marL="48429" marR="48429" marT="0" marB="0"/>
                </a:tc>
                <a:tc>
                  <a:txBody>
                    <a:bodyPr/>
                    <a:lstStyle/>
                    <a:p>
                      <a:pPr marL="0" marR="0" algn="ctr">
                        <a:lnSpc>
                          <a:spcPct val="115000"/>
                        </a:lnSpc>
                        <a:spcBef>
                          <a:spcPts val="0"/>
                        </a:spcBef>
                        <a:spcAft>
                          <a:spcPts val="0"/>
                        </a:spcAft>
                      </a:pPr>
                      <a:r>
                        <a:rPr lang="en-US" sz="1600" dirty="0" smtClean="0">
                          <a:effectLst/>
                          <a:latin typeface="+mn-lt"/>
                          <a:ea typeface="Calibri" panose="020F0502020204030204" pitchFamily="34" charset="0"/>
                          <a:cs typeface="Times New Roman" panose="02020603050405020304" pitchFamily="18" charset="0"/>
                        </a:rPr>
                        <a:t>0.004</a:t>
                      </a:r>
                    </a:p>
                  </a:txBody>
                  <a:tcPr marL="48429" marR="48429" marT="0" marB="0"/>
                </a:tc>
                <a:tc>
                  <a:txBody>
                    <a:bodyPr/>
                    <a:lstStyle/>
                    <a:p>
                      <a:pPr marL="0" marR="0" algn="ctr">
                        <a:lnSpc>
                          <a:spcPct val="115000"/>
                        </a:lnSpc>
                        <a:spcBef>
                          <a:spcPts val="0"/>
                        </a:spcBef>
                        <a:spcAft>
                          <a:spcPts val="0"/>
                        </a:spcAft>
                      </a:pPr>
                      <a:endParaRPr lang="en-US" sz="1600" dirty="0">
                        <a:effectLst/>
                        <a:latin typeface="+mn-lt"/>
                        <a:ea typeface="Calibri" panose="020F0502020204030204" pitchFamily="34" charset="0"/>
                        <a:cs typeface="Times New Roman" panose="02020603050405020304" pitchFamily="18" charset="0"/>
                      </a:endParaRPr>
                    </a:p>
                  </a:txBody>
                  <a:tcPr marL="48429" marR="48429" marT="0" marB="0"/>
                </a:tc>
                <a:tc>
                  <a:txBody>
                    <a:bodyPr/>
                    <a:lstStyle/>
                    <a:p>
                      <a:pPr marL="0" marR="0" algn="ctr">
                        <a:lnSpc>
                          <a:spcPct val="115000"/>
                        </a:lnSpc>
                        <a:spcBef>
                          <a:spcPts val="0"/>
                        </a:spcBef>
                        <a:spcAft>
                          <a:spcPts val="0"/>
                        </a:spcAft>
                      </a:pPr>
                      <a:r>
                        <a:rPr lang="en-US" sz="1600" dirty="0" smtClean="0">
                          <a:solidFill>
                            <a:srgbClr val="00B050"/>
                          </a:solidFill>
                          <a:effectLst/>
                          <a:latin typeface="+mn-lt"/>
                          <a:ea typeface="Calibri" panose="020F0502020204030204" pitchFamily="34" charset="0"/>
                          <a:cs typeface="Times New Roman" panose="02020603050405020304" pitchFamily="18" charset="0"/>
                        </a:rPr>
                        <a:t>0.019</a:t>
                      </a:r>
                    </a:p>
                  </a:txBody>
                  <a:tcPr marL="48429" marR="48429" marT="0" marB="0"/>
                </a:tc>
              </a:tr>
              <a:tr h="297274">
                <a:tc>
                  <a:txBody>
                    <a:bodyPr/>
                    <a:lstStyle/>
                    <a:p>
                      <a:pPr marL="0" marR="0" algn="l">
                        <a:lnSpc>
                          <a:spcPct val="115000"/>
                        </a:lnSpc>
                        <a:spcBef>
                          <a:spcPts val="0"/>
                        </a:spcBef>
                        <a:spcAft>
                          <a:spcPts val="0"/>
                        </a:spcAft>
                      </a:pPr>
                      <a:r>
                        <a:rPr lang="en-US" sz="1600" dirty="0" smtClean="0">
                          <a:effectLst/>
                          <a:latin typeface="+mn-lt"/>
                          <a:ea typeface="Calibri" panose="020F0502020204030204" pitchFamily="34" charset="0"/>
                          <a:cs typeface="Times New Roman" panose="02020603050405020304" pitchFamily="18" charset="0"/>
                        </a:rPr>
                        <a:t>   home based care</a:t>
                      </a:r>
                      <a:endParaRPr lang="en-US" sz="1600" dirty="0">
                        <a:effectLst/>
                        <a:latin typeface="+mn-lt"/>
                        <a:ea typeface="Calibri" panose="020F0502020204030204" pitchFamily="34" charset="0"/>
                        <a:cs typeface="Times New Roman" panose="02020603050405020304" pitchFamily="18" charset="0"/>
                      </a:endParaRPr>
                    </a:p>
                  </a:txBody>
                  <a:tcPr marL="48429" marR="48429" marT="0" marB="0" anchor="ctr">
                    <a:solidFill>
                      <a:schemeClr val="accent1">
                        <a:lumMod val="75000"/>
                      </a:schemeClr>
                    </a:solidFill>
                  </a:tcPr>
                </a:tc>
                <a:tc>
                  <a:txBody>
                    <a:bodyPr/>
                    <a:lstStyle/>
                    <a:p>
                      <a:pPr marL="0" marR="0" algn="ctr">
                        <a:lnSpc>
                          <a:spcPct val="115000"/>
                        </a:lnSpc>
                        <a:spcBef>
                          <a:spcPts val="0"/>
                        </a:spcBef>
                        <a:spcAft>
                          <a:spcPts val="0"/>
                        </a:spcAft>
                      </a:pPr>
                      <a:endParaRPr lang="en-US" sz="1600" dirty="0">
                        <a:effectLst/>
                        <a:latin typeface="+mn-lt"/>
                        <a:ea typeface="Calibri" panose="020F0502020204030204" pitchFamily="34" charset="0"/>
                        <a:cs typeface="Times New Roman" panose="02020603050405020304" pitchFamily="18" charset="0"/>
                      </a:endParaRPr>
                    </a:p>
                  </a:txBody>
                  <a:tcPr marL="48429" marR="48429" marT="0" marB="0"/>
                </a:tc>
                <a:tc>
                  <a:txBody>
                    <a:bodyPr/>
                    <a:lstStyle/>
                    <a:p>
                      <a:pPr marL="0" marR="0" algn="ctr">
                        <a:lnSpc>
                          <a:spcPct val="115000"/>
                        </a:lnSpc>
                        <a:spcBef>
                          <a:spcPts val="0"/>
                        </a:spcBef>
                        <a:spcAft>
                          <a:spcPts val="0"/>
                        </a:spcAft>
                      </a:pPr>
                      <a:r>
                        <a:rPr lang="en-US" sz="1600" dirty="0" smtClean="0">
                          <a:solidFill>
                            <a:srgbClr val="00B050"/>
                          </a:solidFill>
                          <a:effectLst/>
                          <a:latin typeface="+mn-lt"/>
                          <a:ea typeface="Calibri" panose="020F0502020204030204" pitchFamily="34" charset="0"/>
                          <a:cs typeface="Times New Roman" panose="02020603050405020304" pitchFamily="18" charset="0"/>
                        </a:rPr>
                        <a:t>0.096</a:t>
                      </a:r>
                    </a:p>
                  </a:txBody>
                  <a:tcPr marL="48429" marR="48429" marT="0" marB="0"/>
                </a:tc>
                <a:tc>
                  <a:txBody>
                    <a:bodyPr/>
                    <a:lstStyle/>
                    <a:p>
                      <a:pPr marL="0" marR="0" algn="ctr">
                        <a:lnSpc>
                          <a:spcPct val="115000"/>
                        </a:lnSpc>
                        <a:spcBef>
                          <a:spcPts val="0"/>
                        </a:spcBef>
                        <a:spcAft>
                          <a:spcPts val="0"/>
                        </a:spcAft>
                      </a:pPr>
                      <a:endParaRPr lang="en-US" sz="1600" dirty="0">
                        <a:effectLst/>
                        <a:latin typeface="+mn-lt"/>
                        <a:ea typeface="Calibri" panose="020F0502020204030204" pitchFamily="34" charset="0"/>
                        <a:cs typeface="Times New Roman" panose="02020603050405020304" pitchFamily="18" charset="0"/>
                      </a:endParaRPr>
                    </a:p>
                  </a:txBody>
                  <a:tcPr marL="48429" marR="48429" marT="0" marB="0"/>
                </a:tc>
                <a:tc>
                  <a:txBody>
                    <a:bodyPr/>
                    <a:lstStyle/>
                    <a:p>
                      <a:pPr marL="0" marR="0" algn="ctr">
                        <a:lnSpc>
                          <a:spcPct val="115000"/>
                        </a:lnSpc>
                        <a:spcBef>
                          <a:spcPts val="0"/>
                        </a:spcBef>
                        <a:spcAft>
                          <a:spcPts val="0"/>
                        </a:spcAft>
                      </a:pPr>
                      <a:r>
                        <a:rPr lang="en-US" sz="1600" dirty="0" smtClean="0">
                          <a:effectLst/>
                          <a:latin typeface="+mn-lt"/>
                          <a:ea typeface="Calibri" panose="020F0502020204030204" pitchFamily="34" charset="0"/>
                          <a:cs typeface="Times New Roman" panose="02020603050405020304" pitchFamily="18" charset="0"/>
                        </a:rPr>
                        <a:t>0.008</a:t>
                      </a:r>
                    </a:p>
                  </a:txBody>
                  <a:tcPr marL="48429" marR="48429" marT="0" marB="0"/>
                </a:tc>
              </a:tr>
              <a:tr h="314001">
                <a:tc>
                  <a:txBody>
                    <a:bodyPr/>
                    <a:lstStyle/>
                    <a:p>
                      <a:pPr marL="0" marR="0" algn="l">
                        <a:lnSpc>
                          <a:spcPct val="115000"/>
                        </a:lnSpc>
                        <a:spcBef>
                          <a:spcPts val="0"/>
                        </a:spcBef>
                        <a:spcAft>
                          <a:spcPts val="0"/>
                        </a:spcAft>
                      </a:pPr>
                      <a:r>
                        <a:rPr lang="en-US" sz="1600" dirty="0" smtClean="0">
                          <a:effectLst/>
                          <a:latin typeface="+mn-lt"/>
                          <a:ea typeface="Calibri" panose="020F0502020204030204" pitchFamily="34" charset="0"/>
                          <a:cs typeface="Times New Roman" panose="02020603050405020304" pitchFamily="18" charset="0"/>
                        </a:rPr>
                        <a:t>N</a:t>
                      </a:r>
                      <a:endParaRPr lang="en-US" sz="1600" dirty="0">
                        <a:effectLst/>
                        <a:latin typeface="+mn-lt"/>
                        <a:ea typeface="Calibri" panose="020F0502020204030204" pitchFamily="34" charset="0"/>
                        <a:cs typeface="Times New Roman" panose="02020603050405020304" pitchFamily="18" charset="0"/>
                      </a:endParaRPr>
                    </a:p>
                  </a:txBody>
                  <a:tcPr marL="48429" marR="48429" marT="0" marB="0" anchor="ctr">
                    <a:solidFill>
                      <a:schemeClr val="accent1">
                        <a:lumMod val="75000"/>
                      </a:schemeClr>
                    </a:solidFill>
                  </a:tcPr>
                </a:tc>
                <a:tc gridSpan="2">
                  <a:txBody>
                    <a:bodyPr/>
                    <a:lstStyle/>
                    <a:p>
                      <a:pPr marL="0" marR="0" algn="ctr">
                        <a:lnSpc>
                          <a:spcPct val="115000"/>
                        </a:lnSpc>
                        <a:spcBef>
                          <a:spcPts val="0"/>
                        </a:spcBef>
                        <a:spcAft>
                          <a:spcPts val="0"/>
                        </a:spcAft>
                      </a:pPr>
                      <a:r>
                        <a:rPr lang="en-US" sz="1600" dirty="0" smtClean="0">
                          <a:effectLst/>
                          <a:latin typeface="+mn-lt"/>
                          <a:ea typeface="Calibri" panose="020F0502020204030204" pitchFamily="34" charset="0"/>
                          <a:cs typeface="Times New Roman" panose="02020603050405020304" pitchFamily="18" charset="0"/>
                        </a:rPr>
                        <a:t>22750</a:t>
                      </a:r>
                      <a:endParaRPr lang="en-US" sz="1600" dirty="0">
                        <a:effectLst/>
                        <a:latin typeface="+mn-lt"/>
                        <a:ea typeface="Calibri" panose="020F0502020204030204" pitchFamily="34" charset="0"/>
                        <a:cs typeface="Times New Roman" panose="02020603050405020304" pitchFamily="18" charset="0"/>
                      </a:endParaRPr>
                    </a:p>
                  </a:txBody>
                  <a:tcPr marL="48429" marR="48429" marT="0" marB="0" anchor="ctr"/>
                </a:tc>
                <a:tc hMerge="1">
                  <a:txBody>
                    <a:bodyPr/>
                    <a:lstStyle/>
                    <a:p>
                      <a:pPr marL="0" marR="0" algn="ctr">
                        <a:lnSpc>
                          <a:spcPct val="115000"/>
                        </a:lnSpc>
                        <a:spcBef>
                          <a:spcPts val="0"/>
                        </a:spcBef>
                        <a:spcAft>
                          <a:spcPts val="0"/>
                        </a:spcAft>
                      </a:pPr>
                      <a:endParaRPr lang="en-US" sz="1600" dirty="0">
                        <a:effectLst/>
                        <a:latin typeface="+mn-lt"/>
                        <a:ea typeface="Calibri" panose="020F0502020204030204" pitchFamily="34" charset="0"/>
                        <a:cs typeface="Times New Roman" panose="02020603050405020304" pitchFamily="18" charset="0"/>
                      </a:endParaRPr>
                    </a:p>
                  </a:txBody>
                  <a:tcPr marL="48429" marR="48429" marT="0" marB="0" anchor="ctr"/>
                </a:tc>
                <a:tc gridSpan="2">
                  <a:txBody>
                    <a:bodyPr/>
                    <a:lstStyle/>
                    <a:p>
                      <a:pPr marL="0" marR="0" algn="ctr">
                        <a:lnSpc>
                          <a:spcPct val="115000"/>
                        </a:lnSpc>
                        <a:spcBef>
                          <a:spcPts val="0"/>
                        </a:spcBef>
                        <a:spcAft>
                          <a:spcPts val="0"/>
                        </a:spcAft>
                      </a:pPr>
                      <a:r>
                        <a:rPr lang="en-US" sz="1600" dirty="0" smtClean="0">
                          <a:effectLst/>
                          <a:latin typeface="+mn-lt"/>
                          <a:ea typeface="Calibri" panose="020F0502020204030204" pitchFamily="34" charset="0"/>
                          <a:cs typeface="Times New Roman" panose="02020603050405020304" pitchFamily="18" charset="0"/>
                        </a:rPr>
                        <a:t>21200</a:t>
                      </a:r>
                      <a:endParaRPr lang="en-US" sz="1600" dirty="0">
                        <a:effectLst/>
                        <a:latin typeface="+mn-lt"/>
                        <a:ea typeface="Calibri" panose="020F0502020204030204" pitchFamily="34" charset="0"/>
                        <a:cs typeface="Times New Roman" panose="02020603050405020304" pitchFamily="18" charset="0"/>
                      </a:endParaRPr>
                    </a:p>
                  </a:txBody>
                  <a:tcPr marL="48429" marR="48429" marT="0" marB="0" anchor="ctr"/>
                </a:tc>
                <a:tc hMerge="1">
                  <a:txBody>
                    <a:bodyPr/>
                    <a:lstStyle/>
                    <a:p>
                      <a:pPr marL="0" marR="0" algn="ctr">
                        <a:lnSpc>
                          <a:spcPct val="115000"/>
                        </a:lnSpc>
                        <a:spcBef>
                          <a:spcPts val="0"/>
                        </a:spcBef>
                        <a:spcAft>
                          <a:spcPts val="0"/>
                        </a:spcAft>
                      </a:pPr>
                      <a:endParaRPr lang="en-US" sz="1600" dirty="0">
                        <a:effectLst/>
                        <a:latin typeface="+mn-lt"/>
                        <a:ea typeface="Calibri" panose="020F0502020204030204" pitchFamily="34" charset="0"/>
                        <a:cs typeface="Times New Roman" panose="02020603050405020304" pitchFamily="18" charset="0"/>
                      </a:endParaRPr>
                    </a:p>
                  </a:txBody>
                  <a:tcPr marL="48429" marR="48429" marT="0" marB="0" anchor="ctr"/>
                </a:tc>
              </a:tr>
              <a:tr h="535025">
                <a:tc>
                  <a:txBody>
                    <a:bodyPr/>
                    <a:lstStyle/>
                    <a:p>
                      <a:pPr marL="0" marR="0" algn="l">
                        <a:lnSpc>
                          <a:spcPct val="115000"/>
                        </a:lnSpc>
                        <a:spcBef>
                          <a:spcPts val="0"/>
                        </a:spcBef>
                        <a:spcAft>
                          <a:spcPts val="0"/>
                        </a:spcAft>
                      </a:pPr>
                      <a:endParaRPr lang="en-US" sz="1600" dirty="0">
                        <a:effectLst/>
                        <a:latin typeface="+mn-lt"/>
                        <a:ea typeface="Calibri" panose="020F0502020204030204" pitchFamily="34" charset="0"/>
                        <a:cs typeface="Times New Roman" panose="02020603050405020304" pitchFamily="18" charset="0"/>
                      </a:endParaRPr>
                    </a:p>
                  </a:txBody>
                  <a:tcPr marL="48429" marR="48429" marT="0" marB="0" anchor="ctr">
                    <a:solidFill>
                      <a:schemeClr val="bg2"/>
                    </a:solidFill>
                  </a:tcPr>
                </a:tc>
                <a:tc gridSpan="4">
                  <a:txBody>
                    <a:bodyPr/>
                    <a:lstStyle/>
                    <a:p>
                      <a:pPr marL="0" marR="0" algn="ctr">
                        <a:lnSpc>
                          <a:spcPct val="115000"/>
                        </a:lnSpc>
                        <a:spcBef>
                          <a:spcPts val="0"/>
                        </a:spcBef>
                        <a:spcAft>
                          <a:spcPts val="0"/>
                        </a:spcAft>
                      </a:pPr>
                      <a:r>
                        <a:rPr lang="en-US" sz="1600" b="1" dirty="0" smtClean="0">
                          <a:solidFill>
                            <a:schemeClr val="tx1"/>
                          </a:solidFill>
                          <a:effectLst/>
                          <a:latin typeface="+mn-lt"/>
                          <a:ea typeface="Calibri" panose="020F0502020204030204" pitchFamily="34" charset="0"/>
                          <a:cs typeface="Times New Roman" panose="02020603050405020304" pitchFamily="18" charset="0"/>
                        </a:rPr>
                        <a:t>significance:</a:t>
                      </a:r>
                      <a:r>
                        <a:rPr lang="en-US" sz="1600" b="1" dirty="0" smtClean="0">
                          <a:solidFill>
                            <a:srgbClr val="FF0000"/>
                          </a:solidFill>
                          <a:effectLst/>
                          <a:latin typeface="+mn-lt"/>
                          <a:ea typeface="Calibri" panose="020F0502020204030204" pitchFamily="34" charset="0"/>
                          <a:cs typeface="Times New Roman" panose="02020603050405020304" pitchFamily="18" charset="0"/>
                        </a:rPr>
                        <a:t>    </a:t>
                      </a:r>
                      <a:r>
                        <a:rPr lang="en-US" sz="1600" b="1" dirty="0" smtClean="0">
                          <a:solidFill>
                            <a:srgbClr val="00B050"/>
                          </a:solidFill>
                          <a:effectLst/>
                          <a:latin typeface="+mn-lt"/>
                          <a:ea typeface="Calibri" panose="020F0502020204030204" pitchFamily="34" charset="0"/>
                          <a:cs typeface="Times New Roman" panose="02020603050405020304" pitchFamily="18" charset="0"/>
                        </a:rPr>
                        <a:t>1%</a:t>
                      </a:r>
                      <a:r>
                        <a:rPr lang="en-US" sz="1600" b="1" baseline="0" dirty="0" smtClean="0">
                          <a:solidFill>
                            <a:schemeClr val="accent4">
                              <a:lumMod val="50000"/>
                            </a:schemeClr>
                          </a:solidFill>
                          <a:effectLst/>
                          <a:latin typeface="+mn-lt"/>
                          <a:ea typeface="Calibri" panose="020F0502020204030204" pitchFamily="34" charset="0"/>
                          <a:cs typeface="Times New Roman" panose="02020603050405020304" pitchFamily="18" charset="0"/>
                        </a:rPr>
                        <a:t>     </a:t>
                      </a:r>
                      <a:r>
                        <a:rPr lang="en-US" sz="1600" b="1" dirty="0" smtClean="0">
                          <a:solidFill>
                            <a:srgbClr val="FF0000"/>
                          </a:solidFill>
                          <a:effectLst/>
                          <a:latin typeface="+mn-lt"/>
                          <a:ea typeface="Calibri" panose="020F0502020204030204" pitchFamily="34" charset="0"/>
                          <a:cs typeface="Times New Roman" panose="02020603050405020304" pitchFamily="18" charset="0"/>
                        </a:rPr>
                        <a:t>5%</a:t>
                      </a:r>
                      <a:r>
                        <a:rPr lang="en-US" sz="1600" b="1" baseline="0" dirty="0" smtClean="0">
                          <a:solidFill>
                            <a:srgbClr val="FF0000"/>
                          </a:solidFill>
                          <a:effectLst/>
                          <a:latin typeface="+mn-lt"/>
                          <a:ea typeface="Calibri" panose="020F0502020204030204" pitchFamily="34" charset="0"/>
                          <a:cs typeface="Times New Roman" panose="02020603050405020304" pitchFamily="18" charset="0"/>
                        </a:rPr>
                        <a:t>    </a:t>
                      </a:r>
                      <a:r>
                        <a:rPr lang="en-US" sz="1600" b="1" baseline="0" dirty="0" smtClean="0">
                          <a:solidFill>
                            <a:srgbClr val="0070C0"/>
                          </a:solidFill>
                          <a:effectLst/>
                          <a:latin typeface="+mn-lt"/>
                          <a:ea typeface="Calibri" panose="020F0502020204030204" pitchFamily="34" charset="0"/>
                          <a:cs typeface="Times New Roman" panose="02020603050405020304" pitchFamily="18" charset="0"/>
                        </a:rPr>
                        <a:t>10%</a:t>
                      </a:r>
                      <a:endParaRPr lang="en-US" sz="1600" b="1" dirty="0">
                        <a:effectLst/>
                        <a:latin typeface="+mn-lt"/>
                        <a:ea typeface="Calibri" panose="020F0502020204030204" pitchFamily="34" charset="0"/>
                        <a:cs typeface="Times New Roman" panose="02020603050405020304" pitchFamily="18" charset="0"/>
                      </a:endParaRPr>
                    </a:p>
                  </a:txBody>
                  <a:tcPr marL="48429" marR="48429" marT="0" marB="0">
                    <a:solidFill>
                      <a:schemeClr val="bg2"/>
                    </a:solidFill>
                  </a:tcPr>
                </a:tc>
                <a:tc hMerge="1">
                  <a:txBody>
                    <a:bodyPr/>
                    <a:lstStyle/>
                    <a:p>
                      <a:pPr marL="0" marR="0" algn="ctr">
                        <a:lnSpc>
                          <a:spcPct val="115000"/>
                        </a:lnSpc>
                        <a:spcBef>
                          <a:spcPts val="0"/>
                        </a:spcBef>
                        <a:spcAft>
                          <a:spcPts val="0"/>
                        </a:spcAft>
                      </a:pPr>
                      <a:endParaRPr lang="en-US" sz="1500" dirty="0">
                        <a:effectLst/>
                        <a:latin typeface="+mn-lt"/>
                        <a:ea typeface="Calibri" panose="020F0502020204030204" pitchFamily="34" charset="0"/>
                        <a:cs typeface="Times New Roman" panose="02020603050405020304" pitchFamily="18" charset="0"/>
                      </a:endParaRPr>
                    </a:p>
                  </a:txBody>
                  <a:tcPr marL="48429" marR="48429" marT="0" marB="0"/>
                </a:tc>
                <a:tc hMerge="1">
                  <a:txBody>
                    <a:bodyPr/>
                    <a:lstStyle/>
                    <a:p>
                      <a:pPr marL="0" marR="0" algn="ctr">
                        <a:lnSpc>
                          <a:spcPct val="115000"/>
                        </a:lnSpc>
                        <a:spcBef>
                          <a:spcPts val="0"/>
                        </a:spcBef>
                        <a:spcAft>
                          <a:spcPts val="0"/>
                        </a:spcAft>
                      </a:pPr>
                      <a:endParaRPr lang="en-US" sz="1500" dirty="0">
                        <a:effectLst/>
                        <a:latin typeface="+mn-lt"/>
                        <a:ea typeface="Calibri" panose="020F0502020204030204" pitchFamily="34" charset="0"/>
                        <a:cs typeface="Times New Roman" panose="02020603050405020304" pitchFamily="18" charset="0"/>
                      </a:endParaRPr>
                    </a:p>
                  </a:txBody>
                  <a:tcPr marL="48429" marR="48429" marT="0" marB="0"/>
                </a:tc>
                <a:tc hMerge="1">
                  <a:txBody>
                    <a:bodyPr/>
                    <a:lstStyle/>
                    <a:p>
                      <a:pPr marL="0" marR="0" algn="ctr">
                        <a:lnSpc>
                          <a:spcPct val="115000"/>
                        </a:lnSpc>
                        <a:spcBef>
                          <a:spcPts val="0"/>
                        </a:spcBef>
                        <a:spcAft>
                          <a:spcPts val="0"/>
                        </a:spcAft>
                      </a:pPr>
                      <a:endParaRPr lang="en-US" sz="1500" dirty="0">
                        <a:effectLst/>
                        <a:latin typeface="+mn-lt"/>
                        <a:ea typeface="Calibri" panose="020F0502020204030204" pitchFamily="34" charset="0"/>
                        <a:cs typeface="Times New Roman" panose="02020603050405020304" pitchFamily="18" charset="0"/>
                      </a:endParaRPr>
                    </a:p>
                  </a:txBody>
                  <a:tcPr marL="48429" marR="48429" marT="0" marB="0"/>
                </a:tc>
              </a:tr>
            </a:tbl>
          </a:graphicData>
        </a:graphic>
      </p:graphicFrame>
      <p:cxnSp>
        <p:nvCxnSpPr>
          <p:cNvPr id="8" name="Straight Connector 7"/>
          <p:cNvCxnSpPr/>
          <p:nvPr/>
        </p:nvCxnSpPr>
        <p:spPr>
          <a:xfrm>
            <a:off x="1773044" y="986260"/>
            <a:ext cx="2274849" cy="931750"/>
          </a:xfrm>
          <a:prstGeom prst="line">
            <a:avLst/>
          </a:prstGeom>
        </p:spPr>
        <p:style>
          <a:lnRef idx="2">
            <a:schemeClr val="dk1"/>
          </a:lnRef>
          <a:fillRef idx="0">
            <a:schemeClr val="dk1"/>
          </a:fillRef>
          <a:effectRef idx="1">
            <a:schemeClr val="dk1"/>
          </a:effectRef>
          <a:fontRef idx="minor">
            <a:schemeClr val="tx1"/>
          </a:fontRef>
        </p:style>
      </p:cxnSp>
      <p:sp>
        <p:nvSpPr>
          <p:cNvPr id="10" name="TextBox 9"/>
          <p:cNvSpPr txBox="1"/>
          <p:nvPr/>
        </p:nvSpPr>
        <p:spPr>
          <a:xfrm>
            <a:off x="2800791" y="986260"/>
            <a:ext cx="1379481" cy="338554"/>
          </a:xfrm>
          <a:prstGeom prst="rect">
            <a:avLst/>
          </a:prstGeom>
          <a:noFill/>
        </p:spPr>
        <p:txBody>
          <a:bodyPr wrap="square" rtlCol="0">
            <a:spAutoFit/>
          </a:bodyPr>
          <a:lstStyle/>
          <a:p>
            <a:r>
              <a:rPr lang="en-US" sz="1600" b="1" dirty="0" smtClean="0">
                <a:solidFill>
                  <a:schemeClr val="bg1"/>
                </a:solidFill>
              </a:rPr>
              <a:t>Outcome</a:t>
            </a:r>
            <a:endParaRPr lang="en-US" sz="1600" b="1" dirty="0">
              <a:solidFill>
                <a:schemeClr val="bg1"/>
              </a:solidFill>
            </a:endParaRPr>
          </a:p>
        </p:txBody>
      </p:sp>
      <p:sp>
        <p:nvSpPr>
          <p:cNvPr id="13" name="Title 1"/>
          <p:cNvSpPr>
            <a:spLocks noGrp="1"/>
          </p:cNvSpPr>
          <p:nvPr>
            <p:ph type="title"/>
          </p:nvPr>
        </p:nvSpPr>
        <p:spPr>
          <a:xfrm>
            <a:off x="497953" y="137061"/>
            <a:ext cx="10515600" cy="653184"/>
          </a:xfrm>
        </p:spPr>
        <p:txBody>
          <a:bodyPr>
            <a:normAutofit/>
          </a:bodyPr>
          <a:lstStyle/>
          <a:p>
            <a:r>
              <a:rPr lang="en-US" sz="3200" b="1" dirty="0" smtClean="0"/>
              <a:t>Results: Health Shocks</a:t>
            </a:r>
            <a:endParaRPr lang="en-US" sz="3200" b="1" dirty="0"/>
          </a:p>
        </p:txBody>
      </p:sp>
    </p:spTree>
    <p:extLst>
      <p:ext uri="{BB962C8B-B14F-4D97-AF65-F5344CB8AC3E}">
        <p14:creationId xmlns:p14="http://schemas.microsoft.com/office/powerpoint/2010/main" val="219187352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20617" y="1407484"/>
            <a:ext cx="10515600" cy="4351338"/>
          </a:xfrm>
        </p:spPr>
        <p:txBody>
          <a:bodyPr>
            <a:normAutofit/>
          </a:bodyPr>
          <a:lstStyle/>
          <a:p>
            <a:pPr algn="just"/>
            <a:r>
              <a:rPr lang="en-US" sz="2400" dirty="0"/>
              <a:t>Not only the amount of time but also the </a:t>
            </a:r>
            <a:r>
              <a:rPr lang="en-US" sz="2400" dirty="0">
                <a:solidFill>
                  <a:srgbClr val="FF0000"/>
                </a:solidFill>
              </a:rPr>
              <a:t>quality</a:t>
            </a:r>
            <a:r>
              <a:rPr lang="en-US" sz="2400" dirty="0"/>
              <a:t> of the time spent with </a:t>
            </a:r>
            <a:r>
              <a:rPr lang="en-US" sz="2400" dirty="0" smtClean="0"/>
              <a:t>a </a:t>
            </a:r>
            <a:r>
              <a:rPr lang="en-US" sz="2400" dirty="0"/>
              <a:t>child is important for </a:t>
            </a:r>
            <a:r>
              <a:rPr lang="en-US" sz="2400" dirty="0" smtClean="0"/>
              <a:t>child development</a:t>
            </a:r>
            <a:r>
              <a:rPr lang="en-US" sz="2400" dirty="0"/>
              <a:t>; this holds true for both parental and non-parental child care. </a:t>
            </a:r>
          </a:p>
          <a:p>
            <a:pPr marL="0" indent="0">
              <a:buNone/>
            </a:pPr>
            <a:endParaRPr lang="en-US" sz="2400" dirty="0"/>
          </a:p>
          <a:p>
            <a:r>
              <a:rPr lang="en-US" sz="2400" dirty="0"/>
              <a:t>The adverse effect of obesity on a child’s cognitive development begins even in </a:t>
            </a:r>
            <a:r>
              <a:rPr lang="en-US" sz="2400" dirty="0">
                <a:solidFill>
                  <a:srgbClr val="FF0000"/>
                </a:solidFill>
              </a:rPr>
              <a:t>early</a:t>
            </a:r>
            <a:r>
              <a:rPr lang="en-US" sz="2400" dirty="0"/>
              <a:t> childhood.</a:t>
            </a:r>
          </a:p>
          <a:p>
            <a:pPr marL="0" indent="0">
              <a:buNone/>
            </a:pPr>
            <a:endParaRPr lang="en-US" sz="2400" dirty="0"/>
          </a:p>
          <a:p>
            <a:r>
              <a:rPr lang="en-US" sz="2400" dirty="0"/>
              <a:t>It is important to control for the </a:t>
            </a:r>
            <a:r>
              <a:rPr lang="en-US" sz="2400" dirty="0" err="1">
                <a:solidFill>
                  <a:srgbClr val="FF0000"/>
                </a:solidFill>
              </a:rPr>
              <a:t>endogeneity</a:t>
            </a:r>
            <a:r>
              <a:rPr lang="en-US" sz="2400" dirty="0"/>
              <a:t> of variables e.g. maternal employment, child care and quality variables. </a:t>
            </a:r>
          </a:p>
          <a:p>
            <a:endParaRPr lang="en-US" dirty="0"/>
          </a:p>
        </p:txBody>
      </p:sp>
      <p:sp>
        <p:nvSpPr>
          <p:cNvPr id="6" name="Title 1"/>
          <p:cNvSpPr>
            <a:spLocks noGrp="1"/>
          </p:cNvSpPr>
          <p:nvPr>
            <p:ph type="title"/>
          </p:nvPr>
        </p:nvSpPr>
        <p:spPr>
          <a:xfrm>
            <a:off x="620617" y="333076"/>
            <a:ext cx="10515600" cy="653184"/>
          </a:xfrm>
        </p:spPr>
        <p:txBody>
          <a:bodyPr>
            <a:normAutofit/>
          </a:bodyPr>
          <a:lstStyle/>
          <a:p>
            <a:r>
              <a:rPr lang="en-US" sz="3200" b="1" dirty="0" smtClean="0"/>
              <a:t>Conclusion</a:t>
            </a:r>
            <a:endParaRPr lang="en-US" sz="3200" b="1" dirty="0"/>
          </a:p>
        </p:txBody>
      </p:sp>
    </p:spTree>
    <p:extLst>
      <p:ext uri="{BB962C8B-B14F-4D97-AF65-F5344CB8AC3E}">
        <p14:creationId xmlns:p14="http://schemas.microsoft.com/office/powerpoint/2010/main" val="5594773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094678" y="543546"/>
            <a:ext cx="10515600" cy="906114"/>
          </a:xfrm>
        </p:spPr>
        <p:txBody>
          <a:bodyPr/>
          <a:lstStyle/>
          <a:p>
            <a:r>
              <a:rPr lang="en-US" dirty="0" smtClean="0"/>
              <a:t>Extension</a:t>
            </a:r>
            <a:endParaRPr lang="en-US" dirty="0"/>
          </a:p>
        </p:txBody>
      </p:sp>
      <p:sp>
        <p:nvSpPr>
          <p:cNvPr id="5" name="Content Placeholder 4"/>
          <p:cNvSpPr>
            <a:spLocks noGrp="1"/>
          </p:cNvSpPr>
          <p:nvPr>
            <p:ph idx="1"/>
          </p:nvPr>
        </p:nvSpPr>
        <p:spPr>
          <a:xfrm>
            <a:off x="838200" y="1906859"/>
            <a:ext cx="10515600" cy="3812904"/>
          </a:xfrm>
        </p:spPr>
        <p:txBody>
          <a:bodyPr/>
          <a:lstStyle/>
          <a:p>
            <a:r>
              <a:rPr lang="en-US" dirty="0" smtClean="0"/>
              <a:t>To improve efficiency estimate the child outcomes and mother’s choices (work, non-parental child care, marital status, number of children and education) jointly using Discrete </a:t>
            </a:r>
            <a:r>
              <a:rPr lang="en-US" dirty="0"/>
              <a:t>F</a:t>
            </a:r>
            <a:r>
              <a:rPr lang="en-US" dirty="0" smtClean="0"/>
              <a:t>actor </a:t>
            </a:r>
            <a:r>
              <a:rPr lang="en-US" dirty="0"/>
              <a:t>R</a:t>
            </a:r>
            <a:r>
              <a:rPr lang="en-US" dirty="0" smtClean="0"/>
              <a:t>andom Effects (DFRE) model where both time-invariant and time-varying unobserved heterogeneity are approximated as a discrete step-wise function (Heckman and Singer, 1984; </a:t>
            </a:r>
            <a:r>
              <a:rPr lang="en-US" dirty="0" err="1" smtClean="0"/>
              <a:t>Mroz</a:t>
            </a:r>
            <a:r>
              <a:rPr lang="en-US" dirty="0" smtClean="0"/>
              <a:t> and </a:t>
            </a:r>
            <a:r>
              <a:rPr lang="en-US" dirty="0" err="1" smtClean="0"/>
              <a:t>Guilkey</a:t>
            </a:r>
            <a:r>
              <a:rPr lang="en-US" dirty="0" smtClean="0"/>
              <a:t>, 1992 and </a:t>
            </a:r>
            <a:r>
              <a:rPr lang="en-US" dirty="0" err="1" smtClean="0"/>
              <a:t>Mroz</a:t>
            </a:r>
            <a:r>
              <a:rPr lang="en-US" dirty="0" smtClean="0"/>
              <a:t>, 1999). </a:t>
            </a:r>
          </a:p>
          <a:p>
            <a:r>
              <a:rPr lang="en-US" dirty="0" smtClean="0"/>
              <a:t>Application on Turkish Data</a:t>
            </a:r>
            <a:endParaRPr lang="en-US" dirty="0"/>
          </a:p>
        </p:txBody>
      </p:sp>
    </p:spTree>
    <p:extLst>
      <p:ext uri="{BB962C8B-B14F-4D97-AF65-F5344CB8AC3E}">
        <p14:creationId xmlns:p14="http://schemas.microsoft.com/office/powerpoint/2010/main" val="141129768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514815" y="2171623"/>
            <a:ext cx="10515600" cy="2288865"/>
          </a:xfrm>
        </p:spPr>
        <p:txBody>
          <a:bodyPr/>
          <a:lstStyle/>
          <a:p>
            <a:pPr algn="ctr"/>
            <a:r>
              <a:rPr lang="en-US" dirty="0" smtClean="0"/>
              <a:t>Thank You!</a:t>
            </a:r>
            <a:endParaRPr lang="en-US" dirty="0"/>
          </a:p>
        </p:txBody>
      </p:sp>
      <p:sp>
        <p:nvSpPr>
          <p:cNvPr id="2" name="Slide Number Placeholder 1"/>
          <p:cNvSpPr>
            <a:spLocks noGrp="1"/>
          </p:cNvSpPr>
          <p:nvPr>
            <p:ph type="sldNum" sz="quarter" idx="12"/>
          </p:nvPr>
        </p:nvSpPr>
        <p:spPr/>
        <p:txBody>
          <a:bodyPr/>
          <a:lstStyle/>
          <a:p>
            <a:fld id="{CA87622C-C38E-4458-A3E5-E84A06A54290}" type="slidenum">
              <a:rPr lang="en-US" smtClean="0">
                <a:solidFill>
                  <a:prstClr val="black">
                    <a:tint val="75000"/>
                  </a:prstClr>
                </a:solidFill>
              </a:rPr>
              <a:pPr/>
              <a:t>29</a:t>
            </a:fld>
            <a:endParaRPr lang="en-US" dirty="0">
              <a:solidFill>
                <a:prstClr val="black">
                  <a:tint val="75000"/>
                </a:prstClr>
              </a:solidFill>
            </a:endParaRPr>
          </a:p>
        </p:txBody>
      </p:sp>
    </p:spTree>
    <p:extLst>
      <p:ext uri="{BB962C8B-B14F-4D97-AF65-F5344CB8AC3E}">
        <p14:creationId xmlns:p14="http://schemas.microsoft.com/office/powerpoint/2010/main" val="351706331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531380"/>
            <a:ext cx="10515600" cy="653184"/>
          </a:xfrm>
        </p:spPr>
        <p:txBody>
          <a:bodyPr>
            <a:normAutofit/>
          </a:bodyPr>
          <a:lstStyle/>
          <a:p>
            <a:r>
              <a:rPr lang="en-US" sz="3200" b="1" dirty="0" smtClean="0"/>
              <a:t>Motivation</a:t>
            </a:r>
            <a:endParaRPr lang="en-US" sz="3200" b="1" dirty="0"/>
          </a:p>
        </p:txBody>
      </p:sp>
      <p:sp>
        <p:nvSpPr>
          <p:cNvPr id="5" name="Content Placeholder 6"/>
          <p:cNvSpPr>
            <a:spLocks noGrp="1"/>
          </p:cNvSpPr>
          <p:nvPr>
            <p:ph idx="1"/>
          </p:nvPr>
        </p:nvSpPr>
        <p:spPr>
          <a:xfrm>
            <a:off x="711342" y="1372031"/>
            <a:ext cx="9819409" cy="4796852"/>
          </a:xfrm>
        </p:spPr>
        <p:txBody>
          <a:bodyPr>
            <a:normAutofit/>
          </a:bodyPr>
          <a:lstStyle/>
          <a:p>
            <a:r>
              <a:rPr lang="en-US" sz="2400" dirty="0"/>
              <a:t> </a:t>
            </a:r>
            <a:r>
              <a:rPr lang="en-US" sz="2400" dirty="0" smtClean="0">
                <a:solidFill>
                  <a:srgbClr val="FF0000"/>
                </a:solidFill>
              </a:rPr>
              <a:t>Early childhood health conditions </a:t>
            </a:r>
            <a:r>
              <a:rPr lang="en-US" sz="2400" dirty="0" smtClean="0"/>
              <a:t>impact young </a:t>
            </a:r>
            <a:r>
              <a:rPr lang="en-US" sz="2400" dirty="0"/>
              <a:t>adult </a:t>
            </a:r>
            <a:r>
              <a:rPr lang="en-US" sz="2400" dirty="0" smtClean="0"/>
              <a:t>measures of cognition </a:t>
            </a:r>
            <a:r>
              <a:rPr lang="en-US" sz="1800" dirty="0" smtClean="0"/>
              <a:t>(e.g., college </a:t>
            </a:r>
            <a:r>
              <a:rPr lang="en-US" sz="1800" dirty="0"/>
              <a:t>math and literacy </a:t>
            </a:r>
            <a:r>
              <a:rPr lang="en-US" sz="1800" dirty="0" smtClean="0"/>
              <a:t>scores).</a:t>
            </a:r>
          </a:p>
          <a:p>
            <a:pPr marL="0" indent="0">
              <a:buNone/>
            </a:pPr>
            <a:endParaRPr lang="en-US" sz="2400" dirty="0" smtClean="0"/>
          </a:p>
          <a:p>
            <a:r>
              <a:rPr lang="en-US" sz="2400" dirty="0" smtClean="0"/>
              <a:t>Such </a:t>
            </a:r>
            <a:r>
              <a:rPr lang="en-US" sz="2400" dirty="0" smtClean="0">
                <a:solidFill>
                  <a:srgbClr val="0070C0"/>
                </a:solidFill>
              </a:rPr>
              <a:t>cognitive </a:t>
            </a:r>
            <a:r>
              <a:rPr lang="en-US" sz="2400" dirty="0">
                <a:solidFill>
                  <a:srgbClr val="0070C0"/>
                </a:solidFill>
              </a:rPr>
              <a:t>skills </a:t>
            </a:r>
            <a:r>
              <a:rPr lang="en-US" sz="2400" dirty="0"/>
              <a:t>are more strongly affected by parental inputs </a:t>
            </a:r>
            <a:r>
              <a:rPr lang="en-US" sz="2400" dirty="0" smtClean="0"/>
              <a:t>at </a:t>
            </a:r>
            <a:r>
              <a:rPr lang="en-US" sz="2400" dirty="0">
                <a:solidFill>
                  <a:srgbClr val="FF0000"/>
                </a:solidFill>
              </a:rPr>
              <a:t>early </a:t>
            </a:r>
            <a:r>
              <a:rPr lang="en-US" sz="2400" dirty="0" smtClean="0">
                <a:solidFill>
                  <a:srgbClr val="FF0000"/>
                </a:solidFill>
              </a:rPr>
              <a:t>ages</a:t>
            </a:r>
            <a:r>
              <a:rPr lang="en-US" sz="2400" dirty="0"/>
              <a:t> </a:t>
            </a:r>
            <a:r>
              <a:rPr lang="en-US" sz="2400" dirty="0" smtClean="0"/>
              <a:t>than at later ages.</a:t>
            </a:r>
          </a:p>
          <a:p>
            <a:pPr marL="0" indent="0">
              <a:buNone/>
            </a:pPr>
            <a:endParaRPr lang="en-US" sz="2400" dirty="0"/>
          </a:p>
          <a:p>
            <a:r>
              <a:rPr lang="en-US" sz="2400" dirty="0" smtClean="0"/>
              <a:t> </a:t>
            </a:r>
            <a:r>
              <a:rPr lang="en-US" sz="2400" dirty="0" smtClean="0">
                <a:solidFill>
                  <a:srgbClr val="0070C0"/>
                </a:solidFill>
              </a:rPr>
              <a:t>Cognitive skills </a:t>
            </a:r>
            <a:r>
              <a:rPr lang="en-US" sz="2400" dirty="0" smtClean="0"/>
              <a:t>as well as </a:t>
            </a:r>
            <a:r>
              <a:rPr lang="en-US" sz="2400" dirty="0" smtClean="0">
                <a:solidFill>
                  <a:srgbClr val="0070C0"/>
                </a:solidFill>
              </a:rPr>
              <a:t>non-cognitive skills </a:t>
            </a:r>
            <a:r>
              <a:rPr lang="en-US" sz="1800" dirty="0" smtClean="0"/>
              <a:t>(e.g., emotional control, self esteem, attention)</a:t>
            </a:r>
            <a:r>
              <a:rPr lang="en-US" sz="2400" dirty="0" smtClean="0"/>
              <a:t> impact economic outcomes such as schooling and wages.</a:t>
            </a:r>
          </a:p>
          <a:p>
            <a:pPr marL="0" indent="0">
              <a:buNone/>
            </a:pPr>
            <a:endParaRPr lang="en-US" sz="2400" dirty="0"/>
          </a:p>
          <a:p>
            <a:r>
              <a:rPr lang="en-US" sz="2400" dirty="0"/>
              <a:t>During the </a:t>
            </a:r>
            <a:r>
              <a:rPr lang="en-US" sz="2400" dirty="0">
                <a:solidFill>
                  <a:srgbClr val="FF0000"/>
                </a:solidFill>
              </a:rPr>
              <a:t>early stages </a:t>
            </a:r>
            <a:r>
              <a:rPr lang="en-US" sz="2400" dirty="0"/>
              <a:t>of a child’s </a:t>
            </a:r>
            <a:r>
              <a:rPr lang="en-US" sz="2400" dirty="0" smtClean="0"/>
              <a:t>life, mothers </a:t>
            </a:r>
            <a:r>
              <a:rPr lang="en-US" sz="2400" dirty="0"/>
              <a:t>and child caregivers play a big </a:t>
            </a:r>
            <a:r>
              <a:rPr lang="en-US" sz="2400" dirty="0" smtClean="0"/>
              <a:t>role.</a:t>
            </a:r>
            <a:endParaRPr lang="en-US" sz="2400" dirty="0"/>
          </a:p>
        </p:txBody>
      </p:sp>
    </p:spTree>
    <p:extLst>
      <p:ext uri="{BB962C8B-B14F-4D97-AF65-F5344CB8AC3E}">
        <p14:creationId xmlns:p14="http://schemas.microsoft.com/office/powerpoint/2010/main" val="39751719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xEl>
                                              <p:pRg st="2" end="2"/>
                                            </p:txEl>
                                          </p:spTgt>
                                        </p:tgtEl>
                                        <p:attrNameLst>
                                          <p:attrName>style.visibility</p:attrName>
                                        </p:attrNameLst>
                                      </p:cBhvr>
                                      <p:to>
                                        <p:strVal val="visible"/>
                                      </p:to>
                                    </p:set>
                                    <p:animEffect transition="in" filter="fade">
                                      <p:cBhvr>
                                        <p:cTn id="12" dur="500"/>
                                        <p:tgtEl>
                                          <p:spTgt spid="5">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txEl>
                                              <p:pRg st="4" end="4"/>
                                            </p:txEl>
                                          </p:spTgt>
                                        </p:tgtEl>
                                        <p:attrNameLst>
                                          <p:attrName>style.visibility</p:attrName>
                                        </p:attrNameLst>
                                      </p:cBhvr>
                                      <p:to>
                                        <p:strVal val="visible"/>
                                      </p:to>
                                    </p:set>
                                    <p:animEffect transition="in" filter="fade">
                                      <p:cBhvr>
                                        <p:cTn id="17" dur="500"/>
                                        <p:tgtEl>
                                          <p:spTgt spid="5">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5">
                                            <p:txEl>
                                              <p:pRg st="6" end="6"/>
                                            </p:txEl>
                                          </p:spTgt>
                                        </p:tgtEl>
                                        <p:attrNameLst>
                                          <p:attrName>style.visibility</p:attrName>
                                        </p:attrNameLst>
                                      </p:cBhvr>
                                      <p:to>
                                        <p:strVal val="visible"/>
                                      </p:to>
                                    </p:set>
                                    <p:animEffect transition="in" filter="fade">
                                      <p:cBhvr>
                                        <p:cTn id="22" dur="500"/>
                                        <p:tgtEl>
                                          <p:spTgt spid="5">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ight Arrow 4"/>
          <p:cNvSpPr/>
          <p:nvPr/>
        </p:nvSpPr>
        <p:spPr>
          <a:xfrm>
            <a:off x="3643086" y="3246481"/>
            <a:ext cx="1407885" cy="26835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p:cNvSpPr txBox="1"/>
          <p:nvPr/>
        </p:nvSpPr>
        <p:spPr>
          <a:xfrm>
            <a:off x="5574323" y="3790518"/>
            <a:ext cx="1705707" cy="307777"/>
          </a:xfrm>
          <a:prstGeom prst="rect">
            <a:avLst/>
          </a:prstGeom>
          <a:noFill/>
          <a:ln w="57150">
            <a:solidFill>
              <a:srgbClr val="00B0F0"/>
            </a:solidFill>
          </a:ln>
        </p:spPr>
        <p:txBody>
          <a:bodyPr wrap="square" rtlCol="0">
            <a:spAutoFit/>
          </a:bodyPr>
          <a:lstStyle/>
          <a:p>
            <a:pPr algn="ctr"/>
            <a:r>
              <a:rPr lang="en-US" sz="1400" dirty="0" smtClean="0"/>
              <a:t>Non-Cognitive Skills</a:t>
            </a:r>
            <a:endParaRPr lang="en-US" sz="1400" dirty="0"/>
          </a:p>
        </p:txBody>
      </p:sp>
      <p:sp>
        <p:nvSpPr>
          <p:cNvPr id="7" name="TextBox 6"/>
          <p:cNvSpPr txBox="1"/>
          <p:nvPr/>
        </p:nvSpPr>
        <p:spPr>
          <a:xfrm>
            <a:off x="5574324" y="2948594"/>
            <a:ext cx="1705706" cy="307777"/>
          </a:xfrm>
          <a:prstGeom prst="rect">
            <a:avLst/>
          </a:prstGeom>
          <a:noFill/>
          <a:ln w="57150">
            <a:solidFill>
              <a:srgbClr val="00B0F0"/>
            </a:solidFill>
          </a:ln>
        </p:spPr>
        <p:txBody>
          <a:bodyPr wrap="square" rtlCol="0">
            <a:spAutoFit/>
          </a:bodyPr>
          <a:lstStyle/>
          <a:p>
            <a:pPr algn="ctr"/>
            <a:r>
              <a:rPr lang="en-US" sz="1400" dirty="0" smtClean="0"/>
              <a:t>Cognitive Skills</a:t>
            </a:r>
            <a:endParaRPr lang="en-US" sz="1400" dirty="0"/>
          </a:p>
        </p:txBody>
      </p:sp>
      <p:sp>
        <p:nvSpPr>
          <p:cNvPr id="8" name="TextBox 7"/>
          <p:cNvSpPr txBox="1"/>
          <p:nvPr/>
        </p:nvSpPr>
        <p:spPr>
          <a:xfrm>
            <a:off x="1769548" y="3326671"/>
            <a:ext cx="1282148" cy="307777"/>
          </a:xfrm>
          <a:prstGeom prst="rect">
            <a:avLst/>
          </a:prstGeom>
          <a:noFill/>
          <a:ln w="57150">
            <a:solidFill>
              <a:srgbClr val="00B0F0"/>
            </a:solidFill>
          </a:ln>
        </p:spPr>
        <p:txBody>
          <a:bodyPr wrap="square" rtlCol="0">
            <a:spAutoFit/>
          </a:bodyPr>
          <a:lstStyle/>
          <a:p>
            <a:pPr algn="ctr"/>
            <a:r>
              <a:rPr lang="en-US" sz="1400" dirty="0" smtClean="0"/>
              <a:t>Health</a:t>
            </a:r>
            <a:endParaRPr lang="en-US" sz="1400" dirty="0"/>
          </a:p>
        </p:txBody>
      </p:sp>
      <p:sp>
        <p:nvSpPr>
          <p:cNvPr id="9" name="TextBox 8"/>
          <p:cNvSpPr txBox="1"/>
          <p:nvPr/>
        </p:nvSpPr>
        <p:spPr>
          <a:xfrm>
            <a:off x="9253489" y="3395346"/>
            <a:ext cx="1282148" cy="523220"/>
          </a:xfrm>
          <a:prstGeom prst="rect">
            <a:avLst/>
          </a:prstGeom>
          <a:noFill/>
          <a:ln w="57150">
            <a:solidFill>
              <a:srgbClr val="00B0F0"/>
            </a:solidFill>
          </a:ln>
        </p:spPr>
        <p:txBody>
          <a:bodyPr wrap="square" rtlCol="0">
            <a:spAutoFit/>
          </a:bodyPr>
          <a:lstStyle/>
          <a:p>
            <a:pPr algn="ctr"/>
            <a:r>
              <a:rPr lang="en-US" sz="1400" dirty="0" smtClean="0"/>
              <a:t>Economic Outcomes</a:t>
            </a:r>
            <a:endParaRPr lang="en-US" sz="1400" dirty="0"/>
          </a:p>
        </p:txBody>
      </p:sp>
      <p:sp>
        <p:nvSpPr>
          <p:cNvPr id="10" name="Curved Down Arrow 9"/>
          <p:cNvSpPr/>
          <p:nvPr/>
        </p:nvSpPr>
        <p:spPr>
          <a:xfrm>
            <a:off x="3051697" y="2158410"/>
            <a:ext cx="2447770" cy="790184"/>
          </a:xfrm>
          <a:prstGeom prst="curved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1" name="TextBox 10"/>
          <p:cNvSpPr txBox="1"/>
          <p:nvPr/>
        </p:nvSpPr>
        <p:spPr>
          <a:xfrm>
            <a:off x="3033632" y="1425733"/>
            <a:ext cx="2504406" cy="307777"/>
          </a:xfrm>
          <a:prstGeom prst="rect">
            <a:avLst/>
          </a:prstGeom>
          <a:noFill/>
          <a:ln w="57150">
            <a:solidFill>
              <a:srgbClr val="00B0F0"/>
            </a:solidFill>
          </a:ln>
        </p:spPr>
        <p:txBody>
          <a:bodyPr wrap="square" rtlCol="0">
            <a:spAutoFit/>
          </a:bodyPr>
          <a:lstStyle/>
          <a:p>
            <a:pPr algn="ctr"/>
            <a:r>
              <a:rPr lang="en-US" sz="1400" dirty="0" smtClean="0"/>
              <a:t>Parental Inputs</a:t>
            </a:r>
            <a:endParaRPr lang="en-US" sz="1400" dirty="0"/>
          </a:p>
        </p:txBody>
      </p:sp>
      <p:sp>
        <p:nvSpPr>
          <p:cNvPr id="13" name="Curved Down Arrow 12"/>
          <p:cNvSpPr/>
          <p:nvPr/>
        </p:nvSpPr>
        <p:spPr>
          <a:xfrm rot="10800000">
            <a:off x="2946398" y="3816025"/>
            <a:ext cx="2409371" cy="625346"/>
          </a:xfrm>
          <a:prstGeom prst="curved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5" name="Right Brace 14"/>
          <p:cNvSpPr/>
          <p:nvPr/>
        </p:nvSpPr>
        <p:spPr>
          <a:xfrm>
            <a:off x="7682597" y="2624686"/>
            <a:ext cx="867508" cy="2045437"/>
          </a:xfrm>
          <a:prstGeom prst="rightBrace">
            <a:avLst>
              <a:gd name="adj1" fmla="val 8333"/>
              <a:gd name="adj2" fmla="val 48281"/>
            </a:avLst>
          </a:prstGeom>
          <a:ln w="5715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6" name="TextBox 15"/>
          <p:cNvSpPr txBox="1"/>
          <p:nvPr/>
        </p:nvSpPr>
        <p:spPr>
          <a:xfrm>
            <a:off x="2995060" y="4644617"/>
            <a:ext cx="2504406" cy="523220"/>
          </a:xfrm>
          <a:prstGeom prst="rect">
            <a:avLst/>
          </a:prstGeom>
          <a:noFill/>
          <a:ln w="57150">
            <a:solidFill>
              <a:srgbClr val="00B0F0"/>
            </a:solidFill>
          </a:ln>
        </p:spPr>
        <p:txBody>
          <a:bodyPr wrap="square" rtlCol="0">
            <a:spAutoFit/>
          </a:bodyPr>
          <a:lstStyle/>
          <a:p>
            <a:pPr algn="ctr"/>
            <a:r>
              <a:rPr lang="en-US" sz="1400" dirty="0" smtClean="0"/>
              <a:t>Non-Parental Child Caregiver Inputs</a:t>
            </a:r>
            <a:endParaRPr lang="en-US" sz="1400" dirty="0"/>
          </a:p>
        </p:txBody>
      </p:sp>
      <p:sp>
        <p:nvSpPr>
          <p:cNvPr id="17" name="Right Brace 16"/>
          <p:cNvSpPr/>
          <p:nvPr/>
        </p:nvSpPr>
        <p:spPr>
          <a:xfrm rot="5400000">
            <a:off x="4260220" y="3313355"/>
            <a:ext cx="438532" cy="4388127"/>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8" name="TextBox 17"/>
          <p:cNvSpPr txBox="1"/>
          <p:nvPr/>
        </p:nvSpPr>
        <p:spPr>
          <a:xfrm>
            <a:off x="2645082" y="5822388"/>
            <a:ext cx="3949149" cy="369332"/>
          </a:xfrm>
          <a:prstGeom prst="rect">
            <a:avLst/>
          </a:prstGeom>
          <a:noFill/>
        </p:spPr>
        <p:txBody>
          <a:bodyPr wrap="square" rtlCol="0">
            <a:spAutoFit/>
          </a:bodyPr>
          <a:lstStyle/>
          <a:p>
            <a:r>
              <a:rPr lang="en-US" dirty="0" smtClean="0"/>
              <a:t>Early Childhood and Adolescence</a:t>
            </a:r>
            <a:endParaRPr lang="en-US" dirty="0"/>
          </a:p>
        </p:txBody>
      </p:sp>
      <p:sp>
        <p:nvSpPr>
          <p:cNvPr id="19" name="Right Brace 18"/>
          <p:cNvSpPr/>
          <p:nvPr/>
        </p:nvSpPr>
        <p:spPr>
          <a:xfrm rot="5400000">
            <a:off x="9735443" y="4133123"/>
            <a:ext cx="438531" cy="2579649"/>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0" name="TextBox 19"/>
          <p:cNvSpPr txBox="1"/>
          <p:nvPr/>
        </p:nvSpPr>
        <p:spPr>
          <a:xfrm>
            <a:off x="8664884" y="5779759"/>
            <a:ext cx="2688916" cy="369332"/>
          </a:xfrm>
          <a:prstGeom prst="rect">
            <a:avLst/>
          </a:prstGeom>
          <a:noFill/>
        </p:spPr>
        <p:txBody>
          <a:bodyPr wrap="square" rtlCol="0">
            <a:spAutoFit/>
          </a:bodyPr>
          <a:lstStyle/>
          <a:p>
            <a:r>
              <a:rPr lang="en-US" dirty="0" smtClean="0"/>
              <a:t>Young Adult and Adult</a:t>
            </a:r>
            <a:endParaRPr lang="en-US" dirty="0"/>
          </a:p>
        </p:txBody>
      </p:sp>
      <p:sp>
        <p:nvSpPr>
          <p:cNvPr id="21" name="Title 1"/>
          <p:cNvSpPr>
            <a:spLocks noGrp="1"/>
          </p:cNvSpPr>
          <p:nvPr>
            <p:ph type="title"/>
          </p:nvPr>
        </p:nvSpPr>
        <p:spPr>
          <a:xfrm>
            <a:off x="609600" y="531380"/>
            <a:ext cx="10515600" cy="653184"/>
          </a:xfrm>
        </p:spPr>
        <p:txBody>
          <a:bodyPr>
            <a:normAutofit/>
          </a:bodyPr>
          <a:lstStyle/>
          <a:p>
            <a:r>
              <a:rPr lang="en-US" sz="3200" b="1" dirty="0" smtClean="0"/>
              <a:t>Motivation</a:t>
            </a:r>
            <a:endParaRPr lang="en-US" sz="3200" b="1" dirty="0"/>
          </a:p>
        </p:txBody>
      </p:sp>
    </p:spTree>
    <p:extLst>
      <p:ext uri="{BB962C8B-B14F-4D97-AF65-F5344CB8AC3E}">
        <p14:creationId xmlns:p14="http://schemas.microsoft.com/office/powerpoint/2010/main" val="314480369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5"/>
          <p:cNvSpPr>
            <a:spLocks noChangeArrowheads="1"/>
          </p:cNvSpPr>
          <p:nvPr/>
        </p:nvSpPr>
        <p:spPr bwMode="auto">
          <a:xfrm>
            <a:off x="1524001" y="-184666"/>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8" name="Rectangle 7"/>
          <p:cNvSpPr>
            <a:spLocks noChangeArrowheads="1"/>
          </p:cNvSpPr>
          <p:nvPr/>
        </p:nvSpPr>
        <p:spPr bwMode="auto">
          <a:xfrm>
            <a:off x="1524001" y="-184666"/>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7" name="Content Placeholder 6"/>
          <p:cNvSpPr>
            <a:spLocks noGrp="1"/>
          </p:cNvSpPr>
          <p:nvPr>
            <p:ph idx="1"/>
          </p:nvPr>
        </p:nvSpPr>
        <p:spPr>
          <a:xfrm>
            <a:off x="609600" y="1284567"/>
            <a:ext cx="10972800" cy="5135915"/>
          </a:xfrm>
        </p:spPr>
        <p:txBody>
          <a:bodyPr>
            <a:noAutofit/>
          </a:bodyPr>
          <a:lstStyle/>
          <a:p>
            <a:pPr marL="0" indent="0" algn="just">
              <a:buNone/>
            </a:pPr>
            <a:r>
              <a:rPr lang="en-US" sz="2400" dirty="0"/>
              <a:t> </a:t>
            </a:r>
            <a:r>
              <a:rPr lang="en-US" sz="2400" dirty="0" smtClean="0"/>
              <a:t>           Parental Inputs</a:t>
            </a:r>
          </a:p>
          <a:p>
            <a:pPr lvl="2"/>
            <a:r>
              <a:rPr lang="en-US" sz="2400" dirty="0" smtClean="0"/>
              <a:t>Amount of maternal time with child (e.g., employment)</a:t>
            </a:r>
          </a:p>
          <a:p>
            <a:pPr lvl="2"/>
            <a:r>
              <a:rPr lang="en-US" sz="2400" dirty="0" smtClean="0"/>
              <a:t>Quality of maternal time with child (e.g., reading, playing)</a:t>
            </a:r>
          </a:p>
          <a:p>
            <a:pPr lvl="2"/>
            <a:r>
              <a:rPr lang="en-US" sz="2400" dirty="0" smtClean="0"/>
              <a:t>Household inputs (e.g., books, tutoring, food)  </a:t>
            </a:r>
          </a:p>
          <a:p>
            <a:pPr marL="914400" lvl="2" indent="0">
              <a:lnSpc>
                <a:spcPct val="100000"/>
              </a:lnSpc>
              <a:spcBef>
                <a:spcPts val="0"/>
              </a:spcBef>
              <a:buNone/>
            </a:pPr>
            <a:r>
              <a:rPr lang="en-US" sz="2400" dirty="0" smtClean="0"/>
              <a:t>                             </a:t>
            </a:r>
          </a:p>
          <a:p>
            <a:pPr marL="0" indent="0">
              <a:buNone/>
            </a:pPr>
            <a:r>
              <a:rPr lang="en-US" sz="2400" dirty="0" smtClean="0"/>
              <a:t>           Caregiver Inputs</a:t>
            </a:r>
            <a:endParaRPr lang="en-US" sz="2400" dirty="0"/>
          </a:p>
          <a:p>
            <a:pPr lvl="2"/>
            <a:r>
              <a:rPr lang="en-US" sz="2400" dirty="0"/>
              <a:t>Type of </a:t>
            </a:r>
            <a:r>
              <a:rPr lang="en-US" sz="2400" dirty="0" smtClean="0"/>
              <a:t>child care (relative, non-relative, center based)</a:t>
            </a:r>
            <a:endParaRPr lang="en-US" sz="2400" dirty="0"/>
          </a:p>
          <a:p>
            <a:pPr lvl="2"/>
            <a:r>
              <a:rPr lang="en-US" sz="2400" dirty="0" smtClean="0"/>
              <a:t>Hours of child care of each type</a:t>
            </a:r>
          </a:p>
          <a:p>
            <a:pPr lvl="2"/>
            <a:r>
              <a:rPr lang="en-US" sz="2400" dirty="0" smtClean="0"/>
              <a:t>Quality of child care of each type</a:t>
            </a:r>
          </a:p>
          <a:p>
            <a:pPr marL="0" indent="0">
              <a:lnSpc>
                <a:spcPct val="100000"/>
              </a:lnSpc>
              <a:buNone/>
            </a:pPr>
            <a:endParaRPr lang="en-US" sz="2400" dirty="0"/>
          </a:p>
          <a:p>
            <a:pPr marL="0" indent="0">
              <a:lnSpc>
                <a:spcPct val="100000"/>
              </a:lnSpc>
              <a:buNone/>
            </a:pPr>
            <a:r>
              <a:rPr lang="en-US" sz="2400" dirty="0" smtClean="0"/>
              <a:t>Big Picture :  What are the roles of these inputs in understanding the </a:t>
            </a:r>
            <a:r>
              <a:rPr lang="en-US" sz="2400" dirty="0"/>
              <a:t>relationship </a:t>
            </a:r>
            <a:r>
              <a:rPr lang="en-US" sz="2400" dirty="0" smtClean="0"/>
              <a:t>between health, cognitive skills, and non-cognitive skills during early childhood?</a:t>
            </a:r>
            <a:endParaRPr lang="en-US" sz="2400" dirty="0"/>
          </a:p>
          <a:p>
            <a:pPr algn="just"/>
            <a:endParaRPr lang="en-US" sz="2400" dirty="0"/>
          </a:p>
        </p:txBody>
      </p:sp>
      <p:sp>
        <p:nvSpPr>
          <p:cNvPr id="2" name="Right Arrow 1"/>
          <p:cNvSpPr/>
          <p:nvPr/>
        </p:nvSpPr>
        <p:spPr>
          <a:xfrm>
            <a:off x="968567" y="3436257"/>
            <a:ext cx="457200" cy="152400"/>
          </a:xfrm>
          <a:prstGeom prst="rightArrow">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ight Arrow 10"/>
          <p:cNvSpPr/>
          <p:nvPr/>
        </p:nvSpPr>
        <p:spPr>
          <a:xfrm>
            <a:off x="968567" y="1455078"/>
            <a:ext cx="457200" cy="152400"/>
          </a:xfrm>
          <a:prstGeom prst="rightArrow">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itle 1"/>
          <p:cNvSpPr>
            <a:spLocks noGrp="1"/>
          </p:cNvSpPr>
          <p:nvPr>
            <p:ph type="title"/>
          </p:nvPr>
        </p:nvSpPr>
        <p:spPr>
          <a:xfrm>
            <a:off x="609600" y="531380"/>
            <a:ext cx="10515600" cy="653184"/>
          </a:xfrm>
        </p:spPr>
        <p:txBody>
          <a:bodyPr>
            <a:normAutofit/>
          </a:bodyPr>
          <a:lstStyle/>
          <a:p>
            <a:r>
              <a:rPr lang="en-US" sz="3200" b="1" dirty="0" smtClean="0"/>
              <a:t>How do we measure these potentially important inputs?</a:t>
            </a:r>
            <a:endParaRPr lang="en-US" sz="3200" b="1" dirty="0"/>
          </a:p>
        </p:txBody>
      </p:sp>
    </p:spTree>
    <p:extLst>
      <p:ext uri="{BB962C8B-B14F-4D97-AF65-F5344CB8AC3E}">
        <p14:creationId xmlns:p14="http://schemas.microsoft.com/office/powerpoint/2010/main" val="3274709745"/>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fade">
                                      <p:cBhvr>
                                        <p:cTn id="7" dur="500"/>
                                        <p:tgtEl>
                                          <p:spTgt spid="7">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1"/>
                                        </p:tgtEl>
                                        <p:attrNameLst>
                                          <p:attrName>style.visibility</p:attrName>
                                        </p:attrNameLst>
                                      </p:cBhvr>
                                      <p:to>
                                        <p:strVal val="visible"/>
                                      </p:to>
                                    </p:set>
                                    <p:animEffect transition="in" filter="fade">
                                      <p:cBhvr>
                                        <p:cTn id="10" dur="500"/>
                                        <p:tgtEl>
                                          <p:spTgt spid="11"/>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7">
                                            <p:txEl>
                                              <p:pRg st="1" end="1"/>
                                            </p:txEl>
                                          </p:spTgt>
                                        </p:tgtEl>
                                        <p:attrNameLst>
                                          <p:attrName>style.visibility</p:attrName>
                                        </p:attrNameLst>
                                      </p:cBhvr>
                                      <p:to>
                                        <p:strVal val="visible"/>
                                      </p:to>
                                    </p:set>
                                    <p:animEffect transition="in" filter="fade">
                                      <p:cBhvr>
                                        <p:cTn id="15" dur="500"/>
                                        <p:tgtEl>
                                          <p:spTgt spid="7">
                                            <p:txEl>
                                              <p:pRg st="1" end="1"/>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nodeType="clickEffect">
                                  <p:stCondLst>
                                    <p:cond delay="0"/>
                                  </p:stCondLst>
                                  <p:childTnLst>
                                    <p:set>
                                      <p:cBhvr>
                                        <p:cTn id="19" dur="1" fill="hold">
                                          <p:stCondLst>
                                            <p:cond delay="0"/>
                                          </p:stCondLst>
                                        </p:cTn>
                                        <p:tgtEl>
                                          <p:spTgt spid="7">
                                            <p:txEl>
                                              <p:pRg st="2" end="2"/>
                                            </p:txEl>
                                          </p:spTgt>
                                        </p:tgtEl>
                                        <p:attrNameLst>
                                          <p:attrName>style.visibility</p:attrName>
                                        </p:attrNameLst>
                                      </p:cBhvr>
                                      <p:to>
                                        <p:strVal val="visible"/>
                                      </p:to>
                                    </p:set>
                                    <p:animEffect transition="in" filter="fade">
                                      <p:cBhvr>
                                        <p:cTn id="20" dur="500"/>
                                        <p:tgtEl>
                                          <p:spTgt spid="7">
                                            <p:txEl>
                                              <p:pRg st="2" end="2"/>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nodeType="clickEffect">
                                  <p:stCondLst>
                                    <p:cond delay="0"/>
                                  </p:stCondLst>
                                  <p:childTnLst>
                                    <p:set>
                                      <p:cBhvr>
                                        <p:cTn id="24" dur="1" fill="hold">
                                          <p:stCondLst>
                                            <p:cond delay="0"/>
                                          </p:stCondLst>
                                        </p:cTn>
                                        <p:tgtEl>
                                          <p:spTgt spid="7">
                                            <p:txEl>
                                              <p:pRg st="3" end="3"/>
                                            </p:txEl>
                                          </p:spTgt>
                                        </p:tgtEl>
                                        <p:attrNameLst>
                                          <p:attrName>style.visibility</p:attrName>
                                        </p:attrNameLst>
                                      </p:cBhvr>
                                      <p:to>
                                        <p:strVal val="visible"/>
                                      </p:to>
                                    </p:set>
                                    <p:animEffect transition="in" filter="fade">
                                      <p:cBhvr>
                                        <p:cTn id="25" dur="500"/>
                                        <p:tgtEl>
                                          <p:spTgt spid="7">
                                            <p:txEl>
                                              <p:pRg st="3" end="3"/>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nodeType="clickEffect">
                                  <p:stCondLst>
                                    <p:cond delay="0"/>
                                  </p:stCondLst>
                                  <p:childTnLst>
                                    <p:set>
                                      <p:cBhvr>
                                        <p:cTn id="29" dur="1" fill="hold">
                                          <p:stCondLst>
                                            <p:cond delay="0"/>
                                          </p:stCondLst>
                                        </p:cTn>
                                        <p:tgtEl>
                                          <p:spTgt spid="7">
                                            <p:txEl>
                                              <p:pRg st="4" end="4"/>
                                            </p:txEl>
                                          </p:spTgt>
                                        </p:tgtEl>
                                        <p:attrNameLst>
                                          <p:attrName>style.visibility</p:attrName>
                                        </p:attrNameLst>
                                      </p:cBhvr>
                                      <p:to>
                                        <p:strVal val="visible"/>
                                      </p:to>
                                    </p:set>
                                    <p:animEffect transition="in" filter="fade">
                                      <p:cBhvr>
                                        <p:cTn id="30" dur="500"/>
                                        <p:tgtEl>
                                          <p:spTgt spid="7">
                                            <p:txEl>
                                              <p:pRg st="4" end="4"/>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10" presetClass="entr" presetSubtype="0" fill="hold" nodeType="clickEffect">
                                  <p:stCondLst>
                                    <p:cond delay="0"/>
                                  </p:stCondLst>
                                  <p:childTnLst>
                                    <p:set>
                                      <p:cBhvr>
                                        <p:cTn id="34" dur="1" fill="hold">
                                          <p:stCondLst>
                                            <p:cond delay="0"/>
                                          </p:stCondLst>
                                        </p:cTn>
                                        <p:tgtEl>
                                          <p:spTgt spid="7">
                                            <p:txEl>
                                              <p:pRg st="5" end="5"/>
                                            </p:txEl>
                                          </p:spTgt>
                                        </p:tgtEl>
                                        <p:attrNameLst>
                                          <p:attrName>style.visibility</p:attrName>
                                        </p:attrNameLst>
                                      </p:cBhvr>
                                      <p:to>
                                        <p:strVal val="visible"/>
                                      </p:to>
                                    </p:set>
                                    <p:animEffect transition="in" filter="fade">
                                      <p:cBhvr>
                                        <p:cTn id="35" dur="500"/>
                                        <p:tgtEl>
                                          <p:spTgt spid="7">
                                            <p:txEl>
                                              <p:pRg st="5" end="5"/>
                                            </p:txEl>
                                          </p:spTgt>
                                        </p:tgtEl>
                                      </p:cBhvr>
                                    </p:animEffect>
                                  </p:childTnLst>
                                </p:cTn>
                              </p:par>
                              <p:par>
                                <p:cTn id="36" presetID="10" presetClass="entr" presetSubtype="0" fill="hold" grpId="0" nodeType="withEffect">
                                  <p:stCondLst>
                                    <p:cond delay="0"/>
                                  </p:stCondLst>
                                  <p:childTnLst>
                                    <p:set>
                                      <p:cBhvr>
                                        <p:cTn id="37" dur="1" fill="hold">
                                          <p:stCondLst>
                                            <p:cond delay="0"/>
                                          </p:stCondLst>
                                        </p:cTn>
                                        <p:tgtEl>
                                          <p:spTgt spid="2"/>
                                        </p:tgtEl>
                                        <p:attrNameLst>
                                          <p:attrName>style.visibility</p:attrName>
                                        </p:attrNameLst>
                                      </p:cBhvr>
                                      <p:to>
                                        <p:strVal val="visible"/>
                                      </p:to>
                                    </p:set>
                                    <p:animEffect transition="in" filter="fade">
                                      <p:cBhvr>
                                        <p:cTn id="38" dur="500"/>
                                        <p:tgtEl>
                                          <p:spTgt spid="2"/>
                                        </p:tgtEl>
                                      </p:cBhvr>
                                    </p:animEffect>
                                  </p:childTnLst>
                                </p:cTn>
                              </p:par>
                            </p:childTnLst>
                          </p:cTn>
                        </p:par>
                      </p:childTnLst>
                    </p:cTn>
                  </p:par>
                  <p:par>
                    <p:cTn id="39" fill="hold">
                      <p:stCondLst>
                        <p:cond delay="indefinite"/>
                      </p:stCondLst>
                      <p:childTnLst>
                        <p:par>
                          <p:cTn id="40" fill="hold">
                            <p:stCondLst>
                              <p:cond delay="0"/>
                            </p:stCondLst>
                            <p:childTnLst>
                              <p:par>
                                <p:cTn id="41" presetID="10" presetClass="entr" presetSubtype="0" fill="hold" nodeType="clickEffect">
                                  <p:stCondLst>
                                    <p:cond delay="0"/>
                                  </p:stCondLst>
                                  <p:childTnLst>
                                    <p:set>
                                      <p:cBhvr>
                                        <p:cTn id="42" dur="1" fill="hold">
                                          <p:stCondLst>
                                            <p:cond delay="0"/>
                                          </p:stCondLst>
                                        </p:cTn>
                                        <p:tgtEl>
                                          <p:spTgt spid="7">
                                            <p:txEl>
                                              <p:pRg st="6" end="6"/>
                                            </p:txEl>
                                          </p:spTgt>
                                        </p:tgtEl>
                                        <p:attrNameLst>
                                          <p:attrName>style.visibility</p:attrName>
                                        </p:attrNameLst>
                                      </p:cBhvr>
                                      <p:to>
                                        <p:strVal val="visible"/>
                                      </p:to>
                                    </p:set>
                                    <p:animEffect transition="in" filter="fade">
                                      <p:cBhvr>
                                        <p:cTn id="43" dur="500"/>
                                        <p:tgtEl>
                                          <p:spTgt spid="7">
                                            <p:txEl>
                                              <p:pRg st="6" end="6"/>
                                            </p:txEl>
                                          </p:spTgt>
                                        </p:tgtEl>
                                      </p:cBhvr>
                                    </p:animEffect>
                                  </p:childTnLst>
                                </p:cTn>
                              </p:par>
                            </p:childTnLst>
                          </p:cTn>
                        </p:par>
                      </p:childTnLst>
                    </p:cTn>
                  </p:par>
                  <p:par>
                    <p:cTn id="44" fill="hold">
                      <p:stCondLst>
                        <p:cond delay="indefinite"/>
                      </p:stCondLst>
                      <p:childTnLst>
                        <p:par>
                          <p:cTn id="45" fill="hold">
                            <p:stCondLst>
                              <p:cond delay="0"/>
                            </p:stCondLst>
                            <p:childTnLst>
                              <p:par>
                                <p:cTn id="46" presetID="10" presetClass="entr" presetSubtype="0" fill="hold" nodeType="clickEffect">
                                  <p:stCondLst>
                                    <p:cond delay="0"/>
                                  </p:stCondLst>
                                  <p:childTnLst>
                                    <p:set>
                                      <p:cBhvr>
                                        <p:cTn id="47" dur="1" fill="hold">
                                          <p:stCondLst>
                                            <p:cond delay="0"/>
                                          </p:stCondLst>
                                        </p:cTn>
                                        <p:tgtEl>
                                          <p:spTgt spid="7">
                                            <p:txEl>
                                              <p:pRg st="7" end="7"/>
                                            </p:txEl>
                                          </p:spTgt>
                                        </p:tgtEl>
                                        <p:attrNameLst>
                                          <p:attrName>style.visibility</p:attrName>
                                        </p:attrNameLst>
                                      </p:cBhvr>
                                      <p:to>
                                        <p:strVal val="visible"/>
                                      </p:to>
                                    </p:set>
                                    <p:animEffect transition="in" filter="fade">
                                      <p:cBhvr>
                                        <p:cTn id="48" dur="500"/>
                                        <p:tgtEl>
                                          <p:spTgt spid="7">
                                            <p:txEl>
                                              <p:pRg st="7" end="7"/>
                                            </p:txEl>
                                          </p:spTgt>
                                        </p:tgtEl>
                                      </p:cBhvr>
                                    </p:animEffect>
                                  </p:childTnLst>
                                </p:cTn>
                              </p:par>
                            </p:childTnLst>
                          </p:cTn>
                        </p:par>
                      </p:childTnLst>
                    </p:cTn>
                  </p:par>
                  <p:par>
                    <p:cTn id="49" fill="hold">
                      <p:stCondLst>
                        <p:cond delay="indefinite"/>
                      </p:stCondLst>
                      <p:childTnLst>
                        <p:par>
                          <p:cTn id="50" fill="hold">
                            <p:stCondLst>
                              <p:cond delay="0"/>
                            </p:stCondLst>
                            <p:childTnLst>
                              <p:par>
                                <p:cTn id="51" presetID="10" presetClass="entr" presetSubtype="0" fill="hold" nodeType="clickEffect">
                                  <p:stCondLst>
                                    <p:cond delay="0"/>
                                  </p:stCondLst>
                                  <p:childTnLst>
                                    <p:set>
                                      <p:cBhvr>
                                        <p:cTn id="52" dur="1" fill="hold">
                                          <p:stCondLst>
                                            <p:cond delay="0"/>
                                          </p:stCondLst>
                                        </p:cTn>
                                        <p:tgtEl>
                                          <p:spTgt spid="7">
                                            <p:txEl>
                                              <p:pRg st="8" end="8"/>
                                            </p:txEl>
                                          </p:spTgt>
                                        </p:tgtEl>
                                        <p:attrNameLst>
                                          <p:attrName>style.visibility</p:attrName>
                                        </p:attrNameLst>
                                      </p:cBhvr>
                                      <p:to>
                                        <p:strVal val="visible"/>
                                      </p:to>
                                    </p:set>
                                    <p:animEffect transition="in" filter="fade">
                                      <p:cBhvr>
                                        <p:cTn id="53" dur="500"/>
                                        <p:tgtEl>
                                          <p:spTgt spid="7">
                                            <p:txEl>
                                              <p:pRg st="8" end="8"/>
                                            </p:txEl>
                                          </p:spTgt>
                                        </p:tgtEl>
                                      </p:cBhvr>
                                    </p:animEffect>
                                  </p:childTnLst>
                                </p:cTn>
                              </p:par>
                            </p:childTnLst>
                          </p:cTn>
                        </p:par>
                      </p:childTnLst>
                    </p:cTn>
                  </p:par>
                  <p:par>
                    <p:cTn id="54" fill="hold">
                      <p:stCondLst>
                        <p:cond delay="indefinite"/>
                      </p:stCondLst>
                      <p:childTnLst>
                        <p:par>
                          <p:cTn id="55" fill="hold">
                            <p:stCondLst>
                              <p:cond delay="0"/>
                            </p:stCondLst>
                            <p:childTnLst>
                              <p:par>
                                <p:cTn id="56" presetID="10" presetClass="entr" presetSubtype="0" fill="hold" nodeType="clickEffect">
                                  <p:stCondLst>
                                    <p:cond delay="0"/>
                                  </p:stCondLst>
                                  <p:childTnLst>
                                    <p:set>
                                      <p:cBhvr>
                                        <p:cTn id="57" dur="1" fill="hold">
                                          <p:stCondLst>
                                            <p:cond delay="0"/>
                                          </p:stCondLst>
                                        </p:cTn>
                                        <p:tgtEl>
                                          <p:spTgt spid="7">
                                            <p:txEl>
                                              <p:pRg st="10" end="10"/>
                                            </p:txEl>
                                          </p:spTgt>
                                        </p:tgtEl>
                                        <p:attrNameLst>
                                          <p:attrName>style.visibility</p:attrName>
                                        </p:attrNameLst>
                                      </p:cBhvr>
                                      <p:to>
                                        <p:strVal val="visible"/>
                                      </p:to>
                                    </p:set>
                                    <p:animEffect transition="in" filter="fade">
                                      <p:cBhvr>
                                        <p:cTn id="58" dur="500"/>
                                        <p:tgtEl>
                                          <p:spTgt spid="7">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11"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2170" y="1495118"/>
            <a:ext cx="10515600" cy="4978253"/>
          </a:xfrm>
        </p:spPr>
        <p:txBody>
          <a:bodyPr>
            <a:normAutofit fontScale="92500" lnSpcReduction="10000"/>
          </a:bodyPr>
          <a:lstStyle/>
          <a:p>
            <a:r>
              <a:rPr lang="en-US" dirty="0" smtClean="0"/>
              <a:t>Joint maternal employment and non-parental child care considerations</a:t>
            </a:r>
          </a:p>
          <a:p>
            <a:pPr marL="0" indent="0">
              <a:buNone/>
            </a:pPr>
            <a:endParaRPr lang="en-US" dirty="0" smtClean="0"/>
          </a:p>
          <a:p>
            <a:r>
              <a:rPr lang="en-US" dirty="0" smtClean="0"/>
              <a:t>Omitted variable bias</a:t>
            </a:r>
          </a:p>
          <a:p>
            <a:pPr lvl="1">
              <a:buFont typeface="Times New Roman" panose="02020603050405020304" pitchFamily="18" charset="0"/>
              <a:buChar char="−"/>
            </a:pPr>
            <a:r>
              <a:rPr lang="en-US" dirty="0" smtClean="0"/>
              <a:t>Home quality</a:t>
            </a:r>
          </a:p>
          <a:p>
            <a:pPr lvl="1">
              <a:buFont typeface="Times New Roman" panose="02020603050405020304" pitchFamily="18" charset="0"/>
              <a:buChar char="−"/>
            </a:pPr>
            <a:r>
              <a:rPr lang="en-US" dirty="0" smtClean="0"/>
              <a:t>Child care quality</a:t>
            </a:r>
          </a:p>
          <a:p>
            <a:pPr marL="457200" lvl="1" indent="0">
              <a:buNone/>
            </a:pPr>
            <a:endParaRPr lang="en-US" dirty="0" smtClean="0"/>
          </a:p>
          <a:p>
            <a:r>
              <a:rPr lang="en-US" dirty="0" smtClean="0"/>
              <a:t>Unobserved heterogeneity bias</a:t>
            </a:r>
          </a:p>
          <a:p>
            <a:pPr lvl="1">
              <a:buFont typeface="Times New Roman" panose="02020603050405020304" pitchFamily="18" charset="0"/>
              <a:buChar char="−"/>
            </a:pPr>
            <a:r>
              <a:rPr lang="en-US" dirty="0" err="1" smtClean="0"/>
              <a:t>Endogeneity</a:t>
            </a:r>
            <a:r>
              <a:rPr lang="en-US" dirty="0" smtClean="0"/>
              <a:t> of maternal employment, child care and quality variables</a:t>
            </a:r>
          </a:p>
          <a:p>
            <a:pPr marL="457200" lvl="1" indent="0">
              <a:buNone/>
            </a:pPr>
            <a:endParaRPr lang="en-US" dirty="0" smtClean="0"/>
          </a:p>
          <a:p>
            <a:pPr marL="457200" lvl="1" indent="0">
              <a:buNone/>
            </a:pPr>
            <a:endParaRPr lang="en-US" dirty="0" smtClean="0"/>
          </a:p>
          <a:p>
            <a:pPr marL="457200" lvl="1" indent="0">
              <a:buNone/>
            </a:pPr>
            <a:endParaRPr lang="en-US" dirty="0"/>
          </a:p>
          <a:p>
            <a:pPr>
              <a:buFont typeface="Wingdings" panose="05000000000000000000" pitchFamily="2" charset="2"/>
              <a:buChar char="Ø"/>
            </a:pPr>
            <a:r>
              <a:rPr lang="en-US" sz="2000" dirty="0"/>
              <a:t>Duncan and NICHD (2003), </a:t>
            </a:r>
            <a:r>
              <a:rPr lang="en-US" sz="2000" dirty="0" smtClean="0"/>
              <a:t>Gordon </a:t>
            </a:r>
            <a:r>
              <a:rPr lang="en-US" sz="2000" dirty="0"/>
              <a:t>et al. (2007</a:t>
            </a:r>
            <a:r>
              <a:rPr lang="en-US" sz="2000" i="1" dirty="0" smtClean="0"/>
              <a:t>),</a:t>
            </a:r>
            <a:r>
              <a:rPr lang="en-US" sz="2000" dirty="0"/>
              <a:t> Hubbard (2009</a:t>
            </a:r>
            <a:r>
              <a:rPr lang="en-US" sz="2000" dirty="0" smtClean="0"/>
              <a:t>),</a:t>
            </a:r>
            <a:r>
              <a:rPr lang="en-US" sz="2000" dirty="0"/>
              <a:t> Ding et al. (2009),</a:t>
            </a:r>
            <a:r>
              <a:rPr lang="en-US" sz="2000" dirty="0" smtClean="0"/>
              <a:t> Bernal </a:t>
            </a:r>
            <a:r>
              <a:rPr lang="en-US" sz="2000" dirty="0"/>
              <a:t>and Keane (2010, 2011), </a:t>
            </a:r>
            <a:r>
              <a:rPr lang="en-US" sz="2000" dirty="0" err="1"/>
              <a:t>Griffen</a:t>
            </a:r>
            <a:r>
              <a:rPr lang="en-US" sz="2000" dirty="0"/>
              <a:t> (</a:t>
            </a:r>
            <a:r>
              <a:rPr lang="en-US" sz="2000" dirty="0" smtClean="0"/>
              <a:t>2011)</a:t>
            </a:r>
            <a:r>
              <a:rPr lang="en-US" sz="2000" b="1" dirty="0" smtClean="0"/>
              <a:t>, </a:t>
            </a:r>
            <a:r>
              <a:rPr lang="en-US" sz="2000" dirty="0"/>
              <a:t>Fletcher and Lehrer (2011), </a:t>
            </a:r>
            <a:r>
              <a:rPr lang="en-US" sz="2000" dirty="0" err="1" smtClean="0"/>
              <a:t>Kottelenberg</a:t>
            </a:r>
            <a:r>
              <a:rPr lang="en-US" sz="2000" dirty="0" smtClean="0"/>
              <a:t> </a:t>
            </a:r>
            <a:r>
              <a:rPr lang="en-US" sz="2000" dirty="0"/>
              <a:t>and Lehrer (2013</a:t>
            </a:r>
            <a:r>
              <a:rPr lang="en-US" sz="2000" dirty="0" smtClean="0"/>
              <a:t>), </a:t>
            </a:r>
            <a:r>
              <a:rPr lang="en-US" sz="2000" dirty="0" err="1" smtClean="0"/>
              <a:t>Herbst</a:t>
            </a:r>
            <a:r>
              <a:rPr lang="en-US" sz="2000" dirty="0" smtClean="0"/>
              <a:t> </a:t>
            </a:r>
            <a:r>
              <a:rPr lang="en-US" sz="2000" dirty="0"/>
              <a:t>(2013</a:t>
            </a:r>
            <a:r>
              <a:rPr lang="en-US" sz="2000" dirty="0" smtClean="0"/>
              <a:t>)</a:t>
            </a:r>
            <a:endParaRPr lang="en-US" dirty="0"/>
          </a:p>
          <a:p>
            <a:endParaRPr lang="en-US" dirty="0"/>
          </a:p>
          <a:p>
            <a:endParaRPr lang="en-US" dirty="0"/>
          </a:p>
          <a:p>
            <a:endParaRPr lang="en-US" dirty="0"/>
          </a:p>
        </p:txBody>
      </p:sp>
      <p:sp>
        <p:nvSpPr>
          <p:cNvPr id="5" name="Title 1"/>
          <p:cNvSpPr>
            <a:spLocks noGrp="1"/>
          </p:cNvSpPr>
          <p:nvPr>
            <p:ph type="title"/>
          </p:nvPr>
        </p:nvSpPr>
        <p:spPr>
          <a:xfrm>
            <a:off x="609600" y="531380"/>
            <a:ext cx="10515600" cy="653184"/>
          </a:xfrm>
        </p:spPr>
        <p:txBody>
          <a:bodyPr>
            <a:normAutofit/>
          </a:bodyPr>
          <a:lstStyle/>
          <a:p>
            <a:r>
              <a:rPr lang="en-US" sz="3200" b="1" dirty="0" smtClean="0"/>
              <a:t>Previous Work and Potential </a:t>
            </a:r>
            <a:r>
              <a:rPr lang="en-US" sz="3200" b="1" dirty="0"/>
              <a:t>P</a:t>
            </a:r>
            <a:r>
              <a:rPr lang="en-US" sz="3200" b="1" dirty="0" smtClean="0"/>
              <a:t>roblems</a:t>
            </a:r>
            <a:endParaRPr lang="en-US" sz="3200" b="1" dirty="0"/>
          </a:p>
        </p:txBody>
      </p:sp>
    </p:spTree>
    <p:extLst>
      <p:ext uri="{BB962C8B-B14F-4D97-AF65-F5344CB8AC3E}">
        <p14:creationId xmlns:p14="http://schemas.microsoft.com/office/powerpoint/2010/main" val="14361262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
                                            <p:txEl>
                                              <p:pRg st="11" end="11"/>
                                            </p:txEl>
                                          </p:spTgt>
                                        </p:tgtEl>
                                        <p:attrNameLst>
                                          <p:attrName>style.visibility</p:attrName>
                                        </p:attrNameLst>
                                      </p:cBhvr>
                                      <p:to>
                                        <p:strVal val="visible"/>
                                      </p:to>
                                    </p:set>
                                    <p:animEffect transition="in" filter="fade">
                                      <p:cBhvr>
                                        <p:cTn id="7" dur="500"/>
                                        <p:tgtEl>
                                          <p:spTgt spid="3">
                                            <p:txEl>
                                              <p:pRg st="11" end="1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par>
                                <p:cTn id="18" presetID="10" presetClass="entr" presetSubtype="0" fill="hold" grpId="0" nodeType="with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fade">
                                      <p:cBhvr>
                                        <p:cTn id="20" dur="500"/>
                                        <p:tgtEl>
                                          <p:spTgt spid="3">
                                            <p:txEl>
                                              <p:pRg st="3" end="3"/>
                                            </p:txEl>
                                          </p:spTgt>
                                        </p:tgtEl>
                                      </p:cBhvr>
                                    </p:animEffect>
                                  </p:childTnLst>
                                </p:cTn>
                              </p:par>
                              <p:par>
                                <p:cTn id="21" presetID="10" presetClass="entr" presetSubtype="0" fill="hold" grpId="0"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fade">
                                      <p:cBhvr>
                                        <p:cTn id="23" dur="500"/>
                                        <p:tgtEl>
                                          <p:spTgt spid="3">
                                            <p:txEl>
                                              <p:pRg st="4" end="4"/>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grpId="0" nodeType="clickEffect">
                                  <p:stCondLst>
                                    <p:cond delay="0"/>
                                  </p:stCondLst>
                                  <p:childTnLst>
                                    <p:set>
                                      <p:cBhvr>
                                        <p:cTn id="27" dur="1" fill="hold">
                                          <p:stCondLst>
                                            <p:cond delay="0"/>
                                          </p:stCondLst>
                                        </p:cTn>
                                        <p:tgtEl>
                                          <p:spTgt spid="3">
                                            <p:txEl>
                                              <p:pRg st="6" end="6"/>
                                            </p:txEl>
                                          </p:spTgt>
                                        </p:tgtEl>
                                        <p:attrNameLst>
                                          <p:attrName>style.visibility</p:attrName>
                                        </p:attrNameLst>
                                      </p:cBhvr>
                                      <p:to>
                                        <p:strVal val="visible"/>
                                      </p:to>
                                    </p:set>
                                    <p:animEffect transition="in" filter="fade">
                                      <p:cBhvr>
                                        <p:cTn id="28" dur="500"/>
                                        <p:tgtEl>
                                          <p:spTgt spid="3">
                                            <p:txEl>
                                              <p:pRg st="6" end="6"/>
                                            </p:txEl>
                                          </p:spTgt>
                                        </p:tgtEl>
                                      </p:cBhvr>
                                    </p:animEffect>
                                  </p:childTnLst>
                                </p:cTn>
                              </p:par>
                              <p:par>
                                <p:cTn id="29" presetID="10" presetClass="entr" presetSubtype="0" fill="hold" grpId="0" nodeType="with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animEffect transition="in" filter="fade">
                                      <p:cBhvr>
                                        <p:cTn id="31"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2170" y="1271530"/>
            <a:ext cx="10515600" cy="5410200"/>
          </a:xfrm>
        </p:spPr>
        <p:txBody>
          <a:bodyPr>
            <a:noAutofit/>
          </a:bodyPr>
          <a:lstStyle/>
          <a:p>
            <a:pPr marL="0" indent="0">
              <a:buNone/>
            </a:pPr>
            <a:r>
              <a:rPr lang="en-US" sz="2200" b="1" dirty="0" smtClean="0"/>
              <a:t>  </a:t>
            </a:r>
            <a:endParaRPr lang="en-US" sz="2200" dirty="0" smtClean="0"/>
          </a:p>
          <a:p>
            <a:pPr algn="just"/>
            <a:r>
              <a:rPr lang="en-US" sz="2400" dirty="0" smtClean="0"/>
              <a:t>Analyze impact of both maternal employment and child care choices</a:t>
            </a:r>
          </a:p>
          <a:p>
            <a:pPr marL="0" indent="0" algn="just">
              <a:buNone/>
            </a:pPr>
            <a:endParaRPr lang="en-US" sz="2400" dirty="0" smtClean="0"/>
          </a:p>
          <a:p>
            <a:pPr algn="just"/>
            <a:r>
              <a:rPr lang="en-US" sz="2400" dirty="0" smtClean="0"/>
              <a:t>Include home quality and child care quality measures</a:t>
            </a:r>
          </a:p>
          <a:p>
            <a:pPr marL="0" indent="0" algn="just">
              <a:buNone/>
            </a:pPr>
            <a:endParaRPr lang="en-US" sz="2400" dirty="0"/>
          </a:p>
          <a:p>
            <a:r>
              <a:rPr lang="en-US" sz="2400" dirty="0" smtClean="0"/>
              <a:t>Control for </a:t>
            </a:r>
            <a:r>
              <a:rPr lang="en-US" sz="2400" dirty="0" err="1" smtClean="0"/>
              <a:t>endogeneity</a:t>
            </a:r>
            <a:r>
              <a:rPr lang="en-US" sz="2400" dirty="0" smtClean="0"/>
              <a:t> of maternal employment and quality variables using a </a:t>
            </a:r>
            <a:r>
              <a:rPr lang="en-US" sz="2400" dirty="0"/>
              <a:t>two-step system GMM </a:t>
            </a:r>
            <a:r>
              <a:rPr lang="en-US" sz="2400" dirty="0" smtClean="0"/>
              <a:t>within </a:t>
            </a:r>
            <a:r>
              <a:rPr lang="en-US" sz="2400" dirty="0"/>
              <a:t>a dynamic </a:t>
            </a:r>
            <a:r>
              <a:rPr lang="en-US" sz="2400" dirty="0" smtClean="0"/>
              <a:t>framework</a:t>
            </a:r>
          </a:p>
          <a:p>
            <a:pPr marL="0" indent="0">
              <a:buNone/>
            </a:pPr>
            <a:endParaRPr lang="en-US" sz="2400" dirty="0" smtClean="0"/>
          </a:p>
          <a:p>
            <a:r>
              <a:rPr lang="en-US" sz="2400" dirty="0" smtClean="0"/>
              <a:t>Examine the relationship between health conditions, cognitive skills and non-cognitive skills while controlling </a:t>
            </a:r>
            <a:r>
              <a:rPr lang="en-US" sz="2400" dirty="0"/>
              <a:t>for </a:t>
            </a:r>
            <a:r>
              <a:rPr lang="en-US" sz="2400" dirty="0" smtClean="0"/>
              <a:t>their </a:t>
            </a:r>
            <a:r>
              <a:rPr lang="en-US" sz="2400" dirty="0" err="1" smtClean="0"/>
              <a:t>endogeneity</a:t>
            </a:r>
            <a:endParaRPr lang="en-US" sz="2400" dirty="0" smtClean="0"/>
          </a:p>
        </p:txBody>
      </p:sp>
      <p:sp>
        <p:nvSpPr>
          <p:cNvPr id="4" name="Title 1"/>
          <p:cNvSpPr>
            <a:spLocks noGrp="1"/>
          </p:cNvSpPr>
          <p:nvPr>
            <p:ph type="title"/>
          </p:nvPr>
        </p:nvSpPr>
        <p:spPr>
          <a:xfrm>
            <a:off x="609600" y="531380"/>
            <a:ext cx="10515600" cy="653184"/>
          </a:xfrm>
        </p:spPr>
        <p:txBody>
          <a:bodyPr>
            <a:normAutofit/>
          </a:bodyPr>
          <a:lstStyle/>
          <a:p>
            <a:r>
              <a:rPr lang="en-US" sz="3200" b="1" dirty="0" smtClean="0"/>
              <a:t>My Contributions</a:t>
            </a:r>
            <a:endParaRPr lang="en-US" sz="3200" b="1" dirty="0"/>
          </a:p>
        </p:txBody>
      </p:sp>
    </p:spTree>
    <p:extLst>
      <p:ext uri="{BB962C8B-B14F-4D97-AF65-F5344CB8AC3E}">
        <p14:creationId xmlns:p14="http://schemas.microsoft.com/office/powerpoint/2010/main" val="16665281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fade">
                                      <p:cBhvr>
                                        <p:cTn id="22" dur="500"/>
                                        <p:tgtEl>
                                          <p:spTgt spid="3">
                                            <p:txEl>
                                              <p:pRg st="5" end="5"/>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animEffect transition="in" filter="fade">
                                      <p:cBhvr>
                                        <p:cTn id="27"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96515" y="1262623"/>
            <a:ext cx="10809950" cy="5448108"/>
          </a:xfrm>
        </p:spPr>
        <p:txBody>
          <a:bodyPr>
            <a:noAutofit/>
          </a:bodyPr>
          <a:lstStyle/>
          <a:p>
            <a:r>
              <a:rPr lang="en-US" sz="2400" dirty="0" smtClean="0"/>
              <a:t>Policy Outcomes</a:t>
            </a:r>
          </a:p>
          <a:p>
            <a:pPr marL="457200" lvl="1" indent="0">
              <a:buNone/>
            </a:pPr>
            <a:r>
              <a:rPr lang="en-US" sz="2000" dirty="0" smtClean="0"/>
              <a:t>- High </a:t>
            </a:r>
            <a:r>
              <a:rPr lang="en-US" sz="2000" dirty="0"/>
              <a:t>quality in-home </a:t>
            </a:r>
            <a:r>
              <a:rPr lang="en-US" sz="2000" dirty="0" smtClean="0"/>
              <a:t>non-parental child </a:t>
            </a:r>
            <a:r>
              <a:rPr lang="en-US" sz="2000" dirty="0"/>
              <a:t>care reduces a child’s risk of being overweight</a:t>
            </a:r>
            <a:r>
              <a:rPr lang="en-US" sz="2000" dirty="0" smtClean="0"/>
              <a:t>.</a:t>
            </a:r>
          </a:p>
          <a:p>
            <a:pPr marL="457200" lvl="1" indent="0">
              <a:buNone/>
            </a:pPr>
            <a:r>
              <a:rPr lang="en-US" sz="2000" dirty="0" smtClean="0"/>
              <a:t>- High </a:t>
            </a:r>
            <a:r>
              <a:rPr lang="en-US" sz="2000" dirty="0"/>
              <a:t>quality </a:t>
            </a:r>
            <a:r>
              <a:rPr lang="en-US" sz="2000" dirty="0" smtClean="0"/>
              <a:t>out-of-home non-parental child </a:t>
            </a:r>
            <a:r>
              <a:rPr lang="en-US" sz="2000" dirty="0"/>
              <a:t>care reduces </a:t>
            </a:r>
            <a:r>
              <a:rPr lang="en-US" sz="2000" dirty="0" smtClean="0"/>
              <a:t>bad behavior and improves cognitive achievement.</a:t>
            </a:r>
            <a:endParaRPr lang="en-US" sz="2000" dirty="0"/>
          </a:p>
          <a:p>
            <a:pPr marL="457200" lvl="1" indent="0">
              <a:buNone/>
            </a:pPr>
            <a:r>
              <a:rPr lang="en-US" sz="2000" dirty="0" smtClean="0"/>
              <a:t>- Increase in maternal hours of work increases the obesity risk.</a:t>
            </a:r>
            <a:endParaRPr lang="en-US" sz="2000" dirty="0"/>
          </a:p>
          <a:p>
            <a:pPr marL="457200" lvl="1" indent="0">
              <a:buNone/>
            </a:pPr>
            <a:r>
              <a:rPr lang="en-US" sz="2000" dirty="0" smtClean="0"/>
              <a:t>- Obesity reduces </a:t>
            </a:r>
            <a:r>
              <a:rPr lang="en-US" sz="2000" dirty="0"/>
              <a:t>the cognitive achievement of a child in early childhood</a:t>
            </a:r>
            <a:r>
              <a:rPr lang="en-US" sz="2000" dirty="0" smtClean="0"/>
              <a:t>.</a:t>
            </a:r>
          </a:p>
          <a:p>
            <a:pPr marL="274320" lvl="1" indent="0">
              <a:spcBef>
                <a:spcPts val="400"/>
              </a:spcBef>
              <a:buNone/>
            </a:pPr>
            <a:endParaRPr lang="en-US" sz="2000" dirty="0" smtClean="0"/>
          </a:p>
          <a:p>
            <a:r>
              <a:rPr lang="en-US" sz="2400" dirty="0" smtClean="0"/>
              <a:t>Role of Observed Quality</a:t>
            </a:r>
          </a:p>
          <a:p>
            <a:pPr marL="457200" lvl="1" indent="0">
              <a:buNone/>
            </a:pPr>
            <a:r>
              <a:rPr lang="en-US" sz="2000" dirty="0" smtClean="0"/>
              <a:t> - Quality is a significant input.</a:t>
            </a:r>
          </a:p>
          <a:p>
            <a:pPr marL="457200" lvl="1" indent="0">
              <a:buNone/>
            </a:pPr>
            <a:r>
              <a:rPr lang="en-US" sz="2000" dirty="0"/>
              <a:t> </a:t>
            </a:r>
            <a:r>
              <a:rPr lang="en-US" sz="2000" dirty="0" smtClean="0"/>
              <a:t>- Omission of quality alters the significance/magnitudes of hours of work and child care variables.</a:t>
            </a:r>
          </a:p>
          <a:p>
            <a:pPr marL="274320" lvl="1" indent="0">
              <a:lnSpc>
                <a:spcPct val="100000"/>
              </a:lnSpc>
              <a:spcBef>
                <a:spcPts val="400"/>
              </a:spcBef>
              <a:buNone/>
            </a:pPr>
            <a:endParaRPr lang="en-US" sz="2400" dirty="0" smtClean="0"/>
          </a:p>
          <a:p>
            <a:r>
              <a:rPr lang="en-US" sz="2400" dirty="0" smtClean="0"/>
              <a:t>Role of Unobserved Heterogeneity</a:t>
            </a:r>
          </a:p>
          <a:p>
            <a:pPr marL="274320" lvl="1" indent="0">
              <a:buNone/>
            </a:pPr>
            <a:r>
              <a:rPr lang="en-US" sz="2000" dirty="0" smtClean="0"/>
              <a:t>     - Coefficient estimates change after controlling for the unobserved heterogeneity.</a:t>
            </a:r>
          </a:p>
          <a:p>
            <a:pPr marL="274320" lvl="1" indent="0">
              <a:buNone/>
            </a:pPr>
            <a:r>
              <a:rPr lang="en-US" sz="2000" dirty="0"/>
              <a:t> </a:t>
            </a:r>
            <a:r>
              <a:rPr lang="en-US" sz="2000" dirty="0" smtClean="0"/>
              <a:t>    - Child care quality variables have expected signs.</a:t>
            </a:r>
            <a:endParaRPr lang="en-US" sz="2000" dirty="0"/>
          </a:p>
          <a:p>
            <a:pPr marL="0" indent="0">
              <a:buNone/>
            </a:pPr>
            <a:endParaRPr lang="en-US" sz="2400" dirty="0"/>
          </a:p>
          <a:p>
            <a:endParaRPr lang="en-US" sz="2000" dirty="0"/>
          </a:p>
          <a:p>
            <a:pPr marL="0" indent="0">
              <a:buNone/>
            </a:pPr>
            <a:endParaRPr lang="en-US" sz="2400" dirty="0"/>
          </a:p>
        </p:txBody>
      </p:sp>
      <p:sp>
        <p:nvSpPr>
          <p:cNvPr id="5" name="Title 1"/>
          <p:cNvSpPr>
            <a:spLocks noGrp="1"/>
          </p:cNvSpPr>
          <p:nvPr>
            <p:ph type="title"/>
          </p:nvPr>
        </p:nvSpPr>
        <p:spPr>
          <a:xfrm>
            <a:off x="609600" y="531380"/>
            <a:ext cx="10515600" cy="653184"/>
          </a:xfrm>
        </p:spPr>
        <p:txBody>
          <a:bodyPr>
            <a:normAutofit/>
          </a:bodyPr>
          <a:lstStyle/>
          <a:p>
            <a:r>
              <a:rPr lang="en-US" sz="3200" b="1" dirty="0" smtClean="0"/>
              <a:t>Key Findings</a:t>
            </a:r>
            <a:endParaRPr lang="en-US" sz="3200" b="1" dirty="0"/>
          </a:p>
        </p:txBody>
      </p:sp>
    </p:spTree>
    <p:extLst>
      <p:ext uri="{BB962C8B-B14F-4D97-AF65-F5344CB8AC3E}">
        <p14:creationId xmlns:p14="http://schemas.microsoft.com/office/powerpoint/2010/main" val="31560073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animEffect transition="in" filter="fade">
                                      <p:cBhvr>
                                        <p:cTn id="32" dur="500"/>
                                        <p:tgtEl>
                                          <p:spTgt spid="3">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7" end="7"/>
                                            </p:txEl>
                                          </p:spTgt>
                                        </p:tgtEl>
                                        <p:attrNameLst>
                                          <p:attrName>style.visibility</p:attrName>
                                        </p:attrNameLst>
                                      </p:cBhvr>
                                      <p:to>
                                        <p:strVal val="visible"/>
                                      </p:to>
                                    </p:set>
                                    <p:animEffect transition="in" filter="fade">
                                      <p:cBhvr>
                                        <p:cTn id="37" dur="500"/>
                                        <p:tgtEl>
                                          <p:spTgt spid="3">
                                            <p:txEl>
                                              <p:pRg st="7" end="7"/>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3">
                                            <p:txEl>
                                              <p:pRg st="8" end="8"/>
                                            </p:txEl>
                                          </p:spTgt>
                                        </p:tgtEl>
                                        <p:attrNameLst>
                                          <p:attrName>style.visibility</p:attrName>
                                        </p:attrNameLst>
                                      </p:cBhvr>
                                      <p:to>
                                        <p:strVal val="visible"/>
                                      </p:to>
                                    </p:set>
                                    <p:animEffect transition="in" filter="fade">
                                      <p:cBhvr>
                                        <p:cTn id="42" dur="500"/>
                                        <p:tgtEl>
                                          <p:spTgt spid="3">
                                            <p:txEl>
                                              <p:pRg st="8" end="8"/>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3">
                                            <p:txEl>
                                              <p:pRg st="10" end="10"/>
                                            </p:txEl>
                                          </p:spTgt>
                                        </p:tgtEl>
                                        <p:attrNameLst>
                                          <p:attrName>style.visibility</p:attrName>
                                        </p:attrNameLst>
                                      </p:cBhvr>
                                      <p:to>
                                        <p:strVal val="visible"/>
                                      </p:to>
                                    </p:set>
                                    <p:animEffect transition="in" filter="fade">
                                      <p:cBhvr>
                                        <p:cTn id="47" dur="500"/>
                                        <p:tgtEl>
                                          <p:spTgt spid="3">
                                            <p:txEl>
                                              <p:pRg st="10" end="10"/>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3">
                                            <p:txEl>
                                              <p:pRg st="11" end="11"/>
                                            </p:txEl>
                                          </p:spTgt>
                                        </p:tgtEl>
                                        <p:attrNameLst>
                                          <p:attrName>style.visibility</p:attrName>
                                        </p:attrNameLst>
                                      </p:cBhvr>
                                      <p:to>
                                        <p:strVal val="visible"/>
                                      </p:to>
                                    </p:set>
                                    <p:animEffect transition="in" filter="fade">
                                      <p:cBhvr>
                                        <p:cTn id="52" dur="500"/>
                                        <p:tgtEl>
                                          <p:spTgt spid="3">
                                            <p:txEl>
                                              <p:pRg st="11" end="11"/>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grpId="0" nodeType="clickEffect">
                                  <p:stCondLst>
                                    <p:cond delay="0"/>
                                  </p:stCondLst>
                                  <p:childTnLst>
                                    <p:set>
                                      <p:cBhvr>
                                        <p:cTn id="56" dur="1" fill="hold">
                                          <p:stCondLst>
                                            <p:cond delay="0"/>
                                          </p:stCondLst>
                                        </p:cTn>
                                        <p:tgtEl>
                                          <p:spTgt spid="3">
                                            <p:txEl>
                                              <p:pRg st="12" end="12"/>
                                            </p:txEl>
                                          </p:spTgt>
                                        </p:tgtEl>
                                        <p:attrNameLst>
                                          <p:attrName>style.visibility</p:attrName>
                                        </p:attrNameLst>
                                      </p:cBhvr>
                                      <p:to>
                                        <p:strVal val="visible"/>
                                      </p:to>
                                    </p:set>
                                    <p:animEffect transition="in" filter="fade">
                                      <p:cBhvr>
                                        <p:cTn id="57" dur="500"/>
                                        <p:tgtEl>
                                          <p:spTgt spid="3">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graphicFrame>
            <p:nvGraphicFramePr>
              <p:cNvPr id="18" name="Diagram 17"/>
              <p:cNvGraphicFramePr/>
              <p:nvPr>
                <p:extLst>
                  <p:ext uri="{D42A27DB-BD31-4B8C-83A1-F6EECF244321}">
                    <p14:modId xmlns:p14="http://schemas.microsoft.com/office/powerpoint/2010/main" val="2685139703"/>
                  </p:ext>
                </p:extLst>
              </p:nvPr>
            </p:nvGraphicFramePr>
            <p:xfrm>
              <a:off x="398335" y="1083629"/>
              <a:ext cx="11198933" cy="565717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mc:Choice>
        <mc:Fallback xmlns="">
          <p:graphicFrame>
            <p:nvGraphicFramePr>
              <p:cNvPr id="18" name="Diagram 17"/>
              <p:cNvGraphicFramePr/>
              <p:nvPr>
                <p:extLst>
                  <p:ext uri="{D42A27DB-BD31-4B8C-83A1-F6EECF244321}">
                    <p14:modId xmlns:p14="http://schemas.microsoft.com/office/powerpoint/2010/main" val="2685139703"/>
                  </p:ext>
                </p:extLst>
              </p:nvPr>
            </p:nvGraphicFramePr>
            <p:xfrm>
              <a:off x="398335" y="1083629"/>
              <a:ext cx="11198933" cy="5657174"/>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mc:Fallback>
      </mc:AlternateContent>
      <mc:AlternateContent xmlns:mc="http://schemas.openxmlformats.org/markup-compatibility/2006" xmlns:a14="http://schemas.microsoft.com/office/drawing/2010/main">
        <mc:Choice Requires="a14">
          <p:sp>
            <p:nvSpPr>
              <p:cNvPr id="19" name="Content Placeholder 2"/>
              <p:cNvSpPr>
                <a:spLocks noGrp="1"/>
              </p:cNvSpPr>
              <p:nvPr>
                <p:ph idx="1"/>
              </p:nvPr>
            </p:nvSpPr>
            <p:spPr>
              <a:xfrm>
                <a:off x="2571011" y="3266513"/>
                <a:ext cx="813378" cy="917575"/>
              </a:xfrm>
            </p:spPr>
            <p:txBody>
              <a:bodyPr>
                <a:noAutofit/>
              </a:bodyPr>
              <a:lstStyle/>
              <a:p>
                <a:pPr marL="0" indent="0" algn="ctr">
                  <a:buNone/>
                </a:pPr>
                <a:r>
                  <a:rPr lang="en-US" sz="1400" dirty="0" smtClean="0"/>
                  <a:t>Mother observes</a:t>
                </a:r>
              </a:p>
              <a:p>
                <a:pPr marL="0" indent="0" algn="ctr">
                  <a:buNone/>
                </a:pPr>
                <a:r>
                  <a:rPr lang="en-US" sz="1400" dirty="0" smtClean="0"/>
                  <a:t> Wage offer (</a:t>
                </a:r>
                <a14:m>
                  <m:oMath xmlns:m="http://schemas.openxmlformats.org/officeDocument/2006/math">
                    <m:sSub>
                      <m:sSubPr>
                        <m:ctrlPr>
                          <a:rPr lang="en-US" sz="1400" i="1">
                            <a:latin typeface="Cambria Math" panose="02040503050406030204" pitchFamily="18" charset="0"/>
                          </a:rPr>
                        </m:ctrlPr>
                      </m:sSubPr>
                      <m:e>
                        <m:r>
                          <m:rPr>
                            <m:sty m:val="p"/>
                          </m:rPr>
                          <a:rPr lang="en-US" sz="1400">
                            <a:latin typeface="Cambria Math"/>
                          </a:rPr>
                          <m:t>ω</m:t>
                        </m:r>
                      </m:e>
                      <m:sub>
                        <m:r>
                          <m:rPr>
                            <m:sty m:val="p"/>
                          </m:rPr>
                          <a:rPr lang="en-US" sz="1400">
                            <a:latin typeface="Cambria Math"/>
                          </a:rPr>
                          <m:t>it</m:t>
                        </m:r>
                      </m:sub>
                    </m:sSub>
                  </m:oMath>
                </a14:m>
                <a:r>
                  <a:rPr lang="en-US" sz="1400" dirty="0" smtClean="0"/>
                  <a:t>)</a:t>
                </a:r>
                <a:endParaRPr lang="en-US" sz="1400" dirty="0"/>
              </a:p>
            </p:txBody>
          </p:sp>
        </mc:Choice>
        <mc:Fallback xmlns="">
          <p:sp>
            <p:nvSpPr>
              <p:cNvPr id="19" name="Content Placeholder 2"/>
              <p:cNvSpPr>
                <a:spLocks noGrp="1" noRot="1" noChangeAspect="1" noMove="1" noResize="1" noEditPoints="1" noAdjustHandles="1" noChangeArrowheads="1" noChangeShapeType="1" noTextEdit="1"/>
              </p:cNvSpPr>
              <p:nvPr>
                <p:ph idx="1"/>
              </p:nvPr>
            </p:nvSpPr>
            <p:spPr>
              <a:xfrm>
                <a:off x="2571011" y="3266513"/>
                <a:ext cx="813378" cy="917575"/>
              </a:xfrm>
              <a:blipFill rotWithShape="0">
                <a:blip r:embed="rId11"/>
                <a:stretch>
                  <a:fillRect l="-752" t="-3333" r="-1504" b="-35333"/>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20" name="Content Placeholder 2"/>
              <p:cNvSpPr txBox="1">
                <a:spLocks/>
              </p:cNvSpPr>
              <p:nvPr/>
            </p:nvSpPr>
            <p:spPr>
              <a:xfrm>
                <a:off x="5615258" y="3368945"/>
                <a:ext cx="904507" cy="950235"/>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US" sz="1400" dirty="0" smtClean="0"/>
                  <a:t>Child receives </a:t>
                </a:r>
              </a:p>
              <a:p>
                <a:pPr marL="0" indent="0" algn="ctr">
                  <a:buNone/>
                </a:pPr>
                <a:r>
                  <a:rPr lang="en-US" sz="1400" dirty="0" smtClean="0"/>
                  <a:t>Health shock   (</a:t>
                </a:r>
                <a14:m>
                  <m:oMath xmlns:m="http://schemas.openxmlformats.org/officeDocument/2006/math">
                    <m:sSub>
                      <m:sSubPr>
                        <m:ctrlPr>
                          <a:rPr lang="en-US" sz="1400" i="1">
                            <a:latin typeface="Cambria Math" panose="02040503050406030204" pitchFamily="18" charset="0"/>
                          </a:rPr>
                        </m:ctrlPr>
                      </m:sSubPr>
                      <m:e>
                        <m:r>
                          <m:rPr>
                            <m:sty m:val="p"/>
                          </m:rPr>
                          <a:rPr lang="en-US" sz="1400">
                            <a:latin typeface="Cambria Math"/>
                          </a:rPr>
                          <m:t>b</m:t>
                        </m:r>
                      </m:e>
                      <m:sub>
                        <m:r>
                          <m:rPr>
                            <m:sty m:val="p"/>
                          </m:rPr>
                          <a:rPr lang="en-US" sz="1400">
                            <a:latin typeface="Cambria Math"/>
                          </a:rPr>
                          <m:t>it</m:t>
                        </m:r>
                      </m:sub>
                    </m:sSub>
                  </m:oMath>
                </a14:m>
                <a:r>
                  <a:rPr lang="en-US" sz="1400" dirty="0" smtClean="0"/>
                  <a:t>)</a:t>
                </a:r>
                <a:endParaRPr lang="en-US" sz="1400" dirty="0"/>
              </a:p>
            </p:txBody>
          </p:sp>
        </mc:Choice>
        <mc:Fallback xmlns="">
          <p:sp>
            <p:nvSpPr>
              <p:cNvPr id="20" name="Content Placeholder 2"/>
              <p:cNvSpPr txBox="1">
                <a:spLocks noRot="1" noChangeAspect="1" noMove="1" noResize="1" noEditPoints="1" noAdjustHandles="1" noChangeArrowheads="1" noChangeShapeType="1" noTextEdit="1"/>
              </p:cNvSpPr>
              <p:nvPr/>
            </p:nvSpPr>
            <p:spPr>
              <a:xfrm>
                <a:off x="5615258" y="3368945"/>
                <a:ext cx="904507" cy="950235"/>
              </a:xfrm>
              <a:prstGeom prst="rect">
                <a:avLst/>
              </a:prstGeom>
              <a:blipFill rotWithShape="0">
                <a:blip r:embed="rId12"/>
                <a:stretch>
                  <a:fillRect t="-3205" b="-30128"/>
                </a:stretch>
              </a:blipFill>
            </p:spPr>
            <p:txBody>
              <a:bodyPr/>
              <a:lstStyle/>
              <a:p>
                <a:r>
                  <a:rPr lang="en-US">
                    <a:noFill/>
                  </a:rPr>
                  <a:t> </a:t>
                </a:r>
              </a:p>
            </p:txBody>
          </p:sp>
        </mc:Fallback>
      </mc:AlternateContent>
      <p:sp>
        <p:nvSpPr>
          <p:cNvPr id="21" name="Rounded Rectangle 20"/>
          <p:cNvSpPr/>
          <p:nvPr/>
        </p:nvSpPr>
        <p:spPr>
          <a:xfrm>
            <a:off x="2600040" y="3083744"/>
            <a:ext cx="784349" cy="1520640"/>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ounded Rectangle 21"/>
          <p:cNvSpPr/>
          <p:nvPr/>
        </p:nvSpPr>
        <p:spPr>
          <a:xfrm>
            <a:off x="5638639" y="3083743"/>
            <a:ext cx="857747" cy="1520641"/>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itle 1"/>
          <p:cNvSpPr>
            <a:spLocks noGrp="1"/>
          </p:cNvSpPr>
          <p:nvPr>
            <p:ph type="title"/>
          </p:nvPr>
        </p:nvSpPr>
        <p:spPr>
          <a:xfrm>
            <a:off x="609600" y="421211"/>
            <a:ext cx="10515600" cy="528163"/>
          </a:xfrm>
        </p:spPr>
        <p:txBody>
          <a:bodyPr>
            <a:noAutofit/>
          </a:bodyPr>
          <a:lstStyle/>
          <a:p>
            <a:r>
              <a:rPr lang="en-US" sz="3200" b="1" dirty="0" smtClean="0"/>
              <a:t>Theory of </a:t>
            </a:r>
            <a:r>
              <a:rPr lang="en-US" sz="3200" b="1" dirty="0"/>
              <a:t>Dynamic </a:t>
            </a:r>
            <a:r>
              <a:rPr lang="en-US" sz="3200" b="1" dirty="0" smtClean="0"/>
              <a:t>Decision Making </a:t>
            </a:r>
            <a:endParaRPr lang="en-US" sz="3200" b="1" dirty="0"/>
          </a:p>
        </p:txBody>
      </p:sp>
    </p:spTree>
    <p:extLst>
      <p:ext uri="{BB962C8B-B14F-4D97-AF65-F5344CB8AC3E}">
        <p14:creationId xmlns:p14="http://schemas.microsoft.com/office/powerpoint/2010/main" val="2251384924"/>
      </p:ext>
    </p:extLst>
  </p:cSld>
  <p:clrMapOvr>
    <a:masterClrMapping/>
  </p:clrMapOvr>
  <p:timing>
    <p:tnLst>
      <p:par>
        <p:cTn id="1" dur="indefinite" restart="never" nodeType="tmRoot"/>
      </p:par>
    </p:tnLst>
  </p:timing>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ustom 2">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11114</TotalTime>
  <Words>2122</Words>
  <Application>Microsoft Office PowerPoint</Application>
  <PresentationFormat>Widescreen</PresentationFormat>
  <Paragraphs>556</Paragraphs>
  <Slides>29</Slides>
  <Notes>10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29</vt:i4>
      </vt:variant>
    </vt:vector>
  </HeadingPairs>
  <TitlesOfParts>
    <vt:vector size="37" baseType="lpstr">
      <vt:lpstr>Arial</vt:lpstr>
      <vt:lpstr>Calibri</vt:lpstr>
      <vt:lpstr>Calisto MT</vt:lpstr>
      <vt:lpstr>Cambria Math</vt:lpstr>
      <vt:lpstr>Symbol</vt:lpstr>
      <vt:lpstr>Times New Roman</vt:lpstr>
      <vt:lpstr>Wingdings</vt:lpstr>
      <vt:lpstr>1_Office Theme</vt:lpstr>
      <vt:lpstr>   The Effects of Maternal Employment and  Non-Parental Child Care  on Early Childhood Development </vt:lpstr>
      <vt:lpstr>PowerPoint Presentation</vt:lpstr>
      <vt:lpstr>Motivation</vt:lpstr>
      <vt:lpstr>Motivation</vt:lpstr>
      <vt:lpstr>How do we measure these potentially important inputs?</vt:lpstr>
      <vt:lpstr>Previous Work and Potential Problems</vt:lpstr>
      <vt:lpstr>My Contributions</vt:lpstr>
      <vt:lpstr>Key Findings</vt:lpstr>
      <vt:lpstr>Theory of Dynamic Decision Making </vt:lpstr>
      <vt:lpstr>Theoretical Motivation</vt:lpstr>
      <vt:lpstr>More specifically…</vt:lpstr>
      <vt:lpstr>More specifically…</vt:lpstr>
      <vt:lpstr>Data</vt:lpstr>
      <vt:lpstr>Data: Cognitive and Non-Cognitive Skills</vt:lpstr>
      <vt:lpstr>Data: Quality Measures</vt:lpstr>
      <vt:lpstr>Data:  Exogenous Variables used as Instruments</vt:lpstr>
      <vt:lpstr>Descriptive Statistics: Average Values of Variables by Outcome </vt:lpstr>
      <vt:lpstr>Descriptive Statistics: Average Values of Outcome by Variables </vt:lpstr>
      <vt:lpstr>Empirical Model: Estimation using Two-step system GMM</vt:lpstr>
      <vt:lpstr>Empirical Model: Estimation using Two-step system GMM</vt:lpstr>
      <vt:lpstr>Empirical Implementation</vt:lpstr>
      <vt:lpstr>Results: Cognitive Achievement</vt:lpstr>
      <vt:lpstr>Results: Cognitive Achievement</vt:lpstr>
      <vt:lpstr>Results: Non-Cognitive and Health Outcomes</vt:lpstr>
      <vt:lpstr>Results: Non-Cognitive Outcome</vt:lpstr>
      <vt:lpstr>Results: Health Shocks</vt:lpstr>
      <vt:lpstr>Conclusion</vt:lpstr>
      <vt:lpstr>Extension</vt:lpstr>
      <vt:lpstr>Thank You!</vt:lpstr>
    </vt:vector>
  </TitlesOfParts>
  <Company>The University of North Carolina at Chapel Hill</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Effects of Maternal Employment and  Non-Parental Child Care  on Early Childhood Development</dc:title>
  <dc:creator>didem pekkurnaz</dc:creator>
  <cp:lastModifiedBy>Author</cp:lastModifiedBy>
  <cp:revision>280</cp:revision>
  <dcterms:created xsi:type="dcterms:W3CDTF">2014-02-20T18:23:51Z</dcterms:created>
  <dcterms:modified xsi:type="dcterms:W3CDTF">2015-05-27T14:01:54Z</dcterms:modified>
</cp:coreProperties>
</file>