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8" r:id="rId1"/>
  </p:sldMasterIdLst>
  <p:notesMasterIdLst>
    <p:notesMasterId r:id="rId22"/>
  </p:notesMasterIdLst>
  <p:handoutMasterIdLst>
    <p:handoutMasterId r:id="rId23"/>
  </p:handoutMasterIdLst>
  <p:sldIdLst>
    <p:sldId id="256" r:id="rId2"/>
    <p:sldId id="258" r:id="rId3"/>
    <p:sldId id="283" r:id="rId4"/>
    <p:sldId id="261" r:id="rId5"/>
    <p:sldId id="263" r:id="rId6"/>
    <p:sldId id="285" r:id="rId7"/>
    <p:sldId id="264" r:id="rId8"/>
    <p:sldId id="286" r:id="rId9"/>
    <p:sldId id="287" r:id="rId10"/>
    <p:sldId id="288" r:id="rId11"/>
    <p:sldId id="271" r:id="rId12"/>
    <p:sldId id="277" r:id="rId13"/>
    <p:sldId id="292" r:id="rId14"/>
    <p:sldId id="279" r:id="rId15"/>
    <p:sldId id="293" r:id="rId16"/>
    <p:sldId id="280" r:id="rId17"/>
    <p:sldId id="281" r:id="rId18"/>
    <p:sldId id="282" r:id="rId19"/>
    <p:sldId id="270" r:id="rId20"/>
    <p:sldId id="291" r:id="rId21"/>
  </p:sldIdLst>
  <p:sldSz cx="9144000" cy="6858000" type="screen4x3"/>
  <p:notesSz cx="6761163" cy="99425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D4922"/>
    <a:srgbClr val="D85338"/>
    <a:srgbClr val="6412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8713" autoAdjust="0"/>
  </p:normalViewPr>
  <p:slideViewPr>
    <p:cSldViewPr>
      <p:cViewPr varScale="1">
        <p:scale>
          <a:sx n="79" d="100"/>
          <a:sy n="79" d="100"/>
        </p:scale>
        <p:origin x="1570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image" Target="../media/image8.wmf"/><Relationship Id="rId1" Type="http://schemas.openxmlformats.org/officeDocument/2006/relationships/image" Target="../media/image7.wmf"/><Relationship Id="rId5" Type="http://schemas.openxmlformats.org/officeDocument/2006/relationships/image" Target="../media/image11.wmf"/><Relationship Id="rId4" Type="http://schemas.openxmlformats.org/officeDocument/2006/relationships/image" Target="../media/image10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image" Target="../media/image1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9837" cy="49746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29761" y="0"/>
            <a:ext cx="2929837" cy="49746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997B5676-0A77-4F18-8053-CE4599C54179}" type="datetimeFigureOut">
              <a:rPr lang="en-US"/>
              <a:pPr>
                <a:defRPr/>
              </a:pPr>
              <a:t>12/15/2014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3350"/>
            <a:ext cx="2929837" cy="49746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29761" y="9443350"/>
            <a:ext cx="2929837" cy="49746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EBB2C2E3-B77B-4C4C-8882-86548C6243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11216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29837" cy="4974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29761" y="0"/>
            <a:ext cx="2929837" cy="4974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96938" y="746125"/>
            <a:ext cx="4967287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6117" y="4723373"/>
            <a:ext cx="5408930" cy="44737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Haga clic para modificar el estilo de texto del patrón</a:t>
            </a:r>
          </a:p>
          <a:p>
            <a:pPr lvl="1"/>
            <a:r>
              <a:rPr lang="en-US" noProof="0" smtClean="0"/>
              <a:t>Segundo nivel</a:t>
            </a:r>
          </a:p>
          <a:p>
            <a:pPr lvl="2"/>
            <a:r>
              <a:rPr lang="en-US" noProof="0" smtClean="0"/>
              <a:t>Tercer nivel</a:t>
            </a:r>
          </a:p>
          <a:p>
            <a:pPr lvl="3"/>
            <a:r>
              <a:rPr lang="en-US" noProof="0" smtClean="0"/>
              <a:t>Cuarto nivel</a:t>
            </a:r>
          </a:p>
          <a:p>
            <a:pPr lvl="4"/>
            <a:r>
              <a:rPr lang="en-US" noProof="0" smtClean="0"/>
              <a:t>Quinto nivel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3350"/>
            <a:ext cx="2929837" cy="4974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29761" y="9443350"/>
            <a:ext cx="2929837" cy="4974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ECBDC2D7-59F5-47D4-9F80-41E7C9A6F8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52350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C0A123A7-18FE-44E2-B312-23B564D9018D}" type="slidenum">
              <a:rPr lang="en-US" smtClean="0"/>
              <a:pPr eaLnBrk="1" hangingPunct="1"/>
              <a:t>2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0549559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buFontTx/>
              <a:buNone/>
            </a:pPr>
            <a:endParaRPr lang="en-US" dirty="0" smtClean="0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5394D723-E0E3-43F4-8AEB-34C0DBFEF03D}" type="slidenum">
              <a:rPr lang="en-US" smtClean="0"/>
              <a:pPr eaLnBrk="1" hangingPunct="1"/>
              <a:t>4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965970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tr-TR" dirty="0" smtClean="0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FC3457CC-63E9-4691-B245-C009098DBEBE}" type="slidenum">
              <a:rPr lang="en-US" smtClean="0"/>
              <a:pPr eaLnBrk="1" hangingPunct="1"/>
              <a:t>5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11031479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0E511FC-71F1-446E-9E61-83F2EF1C999A}" type="slidenum">
              <a:rPr lang="en-US" smtClean="0"/>
              <a:pPr eaLnBrk="1" hangingPunct="1"/>
              <a:t>7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1159966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29A83F4-E123-457F-A3CB-446D741E2557}" type="slidenum">
              <a:rPr lang="en-US" smtClean="0"/>
              <a:pPr eaLnBrk="1" hangingPunct="1"/>
              <a:t>11</a:t>
            </a:fld>
            <a:endParaRPr lang="en-US" smtClean="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1489" y="4723373"/>
            <a:ext cx="4958186" cy="447379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1595202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 smtClean="0"/>
          </a:p>
        </p:txBody>
      </p:sp>
      <p:sp>
        <p:nvSpPr>
          <p:cNvPr id="30724" name="Slide Number Placeholder 3"/>
          <p:cNvSpPr txBox="1">
            <a:spLocks noGrp="1"/>
          </p:cNvSpPr>
          <p:nvPr/>
        </p:nvSpPr>
        <p:spPr bwMode="auto">
          <a:xfrm>
            <a:off x="3829761" y="9443350"/>
            <a:ext cx="2929837" cy="4974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9964A39C-B18A-499D-9EA7-B2C86F115FD9}" type="slidenum">
              <a:rPr lang="en-US" sz="1200"/>
              <a:pPr algn="r" eaLnBrk="1" hangingPunct="1"/>
              <a:t>19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69448784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329A83F4-E123-457F-A3CB-446D741E2557}" type="slidenum">
              <a:rPr lang="en-US" smtClean="0"/>
              <a:pPr eaLnBrk="1" hangingPunct="1"/>
              <a:t>20</a:t>
            </a:fld>
            <a:endParaRPr lang="en-US" smtClean="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1489" y="4723373"/>
            <a:ext cx="4958186" cy="447379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41823776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4400"/>
            </a:lvl1pPr>
          </a:lstStyle>
          <a:p>
            <a:r>
              <a:rPr lang="en-US" altLang="en-US"/>
              <a:t>Haga clic para cambiar el estilo de título	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en-US" altLang="en-US"/>
              <a:t>Haga clic para modificar el estilo de subtítulo del patrón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8D19ED-8C19-4614-9C35-02DE44CD4BF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229410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FAC892-6256-4362-866A-47119187339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972582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28D991-9DD0-4EE4-850C-CE21BC2C545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181104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Başlık, 4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8477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457200" y="1341438"/>
            <a:ext cx="4038600" cy="231775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quarter" idx="2"/>
          </p:nvPr>
        </p:nvSpPr>
        <p:spPr>
          <a:xfrm>
            <a:off x="4648200" y="1341438"/>
            <a:ext cx="4038600" cy="231775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3"/>
          </p:nvPr>
        </p:nvSpPr>
        <p:spPr>
          <a:xfrm>
            <a:off x="457200" y="3811588"/>
            <a:ext cx="4038600" cy="2319337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8200" y="3811588"/>
            <a:ext cx="4038600" cy="2319337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6A557B-504D-4D3E-83CF-E4B296C5C71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64962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7110D8-84D4-438D-840E-40D72B87E77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226916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51CC7B-318B-450B-B762-79740867E4F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908184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341438"/>
            <a:ext cx="4038600" cy="47894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341438"/>
            <a:ext cx="4038600" cy="47894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1F0355-36F5-46EC-8327-504AE883C00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724753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40D6CE-656A-4B9C-96BB-9CC6C0D7BC3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169473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4BD6EA-7EBB-490A-B035-CD852D3354C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579431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843BA0-302B-48DE-BF59-625A43AE72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72721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85546A-7662-4E0A-B060-F7E13F506AE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716655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 smtClean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17085D-7B90-4264-89AB-0E1CE5FA7B8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68958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847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Haga clic para cambiar el estilo de título	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41438"/>
            <a:ext cx="8229600" cy="4789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Haga clic para modificar el estilo de texto del patrón</a:t>
            </a:r>
          </a:p>
          <a:p>
            <a:pPr lvl="1"/>
            <a:r>
              <a:rPr lang="en-US" altLang="en-US" smtClean="0"/>
              <a:t>Segundo nivel</a:t>
            </a:r>
          </a:p>
          <a:p>
            <a:pPr lvl="2"/>
            <a:r>
              <a:rPr lang="en-US" altLang="en-US" smtClean="0"/>
              <a:t>Tercer nivel</a:t>
            </a:r>
          </a:p>
          <a:p>
            <a:pPr lvl="3"/>
            <a:r>
              <a:rPr lang="en-US" altLang="en-US" smtClean="0"/>
              <a:t>Cuarto nivel</a:t>
            </a:r>
          </a:p>
          <a:p>
            <a:pPr lvl="4"/>
            <a:r>
              <a:rPr lang="en-US" altLang="en-US" smtClean="0"/>
              <a:t>Quinto nivel</a:t>
            </a:r>
          </a:p>
        </p:txBody>
      </p:sp>
      <p:sp>
        <p:nvSpPr>
          <p:cNvPr id="2765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+mj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765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j-lt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j-lt"/>
              </a:defRPr>
            </a:lvl1pPr>
          </a:lstStyle>
          <a:p>
            <a:pPr>
              <a:defRPr/>
            </a:pPr>
            <a:fld id="{AFF23736-94D1-4EAF-97D2-A3BFDCB5735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7655" name="Freeform 7"/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tr-TR"/>
          </a:p>
        </p:txBody>
      </p:sp>
      <p:sp>
        <p:nvSpPr>
          <p:cNvPr id="27656" name="Line 8"/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0" r:id="rId1"/>
    <p:sldLayoutId id="2147483809" r:id="rId2"/>
    <p:sldLayoutId id="2147483808" r:id="rId3"/>
    <p:sldLayoutId id="2147483807" r:id="rId4"/>
    <p:sldLayoutId id="2147483806" r:id="rId5"/>
    <p:sldLayoutId id="2147483805" r:id="rId6"/>
    <p:sldLayoutId id="2147483804" r:id="rId7"/>
    <p:sldLayoutId id="2147483803" r:id="rId8"/>
    <p:sldLayoutId id="2147483802" r:id="rId9"/>
    <p:sldLayoutId id="2147483801" r:id="rId10"/>
    <p:sldLayoutId id="2147483800" r:id="rId11"/>
    <p:sldLayoutId id="2147483799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Garamond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Garamond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Garamond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Garamond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600">
          <a:solidFill>
            <a:schemeClr val="tx1"/>
          </a:solidFill>
          <a:latin typeface="+mn-lt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 sz="2000">
          <a:solidFill>
            <a:schemeClr val="tx1"/>
          </a:solidFill>
          <a:latin typeface="+mn-lt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11.wmf"/><Relationship Id="rId3" Type="http://schemas.openxmlformats.org/officeDocument/2006/relationships/image" Target="../media/image12.png"/><Relationship Id="rId7" Type="http://schemas.openxmlformats.org/officeDocument/2006/relationships/image" Target="../media/image8.wmf"/><Relationship Id="rId12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10.wmf"/><Relationship Id="rId5" Type="http://schemas.openxmlformats.org/officeDocument/2006/relationships/image" Target="../media/image7.wmf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9.wm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14.wmf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17713" y="1988840"/>
            <a:ext cx="8459787" cy="1368623"/>
          </a:xfrm>
        </p:spPr>
        <p:txBody>
          <a:bodyPr/>
          <a:lstStyle/>
          <a:p>
            <a:pPr algn="ctr" eaLnBrk="1" hangingPunct="1"/>
            <a:r>
              <a:rPr lang="tr-TR" sz="3600" b="1" dirty="0" smtClean="0"/>
              <a:t>Enflasyon ve Enflasyon Belirsizliği: Dinamik Bir Yaklaşım</a:t>
            </a:r>
            <a:endParaRPr lang="en-US" sz="36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854887-3A7F-4669-BE56-ACE4B195FD18}" type="slidenum">
              <a:rPr lang="en-US" altLang="en-US" smtClean="0"/>
              <a:pPr>
                <a:defRPr/>
              </a:pPr>
              <a:t>1</a:t>
            </a:fld>
            <a:endParaRPr lang="en-US" altLang="en-US"/>
          </a:p>
        </p:txBody>
      </p:sp>
      <p:graphicFrame>
        <p:nvGraphicFramePr>
          <p:cNvPr id="5" name="Tabl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5983094"/>
              </p:ext>
            </p:extLst>
          </p:nvPr>
        </p:nvGraphicFramePr>
        <p:xfrm>
          <a:off x="1" y="4581128"/>
          <a:ext cx="8999983" cy="21907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446108"/>
                <a:gridCol w="2812743"/>
                <a:gridCol w="2741132"/>
              </a:tblGrid>
              <a:tr h="201622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kern="1200" dirty="0">
                          <a:solidFill>
                            <a:srgbClr val="1D4922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M. </a:t>
                      </a:r>
                      <a:r>
                        <a:rPr lang="en-US" sz="2000" b="1" kern="1200" dirty="0" err="1">
                          <a:solidFill>
                            <a:srgbClr val="1D4922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Hakan</a:t>
                      </a:r>
                      <a:r>
                        <a:rPr lang="en-US" sz="2000" b="1" kern="1200" dirty="0">
                          <a:solidFill>
                            <a:srgbClr val="1D4922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000" b="1" kern="1200" dirty="0" err="1">
                          <a:solidFill>
                            <a:srgbClr val="1D4922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Berument</a:t>
                      </a:r>
                      <a:endParaRPr lang="tr-TR" sz="2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 b="1" kern="1200" dirty="0">
                          <a:solidFill>
                            <a:srgbClr val="1D4922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tr-TR" sz="15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 b="1" kern="1200" dirty="0">
                          <a:solidFill>
                            <a:srgbClr val="1D4922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Department of Economics</a:t>
                      </a:r>
                      <a:endParaRPr lang="tr-TR" sz="15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 b="1" kern="1200" dirty="0" err="1">
                          <a:solidFill>
                            <a:srgbClr val="1D4922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Bilkent</a:t>
                      </a:r>
                      <a:r>
                        <a:rPr lang="en-US" sz="1500" b="1" kern="1200" dirty="0">
                          <a:solidFill>
                            <a:srgbClr val="1D4922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University</a:t>
                      </a:r>
                      <a:endParaRPr lang="tr-TR" sz="15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500" b="1" kern="1200" dirty="0">
                          <a:solidFill>
                            <a:srgbClr val="1D4922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Ankara-Türkiye</a:t>
                      </a:r>
                      <a:endParaRPr lang="tr-TR" sz="15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500" b="1" kern="1200" dirty="0">
                          <a:solidFill>
                            <a:srgbClr val="1D4922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berument@bilkent.edu.tr</a:t>
                      </a:r>
                      <a:endParaRPr lang="tr-TR" sz="15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500" b="1" kern="1200" dirty="0">
                          <a:solidFill>
                            <a:srgbClr val="1D4922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tr-TR" sz="15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2000" b="1" kern="1200" dirty="0" err="1">
                          <a:solidFill>
                            <a:srgbClr val="1D4922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Yeliz</a:t>
                      </a:r>
                      <a:r>
                        <a:rPr lang="en-US" sz="2000" b="1" kern="1200" dirty="0">
                          <a:solidFill>
                            <a:srgbClr val="1D4922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000" b="1" kern="1200" dirty="0" err="1">
                          <a:solidFill>
                            <a:srgbClr val="1D4922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Yalcin</a:t>
                      </a:r>
                      <a:endParaRPr lang="tr-TR" sz="2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 b="1" kern="1200" dirty="0">
                          <a:solidFill>
                            <a:srgbClr val="1D4922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tr-TR" sz="1500" b="1" kern="1200" dirty="0" smtClean="0">
                        <a:solidFill>
                          <a:schemeClr val="lt1"/>
                        </a:solidFill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 b="1" kern="1200" dirty="0" smtClean="0">
                          <a:solidFill>
                            <a:srgbClr val="1D4922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Department </a:t>
                      </a:r>
                      <a:r>
                        <a:rPr lang="en-US" sz="1500" b="1" kern="1200" dirty="0">
                          <a:solidFill>
                            <a:srgbClr val="1D4922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of Econometrics</a:t>
                      </a:r>
                      <a:endParaRPr lang="tr-TR" sz="15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 b="1" kern="1200" dirty="0" err="1">
                          <a:solidFill>
                            <a:srgbClr val="1D4922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Gazi</a:t>
                      </a:r>
                      <a:r>
                        <a:rPr lang="en-US" sz="1500" b="1" kern="1200" dirty="0">
                          <a:solidFill>
                            <a:srgbClr val="1D4922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University</a:t>
                      </a:r>
                      <a:endParaRPr lang="tr-TR" sz="15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500" b="1" kern="1200" dirty="0">
                          <a:solidFill>
                            <a:srgbClr val="1D4922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Ankara-Türkiye</a:t>
                      </a:r>
                      <a:endParaRPr lang="tr-TR" sz="15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 b="1" kern="1200" dirty="0">
                          <a:solidFill>
                            <a:srgbClr val="1D4922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yyeliz@gazi.edu.tr</a:t>
                      </a:r>
                      <a:endParaRPr lang="tr-TR" sz="15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b="1" kern="1200" dirty="0" err="1">
                          <a:solidFill>
                            <a:srgbClr val="1D4922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Julide</a:t>
                      </a:r>
                      <a:r>
                        <a:rPr lang="fr-FR" sz="2000" b="1" kern="1200" dirty="0">
                          <a:solidFill>
                            <a:srgbClr val="1D4922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fr-FR" sz="2000" b="1" kern="1200" dirty="0" err="1">
                          <a:solidFill>
                            <a:srgbClr val="1D4922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Yildirim</a:t>
                      </a:r>
                      <a:endParaRPr lang="tr-TR" sz="20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500" b="1" kern="1200" dirty="0">
                          <a:solidFill>
                            <a:srgbClr val="1D4922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tr-TR" sz="15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 b="1" kern="1200" dirty="0">
                          <a:solidFill>
                            <a:srgbClr val="1D4922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Department of Economics</a:t>
                      </a:r>
                      <a:endParaRPr lang="tr-TR" sz="15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500" b="1" kern="1200" dirty="0">
                          <a:solidFill>
                            <a:srgbClr val="1D4922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TED University</a:t>
                      </a:r>
                      <a:endParaRPr lang="tr-TR" sz="15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500" b="1" kern="1200" dirty="0">
                          <a:solidFill>
                            <a:srgbClr val="1D4922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Ankara-Türkiye</a:t>
                      </a:r>
                      <a:endParaRPr lang="tr-TR" sz="15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500" b="1" kern="1200" dirty="0">
                          <a:solidFill>
                            <a:srgbClr val="1D4922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julide.yildirim@tedu.edu.tr</a:t>
                      </a:r>
                      <a:endParaRPr lang="tr-TR" sz="15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de-DE" sz="1500" b="1" kern="1200" dirty="0">
                          <a:solidFill>
                            <a:srgbClr val="1D4922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tr-TR" sz="15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500" b="1" kern="1200" dirty="0">
                          <a:solidFill>
                            <a:srgbClr val="1D4922"/>
                          </a:solidFill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tr-TR" sz="15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8269"/>
          </a:xfrm>
        </p:spPr>
        <p:txBody>
          <a:bodyPr/>
          <a:lstStyle/>
          <a:p>
            <a:r>
              <a:rPr lang="en-US" sz="28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SV model</a:t>
            </a:r>
            <a:r>
              <a:rPr lang="tr-TR" sz="28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için olabilirlik fonksiyonu</a:t>
            </a:r>
          </a:p>
          <a:p>
            <a:endParaRPr lang="tr-TR" sz="2800" dirty="0" smtClean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endParaRPr lang="tr-TR" sz="28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 marL="0" indent="0" algn="just">
              <a:buNone/>
            </a:pPr>
            <a:r>
              <a:rPr lang="tr-TR" sz="28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burada                                        .</a:t>
            </a:r>
          </a:p>
          <a:p>
            <a:pPr marL="0" indent="0" algn="just">
              <a:buNone/>
            </a:pPr>
            <a:r>
              <a:rPr lang="tr-TR" sz="28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Bir simülasyon için              gerçek yoğunluk fonksiyonuna olabildiğince yakın olacak şekilde                                  </a:t>
            </a:r>
          </a:p>
          <a:p>
            <a:pPr marL="0" indent="0" algn="just">
              <a:buNone/>
            </a:pPr>
            <a:r>
              <a:rPr lang="tr-TR" sz="28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ö</a:t>
            </a:r>
            <a:r>
              <a:rPr lang="tr-TR" sz="28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rneğin önemli dağılım fonksiyonu seçilir. Önemli yoğunluğun bir seçimi koşullu </a:t>
            </a:r>
            <a:r>
              <a:rPr lang="en-US" sz="28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Gaussian </a:t>
            </a:r>
            <a:r>
              <a:rPr lang="tr-TR" sz="28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yoğunluğudur. Çünkü </a:t>
            </a:r>
            <a:r>
              <a:rPr lang="en-US" sz="28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tr-TR" sz="28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tr-TR" sz="28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                         dan simülasyon düzeltmelerini kullanarak örnek çekmede bunun anlaşılması daha kolaydır.</a:t>
            </a: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7110D8-84D4-438D-840E-40D72B87E77A}" type="slidenum">
              <a:rPr lang="en-US" altLang="en-US" smtClean="0"/>
              <a:pPr>
                <a:defRPr/>
              </a:pPr>
              <a:t>10</a:t>
            </a:fld>
            <a:endParaRPr lang="en-US" altLang="en-US"/>
          </a:p>
        </p:txBody>
      </p:sp>
      <p:pic>
        <p:nvPicPr>
          <p:cNvPr id="6963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188" y="947885"/>
            <a:ext cx="7795267" cy="7227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graphicFrame>
        <p:nvGraphicFramePr>
          <p:cNvPr id="7" name="Nesne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6806013"/>
              </p:ext>
            </p:extLst>
          </p:nvPr>
        </p:nvGraphicFramePr>
        <p:xfrm>
          <a:off x="3563888" y="2492896"/>
          <a:ext cx="1320147" cy="3600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784" name="Equation" r:id="rId4" imgW="736600" imgH="203200" progId="Equation.DSMT4">
                  <p:embed/>
                </p:oleObj>
              </mc:Choice>
              <mc:Fallback>
                <p:oleObj name="Equation" r:id="rId4" imgW="736600" imgH="2032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63888" y="2492896"/>
                        <a:ext cx="1320147" cy="36004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graphicFrame>
        <p:nvGraphicFramePr>
          <p:cNvPr id="9" name="Nesne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72997785"/>
              </p:ext>
            </p:extLst>
          </p:nvPr>
        </p:nvGraphicFramePr>
        <p:xfrm>
          <a:off x="1619672" y="4293096"/>
          <a:ext cx="2520280" cy="31317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785" name="Equation" r:id="rId6" imgW="1612900" imgH="203200" progId="Equation.DSMT4">
                  <p:embed/>
                </p:oleObj>
              </mc:Choice>
              <mc:Fallback>
                <p:oleObj name="Equation" r:id="rId6" imgW="1612900" imgH="20320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9672" y="4293096"/>
                        <a:ext cx="2520280" cy="31317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graphicFrame>
        <p:nvGraphicFramePr>
          <p:cNvPr id="11" name="Nesne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90698709"/>
              </p:ext>
            </p:extLst>
          </p:nvPr>
        </p:nvGraphicFramePr>
        <p:xfrm>
          <a:off x="1619672" y="1988840"/>
          <a:ext cx="1835749" cy="3613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786" name="Equation" r:id="rId8" imgW="1206500" imgH="241300" progId="Equation.DSMT4">
                  <p:embed/>
                </p:oleObj>
              </mc:Choice>
              <mc:Fallback>
                <p:oleObj name="Equation" r:id="rId8" imgW="1206500" imgH="24130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9672" y="1988840"/>
                        <a:ext cx="1835749" cy="36136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ctangle 1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graphicFrame>
        <p:nvGraphicFramePr>
          <p:cNvPr id="13" name="Nesne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85006992"/>
              </p:ext>
            </p:extLst>
          </p:nvPr>
        </p:nvGraphicFramePr>
        <p:xfrm>
          <a:off x="3635896" y="1988840"/>
          <a:ext cx="1471830" cy="3385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787" name="Equation" r:id="rId10" imgW="952087" imgH="215806" progId="Equation.DSMT4">
                  <p:embed/>
                </p:oleObj>
              </mc:Choice>
              <mc:Fallback>
                <p:oleObj name="Equation" r:id="rId10" imgW="952087" imgH="215806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35896" y="1988840"/>
                        <a:ext cx="1471830" cy="33852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Rectangle 1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sp>
        <p:nvSpPr>
          <p:cNvPr id="16" name="Rectangle 1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tr-TR"/>
          </a:p>
        </p:txBody>
      </p:sp>
      <p:graphicFrame>
        <p:nvGraphicFramePr>
          <p:cNvPr id="17" name="Nesne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99537504"/>
              </p:ext>
            </p:extLst>
          </p:nvPr>
        </p:nvGraphicFramePr>
        <p:xfrm>
          <a:off x="7164288" y="2924944"/>
          <a:ext cx="1218364" cy="3238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788" name="Equation" r:id="rId12" imgW="748975" imgH="203112" progId="Equation.DSMT4">
                  <p:embed/>
                </p:oleObj>
              </mc:Choice>
              <mc:Fallback>
                <p:oleObj name="Equation" r:id="rId12" imgW="748975" imgH="203112" progId="Equation.DSMT4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64288" y="2924944"/>
                        <a:ext cx="1218364" cy="32386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997241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476672"/>
            <a:ext cx="8599487" cy="5400600"/>
          </a:xfrm>
        </p:spPr>
        <p:txBody>
          <a:bodyPr/>
          <a:lstStyle/>
          <a:p>
            <a:pPr algn="just">
              <a:buFont typeface="Wingdings" pitchFamily="2" charset="2"/>
              <a:buChar char="Ø"/>
            </a:pPr>
            <a:endParaRPr lang="tr-TR" sz="2800" dirty="0" smtClean="0">
              <a:solidFill>
                <a:schemeClr val="tx2"/>
              </a:solidFill>
              <a:latin typeface="+mj-lt"/>
              <a:ea typeface="+mj-ea"/>
              <a:cs typeface="+mj-cs"/>
              <a:sym typeface="Symbol" pitchFamily="18" charset="2"/>
            </a:endParaRPr>
          </a:p>
          <a:p>
            <a:pPr algn="just">
              <a:buFont typeface="Wingdings" pitchFamily="2" charset="2"/>
              <a:buChar char="Ø"/>
            </a:pPr>
            <a:endParaRPr lang="tr-TR" sz="2800" dirty="0">
              <a:solidFill>
                <a:schemeClr val="tx2"/>
              </a:solidFill>
              <a:latin typeface="+mj-lt"/>
              <a:ea typeface="+mj-ea"/>
              <a:cs typeface="+mj-cs"/>
              <a:sym typeface="Symbol" pitchFamily="18" charset="2"/>
            </a:endParaRPr>
          </a:p>
          <a:p>
            <a:pPr algn="just">
              <a:buFont typeface="Wingdings" pitchFamily="2" charset="2"/>
              <a:buChar char="Ø"/>
            </a:pPr>
            <a:endParaRPr lang="tr-TR" sz="2800" dirty="0" smtClean="0">
              <a:solidFill>
                <a:schemeClr val="tx2"/>
              </a:solidFill>
              <a:latin typeface="+mj-lt"/>
              <a:ea typeface="+mj-ea"/>
              <a:cs typeface="+mj-cs"/>
              <a:sym typeface="Symbol" pitchFamily="18" charset="2"/>
            </a:endParaRPr>
          </a:p>
          <a:p>
            <a:pPr algn="just">
              <a:buFont typeface="Wingdings" pitchFamily="2" charset="2"/>
              <a:buChar char="Ø"/>
            </a:pPr>
            <a:r>
              <a:rPr lang="en-US" sz="2800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  <a:sym typeface="Symbol" pitchFamily="18" charset="2"/>
              </a:rPr>
              <a:t>Kopman</a:t>
            </a:r>
            <a:r>
              <a:rPr lang="en-US" sz="2800" dirty="0" smtClean="0">
                <a:solidFill>
                  <a:schemeClr val="tx2"/>
                </a:solidFill>
                <a:latin typeface="+mj-lt"/>
                <a:ea typeface="+mj-ea"/>
                <a:cs typeface="+mj-cs"/>
                <a:sym typeface="Symbol" pitchFamily="18" charset="2"/>
              </a:rPr>
              <a:t> </a:t>
            </a:r>
            <a:r>
              <a:rPr lang="en-US" sz="2800" dirty="0">
                <a:solidFill>
                  <a:schemeClr val="tx2"/>
                </a:solidFill>
                <a:latin typeface="+mj-lt"/>
                <a:ea typeface="+mj-ea"/>
                <a:cs typeface="+mj-cs"/>
                <a:sym typeface="Symbol" pitchFamily="18" charset="2"/>
              </a:rPr>
              <a:t>et al.(1999</a:t>
            </a:r>
            <a:r>
              <a:rPr lang="en-US" sz="2800" dirty="0" smtClean="0">
                <a:solidFill>
                  <a:schemeClr val="tx2"/>
                </a:solidFill>
                <a:latin typeface="+mj-lt"/>
                <a:ea typeface="+mj-ea"/>
                <a:cs typeface="+mj-cs"/>
                <a:sym typeface="Symbol" pitchFamily="18" charset="2"/>
              </a:rPr>
              <a:t>)</a:t>
            </a:r>
            <a:r>
              <a:rPr lang="tr-TR" sz="2800" dirty="0" smtClean="0">
                <a:solidFill>
                  <a:schemeClr val="tx2"/>
                </a:solidFill>
                <a:latin typeface="+mj-lt"/>
                <a:ea typeface="+mj-ea"/>
                <a:cs typeface="+mj-cs"/>
                <a:sym typeface="Symbol" pitchFamily="18" charset="2"/>
              </a:rPr>
              <a:t> tarafından </a:t>
            </a:r>
            <a:r>
              <a:rPr lang="en-US" sz="2800" dirty="0" smtClean="0">
                <a:solidFill>
                  <a:schemeClr val="tx2"/>
                </a:solidFill>
                <a:latin typeface="+mj-lt"/>
                <a:ea typeface="+mj-ea"/>
                <a:cs typeface="+mj-cs"/>
                <a:sym typeface="Symbol" pitchFamily="18" charset="2"/>
              </a:rPr>
              <a:t>SV</a:t>
            </a:r>
            <a:r>
              <a:rPr lang="tr-TR" sz="2800" dirty="0" smtClean="0">
                <a:solidFill>
                  <a:schemeClr val="tx2"/>
                </a:solidFill>
                <a:latin typeface="+mj-lt"/>
                <a:ea typeface="+mj-ea"/>
                <a:cs typeface="+mj-cs"/>
                <a:sym typeface="Symbol" pitchFamily="18" charset="2"/>
              </a:rPr>
              <a:t>M için </a:t>
            </a:r>
            <a:r>
              <a:rPr lang="en-US" sz="2800" dirty="0" smtClean="0">
                <a:solidFill>
                  <a:schemeClr val="tx2"/>
                </a:solidFill>
                <a:latin typeface="+mj-lt"/>
                <a:ea typeface="+mj-ea"/>
                <a:cs typeface="+mj-cs"/>
                <a:sym typeface="Symbol" pitchFamily="18" charset="2"/>
              </a:rPr>
              <a:t>Ox </a:t>
            </a:r>
            <a:r>
              <a:rPr lang="tr-TR" sz="2800" dirty="0" smtClean="0">
                <a:solidFill>
                  <a:schemeClr val="tx2"/>
                </a:solidFill>
                <a:latin typeface="+mj-lt"/>
                <a:ea typeface="+mj-ea"/>
                <a:cs typeface="+mj-cs"/>
                <a:sym typeface="Symbol" pitchFamily="18" charset="2"/>
              </a:rPr>
              <a:t>kullanılarak </a:t>
            </a:r>
            <a:r>
              <a:rPr lang="tr-TR" sz="2800" dirty="0">
                <a:solidFill>
                  <a:schemeClr val="tx2"/>
                </a:solidFill>
                <a:latin typeface="+mj-lt"/>
                <a:ea typeface="+mj-ea"/>
                <a:cs typeface="+mj-cs"/>
                <a:sym typeface="Symbol" pitchFamily="18" charset="2"/>
              </a:rPr>
              <a:t>yazılan  </a:t>
            </a:r>
            <a:r>
              <a:rPr lang="tr-TR" sz="2800" dirty="0" err="1">
                <a:solidFill>
                  <a:schemeClr val="tx2"/>
                </a:solidFill>
                <a:latin typeface="+mj-lt"/>
                <a:ea typeface="+mj-ea"/>
                <a:cs typeface="+mj-cs"/>
                <a:sym typeface="Symbol" pitchFamily="18" charset="2"/>
              </a:rPr>
              <a:t>SsfPack</a:t>
            </a:r>
            <a:r>
              <a:rPr lang="tr-TR" sz="2800" dirty="0">
                <a:solidFill>
                  <a:schemeClr val="tx2"/>
                </a:solidFill>
                <a:latin typeface="+mj-lt"/>
                <a:ea typeface="+mj-ea"/>
                <a:cs typeface="+mj-cs"/>
                <a:sym typeface="Symbol" pitchFamily="18" charset="2"/>
              </a:rPr>
              <a:t> </a:t>
            </a:r>
            <a:r>
              <a:rPr lang="tr-TR" sz="2800" dirty="0" smtClean="0">
                <a:solidFill>
                  <a:schemeClr val="tx2"/>
                </a:solidFill>
                <a:latin typeface="+mj-lt"/>
                <a:ea typeface="+mj-ea"/>
                <a:cs typeface="+mj-cs"/>
                <a:sym typeface="Symbol" pitchFamily="18" charset="2"/>
              </a:rPr>
              <a:t>kodlar çalışmada </a:t>
            </a:r>
            <a:r>
              <a:rPr lang="en-US" sz="2800" dirty="0" smtClean="0">
                <a:solidFill>
                  <a:schemeClr val="tx2"/>
                </a:solidFill>
                <a:latin typeface="+mj-lt"/>
                <a:ea typeface="+mj-ea"/>
                <a:cs typeface="+mj-cs"/>
                <a:sym typeface="Symbol" pitchFamily="18" charset="2"/>
              </a:rPr>
              <a:t>p</a:t>
            </a:r>
            <a:r>
              <a:rPr lang="tr-TR" sz="2800" dirty="0" smtClean="0">
                <a:solidFill>
                  <a:schemeClr val="tx2"/>
                </a:solidFill>
                <a:latin typeface="+mj-lt"/>
                <a:ea typeface="+mj-ea"/>
                <a:cs typeface="+mj-cs"/>
                <a:sym typeface="Symbol" pitchFamily="18" charset="2"/>
              </a:rPr>
              <a:t>-</a:t>
            </a:r>
            <a:r>
              <a:rPr lang="en-US" sz="2800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  <a:sym typeface="Symbol" pitchFamily="18" charset="2"/>
              </a:rPr>
              <a:t>th</a:t>
            </a:r>
            <a:r>
              <a:rPr lang="en-US" sz="2800" dirty="0" smtClean="0">
                <a:solidFill>
                  <a:schemeClr val="tx2"/>
                </a:solidFill>
                <a:latin typeface="+mj-lt"/>
                <a:ea typeface="+mj-ea"/>
                <a:cs typeface="+mj-cs"/>
                <a:sym typeface="Symbol" pitchFamily="18" charset="2"/>
              </a:rPr>
              <a:t> </a:t>
            </a:r>
            <a:r>
              <a:rPr lang="tr-TR" sz="2800" dirty="0" smtClean="0">
                <a:solidFill>
                  <a:schemeClr val="tx2"/>
                </a:solidFill>
                <a:latin typeface="+mj-lt"/>
                <a:ea typeface="+mj-ea"/>
                <a:cs typeface="+mj-cs"/>
                <a:sym typeface="Symbol" pitchFamily="18" charset="2"/>
              </a:rPr>
              <a:t>sıra için genişletildi</a:t>
            </a:r>
          </a:p>
          <a:p>
            <a:pPr algn="just">
              <a:buFont typeface="Wingdings" pitchFamily="2" charset="2"/>
              <a:buChar char="Ø"/>
            </a:pPr>
            <a:endParaRPr lang="tr-TR" sz="2800" dirty="0" smtClean="0">
              <a:solidFill>
                <a:schemeClr val="tx2"/>
              </a:solidFill>
              <a:latin typeface="+mj-lt"/>
              <a:ea typeface="+mj-ea"/>
              <a:cs typeface="+mj-cs"/>
              <a:sym typeface="Symbol" pitchFamily="18" charset="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7C78F9-E1CC-4CFB-86FC-2A7021103124}" type="slidenum">
              <a:rPr lang="en-US" altLang="en-US" smtClean="0"/>
              <a:pPr>
                <a:defRPr/>
              </a:pPr>
              <a:t>11</a:t>
            </a:fld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133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00" y="1268760"/>
            <a:ext cx="9110500" cy="38884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6261"/>
          </a:xfrm>
        </p:spPr>
        <p:txBody>
          <a:bodyPr/>
          <a:lstStyle/>
          <a:p>
            <a:pPr algn="just">
              <a:buFont typeface="Wingdings" pitchFamily="2" charset="2"/>
              <a:buChar char="Ø"/>
            </a:pPr>
            <a:r>
              <a:rPr lang="tr-TR" sz="28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Enflasyon ve enflasyon belirsizliğinde gerçekleşen şokların enflasyon ve enflasyon belirsizliği üzerindeki etkilerini açıklamak için,</a:t>
            </a:r>
            <a:r>
              <a:rPr lang="en-US" sz="28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Koop, </a:t>
            </a:r>
            <a:r>
              <a:rPr lang="en-US" sz="280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Pesaran</a:t>
            </a:r>
            <a:r>
              <a:rPr lang="en-US" sz="28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and Potter (1996</a:t>
            </a:r>
            <a:r>
              <a:rPr lang="en-US" sz="28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)</a:t>
            </a:r>
            <a:r>
              <a:rPr lang="tr-TR" sz="28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tr-TR" sz="2800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ın</a:t>
            </a:r>
            <a:r>
              <a:rPr lang="tr-TR" sz="28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genelleştirilmiş etki tepkileri </a:t>
            </a:r>
            <a:r>
              <a:rPr lang="en-US" sz="28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(</a:t>
            </a:r>
            <a:r>
              <a:rPr lang="en-US" sz="28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GI) </a:t>
            </a:r>
            <a:r>
              <a:rPr lang="tr-TR" sz="28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elde edildi</a:t>
            </a:r>
          </a:p>
          <a:p>
            <a:pPr algn="just">
              <a:buFont typeface="Wingdings" pitchFamily="2" charset="2"/>
              <a:buChar char="Ø"/>
            </a:pPr>
            <a:r>
              <a:rPr lang="en-US" sz="28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n </a:t>
            </a:r>
            <a:r>
              <a:rPr lang="tr-TR" sz="28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dönem sonraki Genelleştirilmiş Etkiler t-1 deki verilen geçmiş ve     birim şoku üzerine koşullandırılır</a:t>
            </a:r>
            <a:endParaRPr lang="en-US" sz="28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 algn="just">
              <a:buFont typeface="Wingdings" pitchFamily="2" charset="2"/>
              <a:buChar char="Ø"/>
            </a:pPr>
            <a:endParaRPr lang="en-US" sz="28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7110D8-84D4-438D-840E-40D72B87E77A}" type="slidenum">
              <a:rPr lang="en-US" altLang="en-US" smtClean="0"/>
              <a:pPr>
                <a:defRPr/>
              </a:pPr>
              <a:t>13</a:t>
            </a:fld>
            <a:endParaRPr lang="en-US" altLang="en-US"/>
          </a:p>
        </p:txBody>
      </p:sp>
      <p:graphicFrame>
        <p:nvGraphicFramePr>
          <p:cNvPr id="5" name="Nesne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33211334"/>
              </p:ext>
            </p:extLst>
          </p:nvPr>
        </p:nvGraphicFramePr>
        <p:xfrm>
          <a:off x="3275856" y="2708920"/>
          <a:ext cx="323850" cy="409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686" name="Equation" r:id="rId3" imgW="177646" imgH="228402" progId="Equation.DSMT4">
                  <p:embed/>
                </p:oleObj>
              </mc:Choice>
              <mc:Fallback>
                <p:oleObj name="Equation" r:id="rId3" imgW="177646" imgH="228402" progId="Equation.DSMT4">
                  <p:embed/>
                  <p:pic>
                    <p:nvPicPr>
                      <p:cNvPr id="0" name="Nesn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5856" y="2708920"/>
                        <a:ext cx="323850" cy="409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Nesne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76603079"/>
              </p:ext>
            </p:extLst>
          </p:nvPr>
        </p:nvGraphicFramePr>
        <p:xfrm>
          <a:off x="1547664" y="3861048"/>
          <a:ext cx="6264275" cy="631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687" name="Equation" r:id="rId5" imgW="3187700" imgH="254000" progId="Equation.DSMT4">
                  <p:embed/>
                </p:oleObj>
              </mc:Choice>
              <mc:Fallback>
                <p:oleObj name="Equation" r:id="rId5" imgW="3187700" imgH="254000" progId="Equation.DSMT4">
                  <p:embed/>
                  <p:pic>
                    <p:nvPicPr>
                      <p:cNvPr id="0" name="Nesn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47664" y="3861048"/>
                        <a:ext cx="6264275" cy="631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792313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333375"/>
            <a:ext cx="8229600" cy="5797550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endParaRPr lang="tr-TR" sz="2200" dirty="0" smtClean="0"/>
          </a:p>
        </p:txBody>
      </p:sp>
      <p:pic>
        <p:nvPicPr>
          <p:cNvPr id="51204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79138"/>
            <a:ext cx="9036496" cy="66521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8269"/>
          </a:xfrm>
        </p:spPr>
        <p:txBody>
          <a:bodyPr/>
          <a:lstStyle/>
          <a:p>
            <a:pPr algn="just">
              <a:buFont typeface="Wingdings" pitchFamily="2" charset="2"/>
              <a:buChar char="Ø"/>
            </a:pPr>
            <a:r>
              <a:rPr lang="tr-TR" sz="28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Alternatif Enflasyon Tanımları:</a:t>
            </a:r>
            <a:r>
              <a:rPr lang="en-US" sz="28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endParaRPr lang="tr-TR" sz="2800" b="1" dirty="0" smtClean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 algn="just"/>
            <a:r>
              <a:rPr lang="en-US" sz="28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(</a:t>
            </a:r>
            <a:r>
              <a:rPr lang="en-US" sz="28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i) Consumers: All Items Less</a:t>
            </a:r>
            <a:r>
              <a:rPr lang="tr-TR" sz="28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8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Food and Energy, </a:t>
            </a:r>
            <a:endParaRPr lang="tr-TR" sz="2800" dirty="0" smtClean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 algn="just"/>
            <a:r>
              <a:rPr lang="en-US" sz="28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(</a:t>
            </a:r>
            <a:r>
              <a:rPr lang="en-US" sz="28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ii) Consumer Price Index Research Series Using Current Methods (CPI-U-RS</a:t>
            </a:r>
            <a:r>
              <a:rPr lang="en-US" sz="28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)</a:t>
            </a:r>
            <a:endParaRPr lang="tr-TR" sz="2800" dirty="0" smtClean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 algn="just"/>
            <a:r>
              <a:rPr lang="en-US" sz="28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(</a:t>
            </a:r>
            <a:r>
              <a:rPr lang="en-US" sz="28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iii) Personal Consumption</a:t>
            </a:r>
            <a:r>
              <a:rPr lang="tr-TR" sz="28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8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Expenditures: Chain-type Price Index </a:t>
            </a:r>
            <a:endParaRPr lang="tr-TR" sz="2800" dirty="0" smtClean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 algn="just"/>
            <a:r>
              <a:rPr lang="en-US" sz="28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(</a:t>
            </a:r>
            <a:r>
              <a:rPr lang="en-US" sz="28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iv) Personal Consumption Expenditures Chain-Type Price Index Less Food and</a:t>
            </a:r>
            <a:r>
              <a:rPr lang="tr-TR" sz="28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tr-TR" sz="280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Energy</a:t>
            </a:r>
            <a:r>
              <a:rPr lang="tr-TR" sz="28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.</a:t>
            </a:r>
          </a:p>
          <a:p>
            <a:pPr algn="just">
              <a:buFont typeface="Wingdings" pitchFamily="2" charset="2"/>
              <a:buChar char="Ø"/>
            </a:pPr>
            <a:r>
              <a:rPr lang="tr-TR" sz="28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Alternatif Zaman Aralıkları</a:t>
            </a:r>
            <a:r>
              <a:rPr lang="en-US" sz="28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:</a:t>
            </a:r>
            <a:endParaRPr lang="en-US" sz="28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 algn="just"/>
            <a:r>
              <a:rPr lang="en-US" sz="28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the post Korean War (1955:01–2007:09)</a:t>
            </a:r>
          </a:p>
          <a:p>
            <a:pPr algn="just"/>
            <a:r>
              <a:rPr lang="en-US" sz="28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the post Volcker (Greenspan and Bernanke) era (1987:08–2007:09). </a:t>
            </a:r>
            <a:endParaRPr lang="tr-TR" sz="2800" dirty="0" smtClean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endParaRPr lang="tr-TR" sz="28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7110D8-84D4-438D-840E-40D72B87E77A}" type="slidenum">
              <a:rPr lang="en-US" altLang="en-US" smtClean="0"/>
              <a:pPr>
                <a:defRPr/>
              </a:pPr>
              <a:t>15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585927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333375"/>
            <a:ext cx="8229600" cy="5797550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endParaRPr lang="tr-TR" dirty="0" smtClean="0"/>
          </a:p>
        </p:txBody>
      </p:sp>
      <p:pic>
        <p:nvPicPr>
          <p:cNvPr id="522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98" y="0"/>
            <a:ext cx="9128902" cy="6833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7544" y="332656"/>
            <a:ext cx="8229600" cy="5797550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endParaRPr lang="tr-TR" dirty="0" smtClean="0"/>
          </a:p>
        </p:txBody>
      </p:sp>
      <p:pic>
        <p:nvPicPr>
          <p:cNvPr id="5325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16632"/>
            <a:ext cx="8892480" cy="67268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333375"/>
            <a:ext cx="8229600" cy="5797550"/>
          </a:xfrm>
        </p:spPr>
        <p:txBody>
          <a:bodyPr/>
          <a:lstStyle/>
          <a:p>
            <a:pPr algn="ctr">
              <a:buFont typeface="Wingdings" pitchFamily="2" charset="2"/>
              <a:buNone/>
            </a:pPr>
            <a:endParaRPr lang="tr-TR" dirty="0" smtClean="0"/>
          </a:p>
        </p:txBody>
      </p:sp>
      <p:pic>
        <p:nvPicPr>
          <p:cNvPr id="54276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809" y="0"/>
            <a:ext cx="9158809" cy="67413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152400" y="285750"/>
            <a:ext cx="8839200" cy="5810250"/>
          </a:xfrm>
        </p:spPr>
        <p:txBody>
          <a:bodyPr/>
          <a:lstStyle/>
          <a:p>
            <a:pPr lvl="1" algn="ctr">
              <a:lnSpc>
                <a:spcPct val="80000"/>
              </a:lnSpc>
              <a:buFont typeface="Wingdings" pitchFamily="2" charset="2"/>
              <a:buNone/>
            </a:pPr>
            <a:endParaRPr lang="en-GB" sz="2300" dirty="0" smtClean="0">
              <a:solidFill>
                <a:schemeClr val="tx2"/>
              </a:solidFill>
              <a:latin typeface="Garamond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4BCF27D-7AE0-4543-A88E-9F894BD3DD46}" type="slidenum">
              <a:rPr lang="en-US" altLang="en-US" smtClean="0"/>
              <a:pPr>
                <a:defRPr/>
              </a:pPr>
              <a:t>19</a:t>
            </a:fld>
            <a:endParaRPr lang="en-US" altLang="en-US"/>
          </a:p>
        </p:txBody>
      </p:sp>
      <p:pic>
        <p:nvPicPr>
          <p:cNvPr id="16389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9144000" cy="66930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512" y="332656"/>
            <a:ext cx="8839200" cy="5810250"/>
          </a:xfrm>
        </p:spPr>
        <p:txBody>
          <a:bodyPr/>
          <a:lstStyle/>
          <a:p>
            <a:pPr lvl="1" algn="just" eaLnBrk="1" hangingPunct="1">
              <a:defRPr/>
            </a:pPr>
            <a:endParaRPr lang="tr-TR" sz="2800" b="1" dirty="0" smtClean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 lvl="1" algn="just" eaLnBrk="1" hangingPunct="1">
              <a:defRPr/>
            </a:pPr>
            <a:endParaRPr lang="tr-TR" sz="28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 lvl="1" algn="just" eaLnBrk="1" hangingPunct="1">
              <a:defRPr/>
            </a:pPr>
            <a:r>
              <a:rPr lang="tr-TR" sz="28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İki çelişen yaklaşım vardır</a:t>
            </a:r>
          </a:p>
          <a:p>
            <a:pPr lvl="1" algn="just" eaLnBrk="1" hangingPunct="1">
              <a:defRPr/>
            </a:pPr>
            <a:endParaRPr lang="tr-TR" sz="2800" b="1" dirty="0" smtClean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 lvl="1" algn="just" eaLnBrk="1" hangingPunct="1">
              <a:buFont typeface="Wingdings" pitchFamily="2" charset="2"/>
              <a:buChar char="Ø"/>
              <a:defRPr/>
            </a:pPr>
            <a:r>
              <a:rPr lang="tr-TR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  Daha yüksek enflasyon</a:t>
            </a:r>
            <a:r>
              <a:rPr lang="en-US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tr-TR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    Daha yüksek enflasyon </a:t>
            </a:r>
            <a:r>
              <a:rPr lang="tr-TR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belirzliği</a:t>
            </a:r>
            <a:r>
              <a:rPr lang="en-US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. </a:t>
            </a:r>
            <a:endParaRPr lang="tr-TR" dirty="0" smtClean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 marL="344487" lvl="1" indent="0" algn="just" eaLnBrk="1" hangingPunct="1">
              <a:buNone/>
              <a:defRPr/>
            </a:pPr>
            <a:endParaRPr lang="tr-TR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 lvl="1" algn="just" eaLnBrk="1" hangingPunct="1">
              <a:buFont typeface="Wingdings" pitchFamily="2" charset="2"/>
              <a:buChar char="Ø"/>
              <a:defRPr/>
            </a:pPr>
            <a:r>
              <a:rPr lang="tr-TR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  </a:t>
            </a:r>
            <a:r>
              <a:rPr lang="en-US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Daha</a:t>
            </a:r>
            <a:r>
              <a:rPr lang="en-US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yüksek</a:t>
            </a:r>
            <a:r>
              <a:rPr lang="en-US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enflasyon</a:t>
            </a:r>
            <a:r>
              <a:rPr lang="en-US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belirzliği</a:t>
            </a:r>
            <a:r>
              <a:rPr lang="tr-TR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      </a:t>
            </a:r>
            <a:r>
              <a:rPr lang="en-US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Daha</a:t>
            </a:r>
            <a:r>
              <a:rPr lang="en-US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yüksek</a:t>
            </a:r>
            <a:r>
              <a:rPr lang="en-US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enflasyon</a:t>
            </a:r>
            <a:endParaRPr lang="tr-TR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7F4A233-20A8-4B5C-8E5C-DBFBB1F2394F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  <p:sp>
        <p:nvSpPr>
          <p:cNvPr id="2" name="Sağ Ok 1"/>
          <p:cNvSpPr/>
          <p:nvPr/>
        </p:nvSpPr>
        <p:spPr>
          <a:xfrm>
            <a:off x="4126085" y="2532388"/>
            <a:ext cx="497487" cy="242316"/>
          </a:xfrm>
          <a:prstGeom prst="rightArrow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sz="1400" dirty="0"/>
          </a:p>
        </p:txBody>
      </p:sp>
      <p:sp>
        <p:nvSpPr>
          <p:cNvPr id="5" name="Sağ Ok 4"/>
          <p:cNvSpPr/>
          <p:nvPr/>
        </p:nvSpPr>
        <p:spPr>
          <a:xfrm>
            <a:off x="5316070" y="3476767"/>
            <a:ext cx="541004" cy="242316"/>
          </a:xfrm>
          <a:prstGeom prst="rightArrow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 sz="1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476672"/>
            <a:ext cx="8599487" cy="5400600"/>
          </a:xfrm>
        </p:spPr>
        <p:txBody>
          <a:bodyPr/>
          <a:lstStyle/>
          <a:p>
            <a:pPr marL="0" indent="0" algn="ctr">
              <a:buNone/>
            </a:pPr>
            <a:r>
              <a:rPr lang="tr-TR" sz="28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  <a:sym typeface="Symbol" pitchFamily="18" charset="2"/>
              </a:rPr>
              <a:t>Sonuç</a:t>
            </a:r>
            <a:endParaRPr lang="en-US" sz="2800" b="1" dirty="0" smtClean="0">
              <a:solidFill>
                <a:schemeClr val="tx2"/>
              </a:solidFill>
              <a:latin typeface="+mj-lt"/>
              <a:ea typeface="+mj-ea"/>
              <a:cs typeface="+mj-cs"/>
              <a:sym typeface="Symbol" pitchFamily="18" charset="2"/>
            </a:endParaRPr>
          </a:p>
          <a:p>
            <a:pPr algn="just">
              <a:buFont typeface="Wingdings" pitchFamily="2" charset="2"/>
              <a:buChar char="Ø"/>
            </a:pPr>
            <a:r>
              <a:rPr lang="tr-TR" sz="28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Bu çalışma </a:t>
            </a:r>
            <a:r>
              <a:rPr lang="tr-TR" sz="2800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enflsayon</a:t>
            </a:r>
            <a:r>
              <a:rPr lang="tr-TR" sz="28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ile enflasyon belirsizliği arasındaki ilişkiyi dinamik bir yaklaşımla araştırmıştır</a:t>
            </a:r>
          </a:p>
          <a:p>
            <a:pPr algn="just">
              <a:buFont typeface="Wingdings" pitchFamily="2" charset="2"/>
              <a:buChar char="Ø"/>
            </a:pPr>
            <a:endParaRPr lang="tr-TR" sz="2800" dirty="0" smtClean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 algn="just">
              <a:buFont typeface="Wingdings" pitchFamily="2" charset="2"/>
              <a:buChar char="Ø"/>
            </a:pPr>
            <a:r>
              <a:rPr lang="tr-TR" sz="28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Ampirik sonuçlara göre enflasyon belirsizliğindeki şoklar enflasyonu artırmaktadır</a:t>
            </a:r>
          </a:p>
          <a:p>
            <a:pPr algn="just">
              <a:buFont typeface="Wingdings" pitchFamily="2" charset="2"/>
              <a:buChar char="Ø"/>
            </a:pPr>
            <a:endParaRPr lang="tr-TR" sz="28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 algn="just">
              <a:buFont typeface="Wingdings" pitchFamily="2" charset="2"/>
              <a:buChar char="Ø"/>
            </a:pPr>
            <a:r>
              <a:rPr lang="tr-TR" sz="28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Bu sonuç  farklı enflasyon tanımlarında ve farklı zaman dönemlerinde de tutarlıdır.</a:t>
            </a:r>
            <a:endParaRPr lang="tr-TR" sz="28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 marL="0" indent="0" algn="just">
              <a:buNone/>
            </a:pPr>
            <a:endParaRPr lang="tr-TR" sz="2800" dirty="0">
              <a:solidFill>
                <a:schemeClr val="tx2"/>
              </a:solidFill>
              <a:latin typeface="+mj-lt"/>
              <a:ea typeface="+mj-ea"/>
              <a:cs typeface="+mj-cs"/>
              <a:sym typeface="Symbol" pitchFamily="18" charset="2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7C78F9-E1CC-4CFB-86FC-2A7021103124}" type="slidenum">
              <a:rPr lang="en-US" altLang="en-US" smtClean="0"/>
              <a:pPr>
                <a:defRPr/>
              </a:pPr>
              <a:t>20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65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6261"/>
          </a:xfrm>
        </p:spPr>
        <p:txBody>
          <a:bodyPr/>
          <a:lstStyle/>
          <a:p>
            <a:pPr algn="just"/>
            <a:endParaRPr lang="tr-TR" sz="2600" dirty="0" smtClean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 algn="just"/>
            <a:r>
              <a:rPr lang="tr-TR" sz="26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Literatürde genellikle;</a:t>
            </a:r>
          </a:p>
          <a:p>
            <a:pPr marL="0" indent="0" algn="just">
              <a:buNone/>
            </a:pPr>
            <a:endParaRPr lang="tr-TR" sz="2600" dirty="0" smtClean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 algn="just">
              <a:buFont typeface="Wingdings" pitchFamily="2" charset="2"/>
              <a:buChar char="Ø"/>
            </a:pPr>
            <a:r>
              <a:rPr lang="tr-TR" sz="26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Enflasyon belirsizliğinin ölçümü </a:t>
            </a:r>
            <a:r>
              <a:rPr lang="tr-TR" sz="2600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subjektif</a:t>
            </a:r>
            <a:r>
              <a:rPr lang="tr-TR" sz="26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olduğu için, genellikle ARCH-GARCH modellerini kullanarak enflasyondaki beklenmedik şokların koşullu </a:t>
            </a:r>
            <a:r>
              <a:rPr lang="tr-TR" sz="2600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varyansı</a:t>
            </a:r>
            <a:r>
              <a:rPr lang="tr-TR" sz="26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olarak tanımlanmıştır.</a:t>
            </a:r>
          </a:p>
          <a:p>
            <a:pPr algn="just"/>
            <a:endParaRPr lang="tr-TR" sz="2600" dirty="0" smtClean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 algn="just">
              <a:buFont typeface="Wingdings" pitchFamily="2" charset="2"/>
              <a:buChar char="Ø"/>
            </a:pPr>
            <a:r>
              <a:rPr lang="tr-TR" sz="26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Genellikle enflasyon ve enflasyon belirsizliği ya kısa ya da uzun dönem olarak incelenmiştir.</a:t>
            </a:r>
            <a:endParaRPr lang="en-US" sz="26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7110D8-84D4-438D-840E-40D72B87E77A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017877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285750"/>
            <a:ext cx="8839200" cy="5810250"/>
          </a:xfrm>
        </p:spPr>
        <p:txBody>
          <a:bodyPr/>
          <a:lstStyle/>
          <a:p>
            <a:pPr lvl="1" algn="just" eaLnBrk="1" hangingPunct="1">
              <a:defRPr/>
            </a:pPr>
            <a:endParaRPr lang="tr-TR" sz="3200" b="1" dirty="0" smtClean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 lvl="1" algn="just" eaLnBrk="1" hangingPunct="1">
              <a:defRPr/>
            </a:pPr>
            <a:r>
              <a:rPr lang="tr-TR" sz="32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AMAÇ:</a:t>
            </a:r>
            <a:endParaRPr lang="tr-TR" sz="32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 lvl="1" algn="just" eaLnBrk="1" hangingPunct="1">
              <a:buFont typeface="Wingdings" pitchFamily="2" charset="2"/>
              <a:buChar char="Ø"/>
              <a:defRPr/>
            </a:pPr>
            <a:r>
              <a:rPr lang="tr-TR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Enflasyon ve enflasyon belirsizliğindeki direk ilişki incelenecektir.</a:t>
            </a:r>
          </a:p>
          <a:p>
            <a:pPr lvl="1" algn="just" eaLnBrk="1" hangingPunct="1">
              <a:buFont typeface="Wingdings" pitchFamily="2" charset="2"/>
              <a:buChar char="Ø"/>
              <a:defRPr/>
            </a:pPr>
            <a:r>
              <a:rPr lang="en-US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tr-TR" sz="32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KATKI:</a:t>
            </a:r>
          </a:p>
          <a:p>
            <a:pPr lvl="1" algn="just" eaLnBrk="1" hangingPunct="1">
              <a:buFont typeface="Wingdings" pitchFamily="2" charset="2"/>
              <a:buChar char="Ø"/>
              <a:defRPr/>
            </a:pPr>
            <a:r>
              <a:rPr lang="tr-TR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Kısa ve uzun dönem ilişki dinamik bir yaklaşım çerçevesinde incelenmiştir</a:t>
            </a:r>
          </a:p>
          <a:p>
            <a:pPr lvl="1" algn="just" eaLnBrk="1" hangingPunct="1">
              <a:buFont typeface="Wingdings" pitchFamily="2" charset="2"/>
              <a:buChar char="Ø"/>
              <a:defRPr/>
            </a:pPr>
            <a:r>
              <a:rPr lang="tr-TR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GARCH modeline alternatif olarak </a:t>
            </a:r>
            <a:r>
              <a:rPr lang="en-US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Stochastic </a:t>
            </a:r>
            <a:r>
              <a:rPr lang="tr-TR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V</a:t>
            </a:r>
            <a:r>
              <a:rPr lang="en-US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olatility</a:t>
            </a:r>
            <a:r>
              <a:rPr lang="en-US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tr-TR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(SV) kullanılmıştır</a:t>
            </a:r>
          </a:p>
          <a:p>
            <a:pPr lvl="1" algn="just" eaLnBrk="1" hangingPunct="1">
              <a:buFont typeface="Wingdings" pitchFamily="2" charset="2"/>
              <a:buChar char="Ø"/>
              <a:defRPr/>
            </a:pPr>
            <a:r>
              <a:rPr lang="tr-TR" sz="26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Enflasyon belirsizliğinin elde edilmesinde SV model S</a:t>
            </a:r>
            <a:r>
              <a:rPr lang="en-US" sz="2600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tochastic</a:t>
            </a:r>
            <a:r>
              <a:rPr lang="en-US" sz="26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6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volatility in mean </a:t>
            </a:r>
            <a:r>
              <a:rPr lang="en-US" sz="26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model</a:t>
            </a:r>
            <a:r>
              <a:rPr lang="tr-TR" sz="26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(SVM) genişletilmiştir.</a:t>
            </a:r>
            <a:endParaRPr lang="en-US" sz="26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 marL="344487" lvl="1" indent="0" algn="just" eaLnBrk="1" hangingPunct="1">
              <a:buNone/>
              <a:defRPr/>
            </a:pPr>
            <a:endParaRPr lang="en-US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 lvl="1" algn="just" eaLnBrk="1" hangingPunct="1">
              <a:buFont typeface="Wingdings" pitchFamily="2" charset="2"/>
              <a:buNone/>
              <a:defRPr/>
            </a:pPr>
            <a:endParaRPr lang="en-US" sz="3200" dirty="0" smtClean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 marL="344487" lvl="1" indent="0" algn="just" eaLnBrk="1" hangingPunct="1">
              <a:buNone/>
              <a:defRPr/>
            </a:pPr>
            <a:endParaRPr lang="en-US" sz="3200" dirty="0" smtClean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 lvl="1" algn="just" eaLnBrk="1" hangingPunct="1">
              <a:buFont typeface="Wingdings" pitchFamily="2" charset="2"/>
              <a:buNone/>
              <a:defRPr/>
            </a:pPr>
            <a:endParaRPr lang="en-US" sz="3200" dirty="0" smtClean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 lvl="1" algn="just" eaLnBrk="1" hangingPunct="1">
              <a:buFont typeface="Wingdings" pitchFamily="2" charset="2"/>
              <a:buNone/>
              <a:defRPr/>
            </a:pPr>
            <a:endParaRPr lang="en-GB" sz="3200" dirty="0" smtClean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1247113-E6EE-489B-A7A3-E1468E6EB232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260648"/>
            <a:ext cx="8839200" cy="5810250"/>
          </a:xfrm>
        </p:spPr>
        <p:txBody>
          <a:bodyPr/>
          <a:lstStyle/>
          <a:p>
            <a:pPr lvl="1" algn="ctr" eaLnBrk="1" hangingPunct="1">
              <a:buNone/>
            </a:pPr>
            <a:r>
              <a:rPr lang="tr-TR" sz="28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SV </a:t>
            </a:r>
            <a:r>
              <a:rPr lang="tr-TR" sz="28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Model</a:t>
            </a:r>
          </a:p>
          <a:p>
            <a:pPr lvl="1" eaLnBrk="1" hangingPunct="1">
              <a:buNone/>
            </a:pPr>
            <a:r>
              <a:rPr lang="tr-TR" sz="28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Ortalama denklemi</a:t>
            </a:r>
          </a:p>
          <a:p>
            <a:pPr lvl="1" eaLnBrk="1" hangingPunct="1">
              <a:buNone/>
            </a:pPr>
            <a:endParaRPr lang="tr-TR" sz="28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 lvl="1" eaLnBrk="1" hangingPunct="1">
              <a:buNone/>
            </a:pPr>
            <a:endParaRPr lang="tr-TR" sz="2800" dirty="0" smtClean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 lvl="1" eaLnBrk="1" hangingPunct="1">
              <a:buNone/>
            </a:pPr>
            <a:endParaRPr lang="tr-TR" sz="28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 lvl="1" eaLnBrk="1" hangingPunct="1">
              <a:buNone/>
            </a:pPr>
            <a:r>
              <a:rPr lang="tr-TR" sz="2800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Varyans</a:t>
            </a:r>
            <a:r>
              <a:rPr lang="tr-TR" sz="28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denklemi</a:t>
            </a:r>
          </a:p>
          <a:p>
            <a:pPr lvl="1" eaLnBrk="1" hangingPunct="1">
              <a:buNone/>
            </a:pPr>
            <a:endParaRPr lang="tr-TR" sz="2800" dirty="0" smtClean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 lvl="1" eaLnBrk="1" hangingPunct="1">
              <a:buNone/>
            </a:pPr>
            <a:endParaRPr lang="tr-TR" sz="28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 lvl="1" eaLnBrk="1" hangingPunct="1">
              <a:buNone/>
            </a:pPr>
            <a:r>
              <a:rPr lang="tr-TR" sz="28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endParaRPr lang="en-GB" sz="28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0" y="33575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2A28486-DDCC-4F94-A422-085D4331E7C5}" type="slidenum">
              <a:rPr lang="en-US" altLang="en-US" smtClean="0"/>
              <a:pPr>
                <a:defRPr/>
              </a:pPr>
              <a:t>5</a:t>
            </a:fld>
            <a:endParaRPr lang="en-US" altLang="en-US"/>
          </a:p>
        </p:txBody>
      </p:sp>
      <p:pic>
        <p:nvPicPr>
          <p:cNvPr id="3090" name="Picture 1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6031" y="1196752"/>
            <a:ext cx="6228297" cy="16428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91" name="Picture 1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2460" y="3645024"/>
            <a:ext cx="6444321" cy="6270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92" name="Picture 2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4581128"/>
            <a:ext cx="1921484" cy="4070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93" name="Picture 21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85670" y="5301208"/>
            <a:ext cx="5622634" cy="6895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8269"/>
          </a:xfrm>
        </p:spPr>
        <p:txBody>
          <a:bodyPr/>
          <a:lstStyle/>
          <a:p>
            <a:pPr marL="0" indent="0" algn="ctr">
              <a:buNone/>
            </a:pPr>
            <a:endParaRPr lang="tr-TR" sz="2800" b="1" dirty="0" smtClean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 marL="0" indent="0" algn="ctr">
              <a:buNone/>
            </a:pPr>
            <a:r>
              <a:rPr lang="tr-TR" sz="28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SVM Model</a:t>
            </a:r>
            <a:endParaRPr lang="tr-TR" sz="2800" b="1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7110D8-84D4-438D-840E-40D72B87E77A}" type="slidenum">
              <a:rPr lang="en-US" altLang="en-US" smtClean="0"/>
              <a:pPr>
                <a:defRPr/>
              </a:pPr>
              <a:t>6</a:t>
            </a:fld>
            <a:endParaRPr lang="en-US" altLang="en-US"/>
          </a:p>
        </p:txBody>
      </p:sp>
      <p:pic>
        <p:nvPicPr>
          <p:cNvPr id="686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44824"/>
            <a:ext cx="8964488" cy="23216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303520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285750"/>
            <a:ext cx="8839200" cy="5810250"/>
          </a:xfrm>
        </p:spPr>
        <p:txBody>
          <a:bodyPr/>
          <a:lstStyle/>
          <a:p>
            <a:pPr marL="344487" lvl="1" indent="0" algn="ctr" eaLnBrk="1" hangingPunct="1">
              <a:lnSpc>
                <a:spcPct val="80000"/>
              </a:lnSpc>
              <a:buNone/>
            </a:pPr>
            <a:endParaRPr lang="tr-TR" sz="3200" b="1" dirty="0" smtClean="0">
              <a:solidFill>
                <a:schemeClr val="tx2"/>
              </a:solidFill>
              <a:latin typeface="Garamond" pitchFamily="18" charset="0"/>
            </a:endParaRPr>
          </a:p>
          <a:p>
            <a:pPr marL="344487" lvl="1" indent="0" algn="ctr" eaLnBrk="1" hangingPunct="1">
              <a:lnSpc>
                <a:spcPct val="80000"/>
              </a:lnSpc>
              <a:buNone/>
            </a:pPr>
            <a:r>
              <a:rPr lang="en-GB" sz="3200" b="1" dirty="0">
                <a:solidFill>
                  <a:schemeClr val="tx2"/>
                </a:solidFill>
                <a:latin typeface="Garamond" pitchFamily="18" charset="0"/>
              </a:rPr>
              <a:t>p-</a:t>
            </a:r>
            <a:r>
              <a:rPr lang="en-GB" sz="3200" b="1" dirty="0" err="1">
                <a:solidFill>
                  <a:schemeClr val="tx2"/>
                </a:solidFill>
                <a:latin typeface="Garamond" pitchFamily="18" charset="0"/>
              </a:rPr>
              <a:t>th</a:t>
            </a:r>
            <a:r>
              <a:rPr lang="en-GB" sz="3200" b="1" dirty="0">
                <a:solidFill>
                  <a:schemeClr val="tx2"/>
                </a:solidFill>
                <a:latin typeface="Garamond" pitchFamily="18" charset="0"/>
              </a:rPr>
              <a:t> order </a:t>
            </a:r>
            <a:r>
              <a:rPr lang="en-GB" sz="3200" b="1" dirty="0" smtClean="0">
                <a:solidFill>
                  <a:schemeClr val="tx2"/>
                </a:solidFill>
                <a:latin typeface="Garamond" pitchFamily="18" charset="0"/>
              </a:rPr>
              <a:t>SVM</a:t>
            </a:r>
            <a:r>
              <a:rPr lang="tr-TR" sz="3200" b="1" dirty="0" smtClean="0">
                <a:solidFill>
                  <a:schemeClr val="tx2"/>
                </a:solidFill>
                <a:latin typeface="Garamond" pitchFamily="18" charset="0"/>
              </a:rPr>
              <a:t> </a:t>
            </a:r>
            <a:r>
              <a:rPr lang="en-GB" sz="3200" b="1" dirty="0" smtClean="0">
                <a:solidFill>
                  <a:schemeClr val="tx2"/>
                </a:solidFill>
                <a:latin typeface="Garamond" pitchFamily="18" charset="0"/>
              </a:rPr>
              <a:t>Model</a:t>
            </a:r>
            <a:endParaRPr lang="tr-TR" sz="3200" b="1" dirty="0" smtClean="0">
              <a:solidFill>
                <a:schemeClr val="tx2"/>
              </a:solidFill>
              <a:latin typeface="Garamond" pitchFamily="18" charset="0"/>
            </a:endParaRPr>
          </a:p>
          <a:p>
            <a:pPr marL="344487" lvl="1" indent="0" algn="ctr" eaLnBrk="1" hangingPunct="1">
              <a:lnSpc>
                <a:spcPct val="80000"/>
              </a:lnSpc>
              <a:buNone/>
            </a:pPr>
            <a:r>
              <a:rPr lang="en-US" sz="28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p-</a:t>
            </a:r>
            <a:r>
              <a:rPr lang="en-US" sz="280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th</a:t>
            </a:r>
            <a:r>
              <a:rPr lang="en-US" sz="28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tr-TR" sz="28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dereceden</a:t>
            </a:r>
            <a:r>
              <a:rPr lang="en-US" sz="28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8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SVM model </a:t>
            </a:r>
            <a:r>
              <a:rPr lang="tr-TR" sz="28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ve </a:t>
            </a:r>
            <a:r>
              <a:rPr lang="en-US" sz="28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volatility-in-mean</a:t>
            </a:r>
            <a:r>
              <a:rPr lang="tr-TR" sz="28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etkisinin gecikmeli değerlerinin bulunduğu ortalama denklemi</a:t>
            </a:r>
            <a:endParaRPr lang="en-GB" sz="3200" b="1" dirty="0" smtClean="0">
              <a:solidFill>
                <a:schemeClr val="tx2"/>
              </a:solidFill>
              <a:latin typeface="Garamond" pitchFamily="18" charset="0"/>
            </a:endParaRPr>
          </a:p>
        </p:txBody>
      </p:sp>
      <p:sp>
        <p:nvSpPr>
          <p:cNvPr id="4106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tr-TR"/>
          </a:p>
        </p:txBody>
      </p:sp>
      <p:sp>
        <p:nvSpPr>
          <p:cNvPr id="4107" name="Rectangle 2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tr-TR"/>
          </a:p>
        </p:txBody>
      </p:sp>
      <p:sp>
        <p:nvSpPr>
          <p:cNvPr id="4108" name="Rectangle 2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tr-TR"/>
          </a:p>
        </p:txBody>
      </p:sp>
      <p:sp>
        <p:nvSpPr>
          <p:cNvPr id="4109" name="Rectangle 28"/>
          <p:cNvSpPr>
            <a:spLocks noChangeArrowheads="1"/>
          </p:cNvSpPr>
          <p:nvPr/>
        </p:nvSpPr>
        <p:spPr bwMode="auto">
          <a:xfrm>
            <a:off x="0" y="332898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tr-TR"/>
          </a:p>
        </p:txBody>
      </p:sp>
      <p:sp>
        <p:nvSpPr>
          <p:cNvPr id="4110" name="Rectangle 30"/>
          <p:cNvSpPr>
            <a:spLocks noChangeArrowheads="1"/>
          </p:cNvSpPr>
          <p:nvPr/>
        </p:nvSpPr>
        <p:spPr bwMode="auto">
          <a:xfrm>
            <a:off x="0" y="330041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tr-TR"/>
          </a:p>
        </p:txBody>
      </p:sp>
      <p:sp>
        <p:nvSpPr>
          <p:cNvPr id="4111" name="Rectangle 3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tr-TR"/>
          </a:p>
        </p:txBody>
      </p:sp>
      <p:sp>
        <p:nvSpPr>
          <p:cNvPr id="4112" name="Rectangle 3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tr-TR"/>
          </a:p>
        </p:txBody>
      </p:sp>
      <p:sp>
        <p:nvSpPr>
          <p:cNvPr id="17" name="Slide Number Placeholder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8C199D-B85A-4755-8724-5E35BA599A9F}" type="slidenum">
              <a:rPr lang="en-US" altLang="en-US" smtClean="0"/>
              <a:pPr>
                <a:defRPr/>
              </a:pPr>
              <a:t>7</a:t>
            </a:fld>
            <a:endParaRPr lang="en-US" altLang="en-US"/>
          </a:p>
        </p:txBody>
      </p:sp>
      <p:pic>
        <p:nvPicPr>
          <p:cNvPr id="4130" name="Picture 3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5542" y="2587358"/>
            <a:ext cx="8738458" cy="16832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6261"/>
          </a:xfrm>
        </p:spPr>
        <p:txBody>
          <a:bodyPr/>
          <a:lstStyle/>
          <a:p>
            <a:pPr marL="0" indent="0" algn="ctr">
              <a:buNone/>
            </a:pPr>
            <a:r>
              <a:rPr lang="tr-TR" sz="3200" b="1" dirty="0" smtClean="0">
                <a:solidFill>
                  <a:schemeClr val="tx2"/>
                </a:solidFill>
                <a:latin typeface="Garamond" pitchFamily="18" charset="0"/>
              </a:rPr>
              <a:t>Tahmin</a:t>
            </a:r>
          </a:p>
          <a:p>
            <a:pPr algn="just"/>
            <a:r>
              <a:rPr lang="tr-TR" sz="280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The</a:t>
            </a:r>
            <a:r>
              <a:rPr lang="tr-TR" sz="28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tr-TR" sz="280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Generalized</a:t>
            </a:r>
            <a:r>
              <a:rPr lang="tr-TR" sz="28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tr-TR" sz="280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Method</a:t>
            </a:r>
            <a:r>
              <a:rPr lang="tr-TR" sz="28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of </a:t>
            </a:r>
            <a:r>
              <a:rPr lang="tr-TR" sz="280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Moments</a:t>
            </a:r>
            <a:r>
              <a:rPr lang="tr-TR" sz="28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(GMM)</a:t>
            </a:r>
          </a:p>
          <a:p>
            <a:pPr algn="just"/>
            <a:r>
              <a:rPr lang="tr-TR" sz="280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The</a:t>
            </a:r>
            <a:r>
              <a:rPr lang="tr-TR" sz="28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tr-TR" sz="280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Quasi</a:t>
            </a:r>
            <a:r>
              <a:rPr lang="tr-TR" sz="28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Maximum </a:t>
            </a:r>
            <a:r>
              <a:rPr lang="tr-TR" sz="280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Likelihood</a:t>
            </a:r>
            <a:r>
              <a:rPr lang="tr-TR" sz="28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(QML) </a:t>
            </a:r>
          </a:p>
          <a:p>
            <a:pPr algn="just"/>
            <a:r>
              <a:rPr lang="tr-TR" sz="280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The</a:t>
            </a:r>
            <a:r>
              <a:rPr lang="tr-TR" sz="28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tr-TR" sz="280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Efficient</a:t>
            </a:r>
            <a:r>
              <a:rPr lang="tr-TR" sz="28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tr-TR" sz="280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Method</a:t>
            </a:r>
            <a:r>
              <a:rPr lang="tr-TR" sz="28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of </a:t>
            </a:r>
            <a:r>
              <a:rPr lang="tr-TR" sz="280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Moments</a:t>
            </a:r>
            <a:r>
              <a:rPr lang="tr-TR" sz="28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(EMM) </a:t>
            </a:r>
          </a:p>
          <a:p>
            <a:pPr algn="just"/>
            <a:r>
              <a:rPr lang="tr-TR" sz="2800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Markov-Chain</a:t>
            </a:r>
            <a:r>
              <a:rPr lang="tr-TR" sz="28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Monte Carlo (MCMC) </a:t>
            </a:r>
          </a:p>
          <a:p>
            <a:pPr algn="just"/>
            <a:r>
              <a:rPr lang="tr-TR" sz="28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Monte Carlo </a:t>
            </a:r>
            <a:r>
              <a:rPr lang="tr-TR" sz="2800" b="1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importance</a:t>
            </a:r>
            <a:r>
              <a:rPr lang="tr-TR" sz="28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tr-TR" sz="2800" b="1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sampling</a:t>
            </a:r>
            <a:r>
              <a:rPr lang="tr-TR" sz="28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tr-TR" sz="28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tekniği ile </a:t>
            </a:r>
            <a:r>
              <a:rPr lang="tr-TR" sz="2800" b="1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Exact</a:t>
            </a:r>
            <a:r>
              <a:rPr lang="tr-TR" sz="28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tr-TR" sz="2800" b="1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maximum</a:t>
            </a:r>
            <a:r>
              <a:rPr lang="tr-TR" sz="28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tr-TR" sz="2800" b="1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likelihood</a:t>
            </a:r>
            <a:r>
              <a:rPr lang="tr-TR" sz="28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tr-TR" sz="28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metodu kullanılmıştır. </a:t>
            </a:r>
            <a:r>
              <a:rPr lang="tr-TR" sz="28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(</a:t>
            </a:r>
            <a:r>
              <a:rPr lang="tr-TR" sz="2800" b="1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for</a:t>
            </a:r>
            <a:r>
              <a:rPr lang="tr-TR" sz="28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tr-TR" sz="2800" b="1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more</a:t>
            </a:r>
            <a:r>
              <a:rPr lang="tr-TR" sz="28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tr-TR" sz="2800" b="1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explanations</a:t>
            </a:r>
            <a:r>
              <a:rPr lang="tr-TR" sz="28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tr-TR" sz="2800" b="1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Koopman</a:t>
            </a:r>
            <a:r>
              <a:rPr lang="tr-TR" sz="28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tr-TR" sz="2800" b="1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and</a:t>
            </a:r>
            <a:r>
              <a:rPr lang="tr-TR" sz="28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Hol </a:t>
            </a:r>
            <a:r>
              <a:rPr lang="tr-TR" sz="2800" b="1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Uspensky</a:t>
            </a:r>
            <a:r>
              <a:rPr lang="tr-TR" sz="28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(2002))</a:t>
            </a:r>
          </a:p>
          <a:p>
            <a:pPr marL="0" indent="0" algn="ctr">
              <a:buNone/>
            </a:pPr>
            <a:endParaRPr lang="tr-TR" sz="3200" b="1" dirty="0">
              <a:solidFill>
                <a:schemeClr val="tx2"/>
              </a:solidFill>
              <a:latin typeface="Garamond" pitchFamily="18" charset="0"/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7110D8-84D4-438D-840E-40D72B87E77A}" type="slidenum">
              <a:rPr lang="en-US" altLang="en-US" smtClean="0"/>
              <a:pPr>
                <a:defRPr/>
              </a:pPr>
              <a:t>8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894430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8269"/>
          </a:xfrm>
        </p:spPr>
        <p:txBody>
          <a:bodyPr/>
          <a:lstStyle/>
          <a:p>
            <a:pPr algn="just"/>
            <a:r>
              <a:rPr lang="tr-TR" sz="28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Bu metodun üç önemli avantajı bulunmaktadır</a:t>
            </a:r>
            <a:r>
              <a:rPr lang="en-US" sz="28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:</a:t>
            </a:r>
            <a:endParaRPr lang="tr-TR" sz="2800" dirty="0" smtClean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 marL="0" indent="0" algn="just">
              <a:buNone/>
            </a:pPr>
            <a:r>
              <a:rPr lang="en-US" sz="28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28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(1) </a:t>
            </a:r>
            <a:r>
              <a:rPr lang="tr-TR" sz="28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Kalman </a:t>
            </a:r>
            <a:r>
              <a:rPr lang="tr-TR" sz="2800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Filterisi</a:t>
            </a:r>
            <a:r>
              <a:rPr lang="tr-TR" sz="28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ile yakınsama hızını yükseltmek için belirlenme yapısını kullanır </a:t>
            </a:r>
            <a:endParaRPr lang="tr-TR" sz="28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 marL="0" indent="0" algn="just">
              <a:buNone/>
            </a:pPr>
            <a:r>
              <a:rPr lang="en-US" sz="28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(</a:t>
            </a:r>
            <a:r>
              <a:rPr lang="en-US" sz="28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2) </a:t>
            </a:r>
            <a:r>
              <a:rPr lang="tr-TR" sz="28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«</a:t>
            </a:r>
            <a:r>
              <a:rPr lang="tr-TR" sz="2800" dirty="0" err="1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Durum»un</a:t>
            </a:r>
            <a:r>
              <a:rPr lang="tr-TR" sz="28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boyutunu olabilirlik oran yaklaştırması ile artırır</a:t>
            </a:r>
          </a:p>
          <a:p>
            <a:pPr marL="0" indent="0" algn="just">
              <a:buNone/>
            </a:pPr>
            <a:r>
              <a:rPr lang="en-US" sz="28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(</a:t>
            </a:r>
            <a:r>
              <a:rPr lang="en-US" sz="28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3) </a:t>
            </a:r>
            <a:r>
              <a:rPr lang="tr-TR" sz="28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Taylor serisi genişletmesi kullanılarak da çok değişkenli yapıya genişletilebilir</a:t>
            </a:r>
            <a:endParaRPr lang="tr-TR" sz="28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77110D8-84D4-438D-840E-40D72B87E77A}" type="slidenum">
              <a:rPr lang="en-US" altLang="en-US" smtClean="0"/>
              <a:pPr>
                <a:defRPr/>
              </a:pPr>
              <a:t>9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84190060"/>
      </p:ext>
    </p:extLst>
  </p:cSld>
  <p:clrMapOvr>
    <a:masterClrMapping/>
  </p:clrMapOvr>
</p:sld>
</file>

<file path=ppt/theme/theme1.xml><?xml version="1.0" encoding="utf-8"?>
<a:theme xmlns:a="http://schemas.openxmlformats.org/drawingml/2006/main" name="Borde">
  <a:themeElements>
    <a:clrScheme name="Bord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Borde">
      <a:majorFont>
        <a:latin typeface="Garamond"/>
        <a:ea typeface=""/>
        <a:cs typeface=""/>
      </a:majorFont>
      <a:minorFont>
        <a:latin typeface="Arial"/>
        <a:ea typeface=""/>
        <a:cs typeface="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ord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rd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rd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rd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rd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rd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ord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rd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ord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is Teması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Edge</Template>
  <TotalTime>3634</TotalTime>
  <Words>490</Words>
  <Application>Microsoft Office PowerPoint</Application>
  <PresentationFormat>Ekran Gösterisi (4:3)</PresentationFormat>
  <Paragraphs>117</Paragraphs>
  <Slides>20</Slides>
  <Notes>7</Notes>
  <HiddenSlides>0</HiddenSlides>
  <MMClips>0</MMClips>
  <ScaleCrop>false</ScaleCrop>
  <HeadingPairs>
    <vt:vector size="8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1</vt:i4>
      </vt:variant>
      <vt:variant>
        <vt:lpstr>Eklenmiş OLE Hizmet Programları</vt:lpstr>
      </vt:variant>
      <vt:variant>
        <vt:i4>1</vt:i4>
      </vt:variant>
      <vt:variant>
        <vt:lpstr>Slayt Başlıkları</vt:lpstr>
      </vt:variant>
      <vt:variant>
        <vt:i4>20</vt:i4>
      </vt:variant>
    </vt:vector>
  </HeadingPairs>
  <TitlesOfParts>
    <vt:vector size="28" baseType="lpstr">
      <vt:lpstr>Arial</vt:lpstr>
      <vt:lpstr>Calibri</vt:lpstr>
      <vt:lpstr>Garamond</vt:lpstr>
      <vt:lpstr>Symbol</vt:lpstr>
      <vt:lpstr>Times New Roman</vt:lpstr>
      <vt:lpstr>Wingdings</vt:lpstr>
      <vt:lpstr>Borde</vt:lpstr>
      <vt:lpstr>Equation</vt:lpstr>
      <vt:lpstr>Enflasyon ve Enflasyon Belirsizliği: Dinamik Bir Yaklaşım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>UAB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Comparing alternative methodologies to estimate the effects of fiscal policy</dc:title>
  <dc:creator>Evi Pappa</dc:creator>
  <cp:lastModifiedBy>YBU__TOSHIBA</cp:lastModifiedBy>
  <cp:revision>181</cp:revision>
  <cp:lastPrinted>2013-06-29T12:22:33Z</cp:lastPrinted>
  <dcterms:created xsi:type="dcterms:W3CDTF">2006-11-15T15:23:33Z</dcterms:created>
  <dcterms:modified xsi:type="dcterms:W3CDTF">2014-12-15T03:23:58Z</dcterms:modified>
</cp:coreProperties>
</file>